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14"/>
  </p:notesMasterIdLst>
  <p:sldIdLst>
    <p:sldId id="1039" r:id="rId2"/>
    <p:sldId id="1052" r:id="rId3"/>
    <p:sldId id="1037" r:id="rId4"/>
    <p:sldId id="1036" r:id="rId5"/>
    <p:sldId id="1041" r:id="rId6"/>
    <p:sldId id="1054" r:id="rId7"/>
    <p:sldId id="1043" r:id="rId8"/>
    <p:sldId id="1050" r:id="rId9"/>
    <p:sldId id="1045" r:id="rId10"/>
    <p:sldId id="1047" r:id="rId11"/>
    <p:sldId id="818" r:id="rId12"/>
    <p:sldId id="290" r:id="rId13"/>
  </p:sldIdLst>
  <p:sldSz cx="10080625" cy="7559675"/>
  <p:notesSz cx="6797675" cy="9874250"/>
  <p:defaultTextStyle>
    <a:defPPr>
      <a:defRPr lang="en-GB"/>
    </a:defPPr>
    <a:lvl1pPr algn="l" defTabSz="44767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1pPr>
    <a:lvl2pPr marL="430213" indent="-214313" algn="l" defTabSz="44767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2pPr>
    <a:lvl3pPr marL="646113" indent="-214313" algn="l" defTabSz="44767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3pPr>
    <a:lvl4pPr marL="862013" indent="-214313" algn="l" defTabSz="44767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4pPr>
    <a:lvl5pPr marL="1077913" indent="-214313" algn="l" defTabSz="44767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660">
          <p15:clr>
            <a:srgbClr val="A4A3A4"/>
          </p15:clr>
        </p15:guide>
        <p15:guide id="2" pos="19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95033" autoAdjust="0"/>
  </p:normalViewPr>
  <p:slideViewPr>
    <p:cSldViewPr>
      <p:cViewPr>
        <p:scale>
          <a:sx n="65" d="100"/>
          <a:sy n="65" d="100"/>
        </p:scale>
        <p:origin x="-778" y="-19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60"/>
        <p:guide pos="19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xmlns="" id="{F4229783-C205-2666-2B75-7B23778BF2F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8688" y="749300"/>
            <a:ext cx="4937125" cy="370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xmlns="" id="{B0A4A89B-B1F5-95BA-FBD0-485E874FCDC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689475"/>
            <a:ext cx="5437188" cy="4441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xmlns="" id="{377543A4-5E2C-32E6-A42F-CAA57BC41AF6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49575" cy="49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06640" eaLnBrk="1" hangingPunct="0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6276" algn="l"/>
                <a:tab pos="1312551" algn="l"/>
                <a:tab pos="1967257" algn="l"/>
                <a:tab pos="2623533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xmlns="" id="{FE415527-B2A3-1620-FFB0-7E06CD53AE91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46513" y="0"/>
            <a:ext cx="2949575" cy="49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06640" eaLnBrk="1" hangingPunct="0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6276" algn="l"/>
                <a:tab pos="1312551" algn="l"/>
                <a:tab pos="1967257" algn="l"/>
                <a:tab pos="2623533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xmlns="" id="{ACEB2F10-A8B9-32BE-EA15-653F93F8EA91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9380538"/>
            <a:ext cx="2949575" cy="49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06640" eaLnBrk="1" hangingPunct="0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6276" algn="l"/>
                <a:tab pos="1312551" algn="l"/>
                <a:tab pos="1967257" algn="l"/>
                <a:tab pos="2623533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xmlns="" id="{F455EEA4-2EE1-9EA7-D05F-7B81D2B7642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46513" y="9380538"/>
            <a:ext cx="2949575" cy="49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06400" eaLnBrk="1">
              <a:lnSpc>
                <a:spcPct val="95000"/>
              </a:lnSpc>
              <a:buClr>
                <a:srgbClr val="000000"/>
              </a:buClr>
              <a:buSzPct val="45000"/>
              <a:buFont typeface="StarSymbol"/>
              <a:buNone/>
              <a:tabLst>
                <a:tab pos="655638" algn="l"/>
                <a:tab pos="1311275" algn="l"/>
                <a:tab pos="1966913" algn="l"/>
                <a:tab pos="2622550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C93D1CC-E431-47BC-ABBB-960247537147}" type="slidenum">
              <a:rPr lang="en-GB" altLang="de-DE"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2626963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5526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32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37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42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671972"/>
            <a:ext cx="8568531" cy="4703798"/>
          </a:xfrm>
        </p:spPr>
        <p:txBody>
          <a:bodyPr/>
          <a:lstStyle>
            <a:lvl1pPr>
              <a:lnSpc>
                <a:spcPct val="100000"/>
              </a:lnSpc>
              <a:defRPr sz="88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5459765"/>
            <a:ext cx="7056438" cy="1343942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03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0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008E1B-C9D4-689D-6B74-5DBB2E8DD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2FE69B-7D5D-4F5B-2B41-B12C5F7DA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E02C28-C40F-6A1F-560E-F63CD8731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D57F5-97DE-482C-A923-750B75F1C025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003495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CAFF6F-7E3A-8302-574C-C782725FB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C70445-9957-89FC-FC32-D2A55694B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D61A29-47A2-7B3C-F4CB-05E937E56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304F2-DFA5-4E40-A871-071E759BA7DE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832897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4" y="302740"/>
            <a:ext cx="2268141" cy="645022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302740"/>
            <a:ext cx="6636411" cy="6450223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38E949F-7AFF-3507-58ED-05769D7C1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2D66ED-8BF9-81E1-1C3D-924AFDD12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075AEB1-8983-D930-5AF4-7C12A1B83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DB683-5379-4ADA-B0CE-C5863230BF52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919440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C20AEA-F097-0878-3242-D48590D4F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D1E9A3-BC20-C144-5466-50879365A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2719D1-E081-E475-0785-A673CBA72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B0B6A-F853-40FB-BF79-0CD1497776D4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680713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>
            <a:extLst>
              <a:ext uri="{FF2B5EF4-FFF2-40B4-BE49-F238E27FC236}">
                <a16:creationId xmlns:a16="http://schemas.microsoft.com/office/drawing/2014/main" xmlns="" id="{4E081FF0-8D87-7979-F4B5-DCF77F09F575}"/>
              </a:ext>
            </a:extLst>
          </p:cNvPr>
          <p:cNvSpPr/>
          <p:nvPr/>
        </p:nvSpPr>
        <p:spPr>
          <a:xfrm>
            <a:off x="4956175" y="4325938"/>
            <a:ext cx="93663" cy="9366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72" tIns="50387" rIns="100772" bIns="50387" anchor="ctr"/>
          <a:lstStyle/>
          <a:p>
            <a:pPr algn="ctr" defTabSz="449170" eaLnBrk="1" hangingPunct="1">
              <a:defRPr/>
            </a:pPr>
            <a:endParaRPr lang="en-US" dirty="0"/>
          </a:p>
        </p:txBody>
      </p:sp>
      <p:sp>
        <p:nvSpPr>
          <p:cNvPr id="5" name="Oval 7">
            <a:extLst>
              <a:ext uri="{FF2B5EF4-FFF2-40B4-BE49-F238E27FC236}">
                <a16:creationId xmlns:a16="http://schemas.microsoft.com/office/drawing/2014/main" xmlns="" id="{DE77E24C-E449-4B8C-47DD-842952355C9A}"/>
              </a:ext>
            </a:extLst>
          </p:cNvPr>
          <p:cNvSpPr/>
          <p:nvPr/>
        </p:nvSpPr>
        <p:spPr>
          <a:xfrm>
            <a:off x="5176838" y="4325938"/>
            <a:ext cx="93662" cy="9366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72" tIns="50387" rIns="100772" bIns="50387" anchor="ctr"/>
          <a:lstStyle/>
          <a:p>
            <a:pPr algn="ctr" defTabSz="449170" eaLnBrk="1" hangingPunct="1">
              <a:defRPr/>
            </a:pPr>
            <a:endParaRPr lang="en-US" dirty="0"/>
          </a:p>
        </p:txBody>
      </p:sp>
      <p:sp>
        <p:nvSpPr>
          <p:cNvPr id="6" name="Oval 8">
            <a:extLst>
              <a:ext uri="{FF2B5EF4-FFF2-40B4-BE49-F238E27FC236}">
                <a16:creationId xmlns:a16="http://schemas.microsoft.com/office/drawing/2014/main" xmlns="" id="{C28EBDF0-2D00-B8DA-9AA6-8133DDAF0D31}"/>
              </a:ext>
            </a:extLst>
          </p:cNvPr>
          <p:cNvSpPr/>
          <p:nvPr/>
        </p:nvSpPr>
        <p:spPr>
          <a:xfrm>
            <a:off x="4737100" y="4325938"/>
            <a:ext cx="93663" cy="9366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72" tIns="50387" rIns="100772" bIns="50387" anchor="ctr"/>
          <a:lstStyle/>
          <a:p>
            <a:pPr algn="ctr" defTabSz="449170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0" y="1511938"/>
            <a:ext cx="8568531" cy="2761381"/>
          </a:xfrm>
        </p:spPr>
        <p:txBody>
          <a:bodyPr/>
          <a:lstStyle>
            <a:lvl1pPr algn="ctr" defTabSz="100773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53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0" y="4485058"/>
            <a:ext cx="8568531" cy="1247696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86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73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60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4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3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2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06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093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976BAADD-C8B8-4C00-C528-CF308DA1F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E31C5CF1-58D5-225D-965B-5F3C534B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300B3286-9B69-E1D0-6416-05F1069A7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BAF67-12B7-4AB5-B3FB-6DB774B76FC8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748256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763927"/>
            <a:ext cx="4452276" cy="4989036"/>
          </a:xfrm>
        </p:spPr>
        <p:txBody>
          <a:bodyPr/>
          <a:lstStyle>
            <a:lvl1pPr>
              <a:defRPr sz="26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3225" y="1763924"/>
            <a:ext cx="4455636" cy="4989386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6C5D0E19-8C96-01BE-05A9-587A5861A6C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85E103-960A-549E-59CB-6E34BCA56E4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A6235EA-1805-122A-B8B7-C1D934C782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F1C12-40C1-462F-A3FA-4052FDE96BEB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607863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763924"/>
            <a:ext cx="4454027" cy="671971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0"/>
            </a:lvl1pPr>
            <a:lvl2pPr marL="503868" indent="0">
              <a:buNone/>
              <a:defRPr sz="2200" b="1"/>
            </a:lvl2pPr>
            <a:lvl3pPr marL="1007734" indent="0">
              <a:buNone/>
              <a:defRPr sz="2000" b="1"/>
            </a:lvl3pPr>
            <a:lvl4pPr marL="1511602" indent="0">
              <a:buNone/>
              <a:defRPr sz="1800" b="1"/>
            </a:lvl4pPr>
            <a:lvl5pPr marL="2015468" indent="0">
              <a:buNone/>
              <a:defRPr sz="1800" b="1"/>
            </a:lvl5pPr>
            <a:lvl6pPr marL="2519335" indent="0">
              <a:buNone/>
              <a:defRPr sz="1800" b="1"/>
            </a:lvl6pPr>
            <a:lvl7pPr marL="3023201" indent="0">
              <a:buNone/>
              <a:defRPr sz="1800" b="1"/>
            </a:lvl7pPr>
            <a:lvl8pPr marL="3527069" indent="0">
              <a:buNone/>
              <a:defRPr sz="1800" b="1"/>
            </a:lvl8pPr>
            <a:lvl9pPr marL="4030936" indent="0">
              <a:buNone/>
              <a:defRPr sz="18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4318" y="1763924"/>
            <a:ext cx="4455776" cy="671971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0"/>
            </a:lvl1pPr>
            <a:lvl2pPr marL="503868" indent="0">
              <a:buNone/>
              <a:defRPr sz="2200" b="1"/>
            </a:lvl2pPr>
            <a:lvl3pPr marL="1007734" indent="0">
              <a:buNone/>
              <a:defRPr sz="2000" b="1"/>
            </a:lvl3pPr>
            <a:lvl4pPr marL="1511602" indent="0">
              <a:buNone/>
              <a:defRPr sz="1800" b="1"/>
            </a:lvl4pPr>
            <a:lvl5pPr marL="2015468" indent="0">
              <a:buNone/>
              <a:defRPr sz="1800" b="1"/>
            </a:lvl5pPr>
            <a:lvl6pPr marL="2519335" indent="0">
              <a:buNone/>
              <a:defRPr sz="1800" b="1"/>
            </a:lvl6pPr>
            <a:lvl7pPr marL="3023201" indent="0">
              <a:buNone/>
              <a:defRPr sz="1800" b="1"/>
            </a:lvl7pPr>
            <a:lvl8pPr marL="3527069" indent="0">
              <a:buNone/>
              <a:defRPr sz="1800" b="1"/>
            </a:lvl8pPr>
            <a:lvl9pPr marL="4030936" indent="0">
              <a:buNone/>
              <a:defRPr sz="18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504031" y="2439256"/>
            <a:ext cx="4455636" cy="431405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51200" y="2439258"/>
            <a:ext cx="4455636" cy="431356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76DFD2D-2907-142F-1D41-F686A2B318D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38BDE8FF-BF8C-0A80-EA33-A75280835B2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1646FEA7-727A-C3E2-E770-651452340C7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CE12B-E319-48EA-A390-B315D13BBAF9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038236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968ACB9B-F8F7-73A3-AEF2-2E143F60E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477A40F6-03CE-D19E-A909-4EAB61433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3A6DE1D3-BB7A-A6B1-5D17-85BA9951C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6052A-00C0-4233-915F-2043EDC76292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186745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B273FEDF-C668-1AE7-F81C-BAA651EC6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9000450C-73D8-575D-9CB4-0CDC59C39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EBD6B2A7-5E01-F657-8A78-729DAE37E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08C40-611F-4D1A-897A-957BE3E6A85C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774280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2156" y="293987"/>
            <a:ext cx="3316456" cy="2309901"/>
          </a:xfrm>
        </p:spPr>
        <p:txBody>
          <a:bodyPr/>
          <a:lstStyle>
            <a:lvl1pPr algn="ctr">
              <a:lnSpc>
                <a:spcPct val="100000"/>
              </a:lnSpc>
              <a:defRPr sz="31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799" y="300990"/>
            <a:ext cx="5507592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2156" y="2687887"/>
            <a:ext cx="3316456" cy="4065076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800"/>
            </a:lvl1pPr>
            <a:lvl2pPr marL="503868" indent="0">
              <a:buNone/>
              <a:defRPr sz="1300"/>
            </a:lvl2pPr>
            <a:lvl3pPr marL="1007734" indent="0">
              <a:buNone/>
              <a:defRPr sz="1100"/>
            </a:lvl3pPr>
            <a:lvl4pPr marL="1511602" indent="0">
              <a:buNone/>
              <a:defRPr sz="1000"/>
            </a:lvl4pPr>
            <a:lvl5pPr marL="2015468" indent="0">
              <a:buNone/>
              <a:defRPr sz="1000"/>
            </a:lvl5pPr>
            <a:lvl6pPr marL="2519335" indent="0">
              <a:buNone/>
              <a:defRPr sz="1000"/>
            </a:lvl6pPr>
            <a:lvl7pPr marL="3023201" indent="0">
              <a:buNone/>
              <a:defRPr sz="1000"/>
            </a:lvl7pPr>
            <a:lvl8pPr marL="3527069" indent="0">
              <a:buNone/>
              <a:defRPr sz="1000"/>
            </a:lvl8pPr>
            <a:lvl9pPr marL="4030936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BFF8865C-0C92-209A-AFAB-4575FD9F2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1F2E563E-53F8-D88A-C939-7EBD9B9CE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CFDC3886-EC18-1891-0FC0-738393286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C8DF5-4E68-4C93-8AA7-8B6B2ABFDC8C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355845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1616" y="251989"/>
            <a:ext cx="6296889" cy="986958"/>
          </a:xfrm>
        </p:spPr>
        <p:txBody>
          <a:bodyPr/>
          <a:lstStyle>
            <a:lvl1pPr algn="ctr">
              <a:lnSpc>
                <a:spcPct val="100000"/>
              </a:lnSpc>
              <a:defRPr sz="31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62604" y="1259946"/>
            <a:ext cx="6674913" cy="5005660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500"/>
            </a:lvl1pPr>
            <a:lvl2pPr marL="503868" indent="0">
              <a:buNone/>
              <a:defRPr sz="3100"/>
            </a:lvl2pPr>
            <a:lvl3pPr marL="1007734" indent="0">
              <a:buNone/>
              <a:defRPr sz="2600"/>
            </a:lvl3pPr>
            <a:lvl4pPr marL="1511602" indent="0">
              <a:buNone/>
              <a:defRPr sz="2200"/>
            </a:lvl4pPr>
            <a:lvl5pPr marL="2015468" indent="0">
              <a:buNone/>
              <a:defRPr sz="2200"/>
            </a:lvl5pPr>
            <a:lvl6pPr marL="2519335" indent="0">
              <a:buNone/>
              <a:defRPr sz="2200"/>
            </a:lvl6pPr>
            <a:lvl7pPr marL="3023201" indent="0">
              <a:buNone/>
              <a:defRPr sz="2200"/>
            </a:lvl7pPr>
            <a:lvl8pPr marL="3527069" indent="0">
              <a:buNone/>
              <a:defRPr sz="2200"/>
            </a:lvl8pPr>
            <a:lvl9pPr marL="4030936" indent="0">
              <a:buNone/>
              <a:defRPr sz="2200"/>
            </a:lvl9pPr>
          </a:lstStyle>
          <a:p>
            <a:pPr lvl="0"/>
            <a:r>
              <a:rPr lang="de-DE" noProof="0" dirty="0"/>
              <a:t>Bild durch Klicken auf Symbol hinzufügen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51616" y="6404727"/>
            <a:ext cx="6296889" cy="587975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503868" indent="0">
              <a:buNone/>
              <a:defRPr sz="1300"/>
            </a:lvl2pPr>
            <a:lvl3pPr marL="1007734" indent="0">
              <a:buNone/>
              <a:defRPr sz="1100"/>
            </a:lvl3pPr>
            <a:lvl4pPr marL="1511602" indent="0">
              <a:buNone/>
              <a:defRPr sz="1000"/>
            </a:lvl4pPr>
            <a:lvl5pPr marL="2015468" indent="0">
              <a:buNone/>
              <a:defRPr sz="1000"/>
            </a:lvl5pPr>
            <a:lvl6pPr marL="2519335" indent="0">
              <a:buNone/>
              <a:defRPr sz="1000"/>
            </a:lvl6pPr>
            <a:lvl7pPr marL="3023201" indent="0">
              <a:buNone/>
              <a:defRPr sz="1000"/>
            </a:lvl7pPr>
            <a:lvl8pPr marL="3527069" indent="0">
              <a:buNone/>
              <a:defRPr sz="1000"/>
            </a:lvl8pPr>
            <a:lvl9pPr marL="4030936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BAF52FF3-EC97-285F-7158-FE51EA0F4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453D7A6F-E7FA-DECD-AE94-77EA1B017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E744DB5F-70BA-3A61-9F77-B67171EC9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A9592-E4BD-4F72-B018-F25D64637CD3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457710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549470E-5596-2368-3874-25C59B6A5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0"/>
            <a:ext cx="9074150" cy="1763713"/>
          </a:xfrm>
          <a:prstGeom prst="rect">
            <a:avLst/>
          </a:prstGeom>
        </p:spPr>
        <p:txBody>
          <a:bodyPr vert="horz" lIns="100772" tIns="50387" rIns="100772" bIns="50387" rtlCol="0" anchor="b">
            <a:noAutofit/>
          </a:bodyPr>
          <a:lstStyle/>
          <a:p>
            <a:r>
              <a:rPr lang="de-DE"/>
              <a:t>Modifier le format de la maquette du titre en cliquant dessus</a:t>
            </a:r>
            <a:endParaRPr 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EAAD6736-F3C5-DA51-AC12-4245DA8A40B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03238" y="1763713"/>
            <a:ext cx="9074150" cy="498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72" tIns="50387" rIns="100772" bIns="50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Modifier le format de la grille de texte</a:t>
            </a:r>
          </a:p>
          <a:p>
            <a:pPr lvl="1"/>
            <a:r>
              <a:rPr lang="de-DE" altLang="de-DE"/>
              <a:t>Deuxième niveau</a:t>
            </a:r>
          </a:p>
          <a:p>
            <a:pPr lvl="2"/>
            <a:r>
              <a:rPr lang="de-DE" altLang="de-DE"/>
              <a:t>Troisième niveau</a:t>
            </a:r>
          </a:p>
          <a:p>
            <a:pPr lvl="3"/>
            <a:r>
              <a:rPr lang="de-DE" altLang="de-DE"/>
              <a:t>Quatrième niveau</a:t>
            </a:r>
          </a:p>
          <a:p>
            <a:pPr lvl="4"/>
            <a:r>
              <a:rPr lang="de-DE" altLang="de-DE"/>
              <a:t>Cinquième niveau</a:t>
            </a:r>
            <a:endParaRPr lang="en-US" alt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0540E0-C161-99CE-DD85-F7ADD8771B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15163" y="7007225"/>
            <a:ext cx="2300287" cy="401638"/>
          </a:xfrm>
          <a:prstGeom prst="rect">
            <a:avLst/>
          </a:prstGeom>
        </p:spPr>
        <p:txBody>
          <a:bodyPr vert="horz" lIns="100772" tIns="50387" rIns="50387" bIns="50387" rtlCol="0" anchor="ctr"/>
          <a:lstStyle>
            <a:lvl1pPr algn="r" defTabSz="449170" eaLnBrk="1" hangingPunct="1"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Lucida Sans Unicode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3EC0E0-CD5F-8F2D-3AA2-DFAEFE45C9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7075" y="7007225"/>
            <a:ext cx="3140075" cy="401638"/>
          </a:xfrm>
          <a:prstGeom prst="rect">
            <a:avLst/>
          </a:prstGeom>
        </p:spPr>
        <p:txBody>
          <a:bodyPr vert="horz" lIns="50387" tIns="50387" rIns="100772" bIns="50387" rtlCol="0" anchor="ctr"/>
          <a:lstStyle>
            <a:lvl1pPr algn="l" defTabSz="449170" eaLnBrk="1" hangingPunct="1"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Lucida Sans Unicode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80C83B-1A5F-57A1-84B4-018264A61D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18638" y="7007225"/>
            <a:ext cx="619125" cy="401638"/>
          </a:xfrm>
          <a:prstGeom prst="rect">
            <a:avLst/>
          </a:prstGeom>
        </p:spPr>
        <p:txBody>
          <a:bodyPr vert="horz" wrap="square" lIns="30232" tIns="50387" rIns="50387" bIns="50387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solidFill>
                  <a:srgbClr val="595959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E837D886-9403-4E28-8987-9EEA6C332296}" type="slidenum">
              <a:rPr lang="en-GB" altLang="de-DE"/>
              <a:t>‹Nr.›</a:t>
            </a:fld>
            <a:endParaRPr lang="en-GB" altLang="de-DE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486A07D0-F509-8562-F1B1-E2327D927566}"/>
              </a:ext>
            </a:extLst>
          </p:cNvPr>
          <p:cNvSpPr/>
          <p:nvPr/>
        </p:nvSpPr>
        <p:spPr>
          <a:xfrm>
            <a:off x="9323388" y="7164388"/>
            <a:ext cx="93662" cy="9366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72" tIns="50387" rIns="100772" bIns="50387" anchor="ctr"/>
          <a:lstStyle/>
          <a:p>
            <a:pPr algn="ctr" defTabSz="1007734" eaLnBrk="1" hangingPunct="1">
              <a:defRPr/>
            </a:pPr>
            <a:endParaRPr lang="en-US" sz="20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B985D700-49D7-01DC-8740-678233DFBE34}"/>
              </a:ext>
            </a:extLst>
          </p:cNvPr>
          <p:cNvSpPr/>
          <p:nvPr/>
        </p:nvSpPr>
        <p:spPr>
          <a:xfrm>
            <a:off x="627063" y="7164388"/>
            <a:ext cx="93662" cy="9366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72" tIns="50387" rIns="100772" bIns="50387" anchor="ctr"/>
          <a:lstStyle/>
          <a:p>
            <a:pPr algn="ctr" defTabSz="449170" eaLnBrk="1" hangingPunct="1"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67" r:id="rId1"/>
    <p:sldLayoutId id="2147486468" r:id="rId2"/>
    <p:sldLayoutId id="2147486469" r:id="rId3"/>
    <p:sldLayoutId id="2147486470" r:id="rId4"/>
    <p:sldLayoutId id="2147486471" r:id="rId5"/>
    <p:sldLayoutId id="2147486472" r:id="rId6"/>
    <p:sldLayoutId id="2147486473" r:id="rId7"/>
    <p:sldLayoutId id="2147486474" r:id="rId8"/>
    <p:sldLayoutId id="2147486475" r:id="rId9"/>
    <p:sldLayoutId id="2147486476" r:id="rId10"/>
    <p:sldLayoutId id="2147486477" r:id="rId11"/>
  </p:sldLayoutIdLst>
  <p:txStyles>
    <p:titleStyle>
      <a:lvl1pPr algn="ctr" defTabSz="1006475" rtl="0" eaLnBrk="0" fontAlgn="base" hangingPunct="0">
        <a:lnSpc>
          <a:spcPts val="6388"/>
        </a:lnSpc>
        <a:spcBef>
          <a:spcPct val="0"/>
        </a:spcBef>
        <a:spcAft>
          <a:spcPct val="0"/>
        </a:spcAft>
        <a:defRPr sz="60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defTabSz="1006475" rtl="0" eaLnBrk="0" fontAlgn="base" hangingPunct="0">
        <a:lnSpc>
          <a:spcPts val="6388"/>
        </a:lnSpc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Palatino Linotype" pitchFamily="18" charset="0"/>
        </a:defRPr>
      </a:lvl2pPr>
      <a:lvl3pPr algn="ctr" defTabSz="1006475" rtl="0" eaLnBrk="0" fontAlgn="base" hangingPunct="0">
        <a:lnSpc>
          <a:spcPts val="6388"/>
        </a:lnSpc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Palatino Linotype" pitchFamily="18" charset="0"/>
        </a:defRPr>
      </a:lvl3pPr>
      <a:lvl4pPr algn="ctr" defTabSz="1006475" rtl="0" eaLnBrk="0" fontAlgn="base" hangingPunct="0">
        <a:lnSpc>
          <a:spcPts val="6388"/>
        </a:lnSpc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Palatino Linotype" pitchFamily="18" charset="0"/>
        </a:defRPr>
      </a:lvl4pPr>
      <a:lvl5pPr algn="ctr" defTabSz="1006475" rtl="0" eaLnBrk="0" fontAlgn="base" hangingPunct="0">
        <a:lnSpc>
          <a:spcPts val="6388"/>
        </a:lnSpc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Palatino Linotype" pitchFamily="18" charset="0"/>
        </a:defRPr>
      </a:lvl5pPr>
      <a:lvl6pPr marL="457200" algn="ctr" defTabSz="1006475" rtl="0" fontAlgn="base">
        <a:lnSpc>
          <a:spcPts val="6388"/>
        </a:lnSpc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Palatino Linotype" pitchFamily="18" charset="0"/>
        </a:defRPr>
      </a:lvl6pPr>
      <a:lvl7pPr marL="914400" algn="ctr" defTabSz="1006475" rtl="0" fontAlgn="base">
        <a:lnSpc>
          <a:spcPts val="6388"/>
        </a:lnSpc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Palatino Linotype" pitchFamily="18" charset="0"/>
        </a:defRPr>
      </a:lvl7pPr>
      <a:lvl8pPr marL="1371600" algn="ctr" defTabSz="1006475" rtl="0" fontAlgn="base">
        <a:lnSpc>
          <a:spcPts val="6388"/>
        </a:lnSpc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Palatino Linotype" pitchFamily="18" charset="0"/>
        </a:defRPr>
      </a:lvl8pPr>
      <a:lvl9pPr marL="1828800" algn="ctr" defTabSz="1006475" rtl="0" fontAlgn="base">
        <a:lnSpc>
          <a:spcPts val="6388"/>
        </a:lnSpc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Palatino Linotype" pitchFamily="18" charset="0"/>
        </a:defRPr>
      </a:lvl9pPr>
    </p:titleStyle>
    <p:bodyStyle>
      <a:lvl1pPr marL="377825" indent="-377825" algn="l" defTabSz="1006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rgbClr val="7F7F7F"/>
          </a:solidFill>
          <a:latin typeface="+mj-lt"/>
          <a:ea typeface="+mn-ea"/>
          <a:cs typeface="+mn-cs"/>
        </a:defRPr>
      </a:lvl1pPr>
      <a:lvl2pPr marL="817563" indent="-314325" algn="l" defTabSz="1006475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kern="1200">
          <a:solidFill>
            <a:srgbClr val="7F7F7F"/>
          </a:solidFill>
          <a:latin typeface="+mj-lt"/>
          <a:ea typeface="+mn-ea"/>
          <a:cs typeface="+mn-cs"/>
        </a:defRPr>
      </a:lvl2pPr>
      <a:lvl3pPr marL="1258888" indent="-250825" algn="l" defTabSz="1006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+mj-lt"/>
          <a:ea typeface="+mn-ea"/>
          <a:cs typeface="+mn-cs"/>
        </a:defRPr>
      </a:lvl3pPr>
      <a:lvl4pPr marL="1762125" indent="-250825" algn="l" defTabSz="1006475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kern="1200">
          <a:solidFill>
            <a:srgbClr val="7F7F7F"/>
          </a:solidFill>
          <a:latin typeface="+mj-lt"/>
          <a:ea typeface="+mn-ea"/>
          <a:cs typeface="+mn-cs"/>
        </a:defRPr>
      </a:lvl4pPr>
      <a:lvl5pPr marL="2266950" indent="-250825" algn="l" defTabSz="1006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+mj-lt"/>
          <a:ea typeface="+mn-ea"/>
          <a:cs typeface="+mn-cs"/>
        </a:defRPr>
      </a:lvl5pPr>
      <a:lvl6pPr marL="2771269" indent="-251934" algn="l" defTabSz="1007734" rtl="0" eaLnBrk="1" latinLnBrk="0" hangingPunct="1">
        <a:spcBef>
          <a:spcPct val="20000"/>
        </a:spcBef>
        <a:buFont typeface="Courier New" pitchFamily="49" charset="0"/>
        <a:buChar char="o"/>
        <a:defRPr sz="18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3275136" indent="-251934" algn="l" defTabSz="100773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779003" indent="-251934" algn="l" defTabSz="1007734" rtl="0" eaLnBrk="1" latinLnBrk="0" hangingPunct="1">
        <a:spcBef>
          <a:spcPct val="20000"/>
        </a:spcBef>
        <a:buFont typeface="Courier New" pitchFamily="49" charset="0"/>
        <a:buChar char="o"/>
        <a:defRPr sz="18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4282870" indent="-251934" algn="l" defTabSz="100773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10077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868" algn="l" defTabSz="10077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734" algn="l" defTabSz="10077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602" algn="l" defTabSz="10077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468" algn="l" defTabSz="10077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335" algn="l" defTabSz="10077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201" algn="l" defTabSz="10077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069" algn="l" defTabSz="10077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0936" algn="l" defTabSz="10077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E577B9E-754C-6847-A7FB-7069D3A4A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8" y="250825"/>
            <a:ext cx="10009187" cy="1612900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de-CH" b="1" dirty="0">
                <a:latin typeface="Calibri" panose="020F0502020204030204" pitchFamily="34" charset="0"/>
              </a:rPr>
              <a:t/>
            </a:r>
            <a:br>
              <a:rPr lang="de-CH" b="1" dirty="0">
                <a:latin typeface="Calibri" panose="020F0502020204030204" pitchFamily="34" charset="0"/>
              </a:rPr>
            </a:br>
            <a:r>
              <a:rPr lang="de-CH" b="1" dirty="0">
                <a:latin typeface="Calibri" panose="020F0502020204030204" pitchFamily="34" charset="0"/>
              </a:rPr>
              <a:t/>
            </a:r>
            <a:br>
              <a:rPr lang="de-CH" b="1" dirty="0">
                <a:latin typeface="Calibri" panose="020F0502020204030204" pitchFamily="34" charset="0"/>
              </a:rPr>
            </a:br>
            <a:r>
              <a:rPr lang="de-CH" b="1" dirty="0">
                <a:latin typeface="Calibri" panose="020F0502020204030204" pitchFamily="34" charset="0"/>
              </a:rPr>
              <a:t/>
            </a:r>
            <a:br>
              <a:rPr lang="de-CH" b="1" dirty="0">
                <a:latin typeface="Calibri" panose="020F0502020204030204" pitchFamily="34" charset="0"/>
              </a:rPr>
            </a:br>
            <a:r>
              <a:rPr lang="de-CH" b="1" dirty="0">
                <a:latin typeface="Calibri" panose="020F0502020204030204" pitchFamily="34" charset="0"/>
              </a:rPr>
              <a:t/>
            </a:r>
            <a:br>
              <a:rPr lang="de-CH" b="1" dirty="0">
                <a:latin typeface="Calibri" panose="020F0502020204030204" pitchFamily="34" charset="0"/>
              </a:rPr>
            </a:br>
            <a: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de-DE" sz="4000" b="1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 </a:t>
            </a:r>
            <a:br>
              <a:rPr lang="de-DE" sz="4000" b="1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</a:br>
            <a:r>
              <a:rPr lang="de-DE" sz="40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Loger</a:t>
            </a:r>
            <a:r>
              <a:rPr lang="de-DE" sz="4000" b="1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 : un besoin fondamental - pour tous !</a:t>
            </a:r>
            <a:br>
              <a:rPr lang="de-DE" sz="4000" b="1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</a:br>
            <a:r>
              <a:rPr lang="de-DE" sz="3200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Le </a:t>
            </a:r>
            <a:r>
              <a:rPr lang="de-DE" sz="3200" dirty="0" err="1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point</a:t>
            </a:r>
            <a:r>
              <a:rPr lang="de-DE" sz="3200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 de vue du </a:t>
            </a:r>
            <a:r>
              <a:rPr lang="de-DE" sz="3200" dirty="0" err="1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sociologue</a:t>
            </a:r>
            <a:r>
              <a:rPr lang="de-DE" sz="3200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 (Ueli Mäder)</a:t>
            </a:r>
            <a:r>
              <a:rPr lang="de-DE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/>
            </a:r>
            <a:br>
              <a:rPr lang="de-DE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</a:br>
            <a:r>
              <a:rPr lang="de-DE" sz="3200" dirty="0" err="1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Journées</a:t>
            </a:r>
            <a:r>
              <a:rPr lang="de-DE" sz="3200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sz="3200" dirty="0" err="1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d‘étude</a:t>
            </a:r>
            <a:r>
              <a:rPr lang="de-DE" sz="3200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 ASCP-SVBB des 14/15.9.2023 à Thoune</a:t>
            </a:r>
            <a:endParaRPr lang="de-CH" sz="3200" dirty="0">
              <a:solidFill>
                <a:srgbClr val="C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4339" name="Rechteck 3">
            <a:extLst>
              <a:ext uri="{FF2B5EF4-FFF2-40B4-BE49-F238E27FC236}">
                <a16:creationId xmlns:a16="http://schemas.microsoft.com/office/drawing/2014/main" xmlns="" id="{686531FD-E6E9-564A-7D8C-0C0DDBD47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24525"/>
            <a:ext cx="1000918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CH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logement digne est synonyme de qualité </a:t>
            </a:r>
            <a:br>
              <a:rPr lang="fr-CH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CH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vie et aide les personnes défavorisées à </a:t>
            </a:r>
            <a:br>
              <a:rPr lang="fr-CH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CH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organiser leur quotidien</a:t>
            </a:r>
            <a:r>
              <a:rPr lang="de-DE" altLang="de-DE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CH" altLang="de-DE" dirty="0">
              <a:solidFill>
                <a:srgbClr val="002060"/>
              </a:solidFill>
            </a:endParaRPr>
          </a:p>
        </p:txBody>
      </p:sp>
      <p:pic>
        <p:nvPicPr>
          <p:cNvPr id="14340" name="Grafik 3">
            <a:extLst>
              <a:ext uri="{FF2B5EF4-FFF2-40B4-BE49-F238E27FC236}">
                <a16:creationId xmlns:a16="http://schemas.microsoft.com/office/drawing/2014/main" xmlns="" id="{F6DC5078-FEA6-8EB9-73A2-8C677721A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1979613"/>
            <a:ext cx="5195888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feld 3">
            <a:extLst>
              <a:ext uri="{FF2B5EF4-FFF2-40B4-BE49-F238E27FC236}">
                <a16:creationId xmlns:a16="http://schemas.microsoft.com/office/drawing/2014/main" xmlns="" id="{A2563C66-EB3F-E10C-570F-DBDF5954A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3775" y="4883150"/>
            <a:ext cx="20177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altLang="de-DE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Gundeldinger</a:t>
            </a:r>
            <a:r>
              <a:rPr lang="de-DE" altLang="de-D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Feld </a:t>
            </a:r>
          </a:p>
          <a:p>
            <a:r>
              <a:rPr lang="de-DE" altLang="de-DE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Bâle</a:t>
            </a:r>
            <a:r>
              <a:rPr lang="de-DE" altLang="de-D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6C903BD-D061-9CAB-241C-95F1AEC43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62" y="1402928"/>
            <a:ext cx="9791700" cy="720725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de-CH" b="1" dirty="0">
                <a:latin typeface="Calibri" panose="020F0502020204030204" pitchFamily="34" charset="0"/>
              </a:rPr>
              <a:t/>
            </a:r>
            <a:br>
              <a:rPr lang="de-CH" b="1" dirty="0">
                <a:latin typeface="Calibri" panose="020F0502020204030204" pitchFamily="34" charset="0"/>
              </a:rPr>
            </a:br>
            <a:r>
              <a:rPr lang="de-CH" b="1" dirty="0">
                <a:latin typeface="Calibri" panose="020F0502020204030204" pitchFamily="34" charset="0"/>
              </a:rPr>
              <a:t/>
            </a:r>
            <a:br>
              <a:rPr lang="de-CH" b="1" dirty="0">
                <a:latin typeface="Calibri" panose="020F0502020204030204" pitchFamily="34" charset="0"/>
              </a:rPr>
            </a:br>
            <a:r>
              <a:rPr lang="de-CH" b="1" dirty="0">
                <a:latin typeface="Calibri" panose="020F0502020204030204" pitchFamily="34" charset="0"/>
              </a:rPr>
              <a:t/>
            </a:r>
            <a:br>
              <a:rPr lang="de-CH" b="1" dirty="0">
                <a:latin typeface="Calibri" panose="020F0502020204030204" pitchFamily="34" charset="0"/>
              </a:rPr>
            </a:br>
            <a:r>
              <a:rPr lang="de-CH" b="1" dirty="0">
                <a:latin typeface="Calibri" panose="020F0502020204030204" pitchFamily="34" charset="0"/>
              </a:rPr>
              <a:t/>
            </a:r>
            <a:br>
              <a:rPr lang="de-CH" b="1" dirty="0">
                <a:latin typeface="Calibri" panose="020F0502020204030204" pitchFamily="34" charset="0"/>
              </a:rPr>
            </a:br>
            <a: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de-DE" sz="4000" b="1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5</a:t>
            </a:r>
            <a:r>
              <a:rPr lang="de-DE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. </a:t>
            </a:r>
            <a:r>
              <a:rPr lang="de-DE" sz="36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Conclusion</a:t>
            </a:r>
            <a:r>
              <a:rPr lang="de-DE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 (II) : Quand on n'a pas d'espoir, même les personnes en bonne santé peuvent </a:t>
            </a:r>
            <a:r>
              <a:rPr lang="de-DE" sz="36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mourir</a:t>
            </a:r>
            <a:r>
              <a:rPr lang="de-DE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" </a:t>
            </a:r>
            <a:r>
              <a:rPr lang="de-DE" sz="2800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(p. 65</a:t>
            </a:r>
            <a:r>
              <a:rPr lang="de-DE" sz="4000" b="1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) </a:t>
            </a:r>
            <a:endParaRPr lang="de-CH" sz="3200" dirty="0">
              <a:solidFill>
                <a:srgbClr val="C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3555" name="Rechteck 3">
            <a:extLst>
              <a:ext uri="{FF2B5EF4-FFF2-40B4-BE49-F238E27FC236}">
                <a16:creationId xmlns:a16="http://schemas.microsoft.com/office/drawing/2014/main" xmlns="" id="{4DC2E49A-40D3-04C9-8049-1CFDCECFD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" y="3593925"/>
            <a:ext cx="9361488" cy="35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35113" indent="-214313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92313" indent="-214313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49513" indent="-214313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906713" indent="-214313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"Je </a:t>
            </a:r>
            <a:r>
              <a:rPr lang="de-DE" altLang="de-DE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n'ai</a:t>
            </a:r>
            <a:r>
              <a:rPr lang="de-DE" altLang="de-DE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cessé</a:t>
            </a:r>
            <a:r>
              <a:rPr lang="de-DE" altLang="de-DE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de-DE" altLang="de-DE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franchir</a:t>
            </a:r>
            <a:r>
              <a:rPr lang="de-DE" altLang="de-DE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des </a:t>
            </a:r>
            <a:r>
              <a:rPr lang="de-DE" altLang="de-DE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limites</a:t>
            </a:r>
            <a:r>
              <a:rPr lang="de-DE" altLang="de-DE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 </a:t>
            </a:r>
            <a:r>
              <a:rPr lang="de-DE" altLang="de-DE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(p. 12) </a:t>
            </a:r>
          </a:p>
          <a:p>
            <a:pPr 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</a:t>
            </a:r>
            <a:r>
              <a:rPr lang="de-DE" altLang="de-DE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personnes</a:t>
            </a:r>
            <a:r>
              <a:rPr lang="de-DE" altLang="de-DE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</a:t>
            </a:r>
            <a:r>
              <a:rPr lang="de-DE" altLang="de-DE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 </a:t>
            </a:r>
            <a:r>
              <a:rPr lang="de-DE" altLang="de-DE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connaissent</a:t>
            </a:r>
            <a:r>
              <a:rPr lang="de-DE" altLang="de-DE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</a:t>
            </a:r>
            <a:r>
              <a:rPr lang="de-DE" altLang="de-DE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leurs</a:t>
            </a:r>
            <a:r>
              <a:rPr lang="de-DE" altLang="de-DE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sentiments</a:t>
            </a:r>
            <a:r>
              <a:rPr lang="de-DE" altLang="de-DE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sont</a:t>
            </a:r>
            <a:r>
              <a:rPr lang="de-DE" altLang="de-DE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dangereuses</a:t>
            </a:r>
            <a:r>
              <a:rPr lang="de-DE" altLang="de-DE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altLang="de-DE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Parce</a:t>
            </a:r>
            <a:r>
              <a:rPr lang="de-DE" altLang="de-DE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qu‘elles</a:t>
            </a:r>
            <a:r>
              <a:rPr lang="de-DE" altLang="de-DE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confondent</a:t>
            </a:r>
            <a:r>
              <a:rPr lang="de-DE" altLang="de-DE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de-DE" altLang="de-DE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dureté</a:t>
            </a:r>
            <a:r>
              <a:rPr lang="de-DE" altLang="de-DE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avec</a:t>
            </a:r>
            <a:r>
              <a:rPr lang="de-DE" altLang="de-DE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de-DE" altLang="de-DE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force</a:t>
            </a:r>
            <a:r>
              <a:rPr lang="de-DE" altLang="de-DE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la </a:t>
            </a:r>
            <a:r>
              <a:rPr lang="de-DE" altLang="de-DE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compassion</a:t>
            </a:r>
            <a:r>
              <a:rPr lang="de-DE" altLang="de-DE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avec</a:t>
            </a:r>
            <a:r>
              <a:rPr lang="de-DE" altLang="de-DE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de-DE" altLang="de-DE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faiblesse</a:t>
            </a:r>
            <a:r>
              <a:rPr lang="de-DE" altLang="de-DE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..." </a:t>
            </a:r>
            <a:r>
              <a:rPr lang="de-DE" altLang="de-DE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(p. 45) </a:t>
            </a:r>
          </a:p>
          <a:p>
            <a:pPr 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36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Être</a:t>
            </a:r>
            <a:r>
              <a:rPr lang="de-DE" altLang="de-DE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6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seul</a:t>
            </a:r>
            <a:r>
              <a:rPr lang="de-DE" altLang="de-DE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c'est </a:t>
            </a:r>
            <a:r>
              <a:rPr lang="de-DE" altLang="de-DE" sz="36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aussi</a:t>
            </a:r>
            <a:r>
              <a:rPr lang="de-DE" altLang="de-DE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de-DE" altLang="de-DE" sz="36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rencontrer</a:t>
            </a:r>
            <a:r>
              <a:rPr lang="de-DE" altLang="de-DE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6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soi-même</a:t>
            </a:r>
            <a:r>
              <a:rPr lang="de-DE" altLang="de-DE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DE" altLang="de-DE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56" name="Textfeld 4">
            <a:extLst>
              <a:ext uri="{FF2B5EF4-FFF2-40B4-BE49-F238E27FC236}">
                <a16:creationId xmlns:a16="http://schemas.microsoft.com/office/drawing/2014/main" xmlns="" id="{4A550811-1BA3-9322-A08A-28D30539C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5713" y="2640483"/>
            <a:ext cx="42481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altLang="de-D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Gabriele von Arnim : </a:t>
            </a:r>
            <a:br>
              <a:rPr lang="de-DE" altLang="de-D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Das Leben ist ein vorübergehender Zustand </a:t>
            </a:r>
            <a:r>
              <a:rPr lang="de-DE" altLang="de-DE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(La </a:t>
            </a:r>
            <a:r>
              <a:rPr lang="de-DE" altLang="de-DE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</a:t>
            </a:r>
            <a:r>
              <a:rPr lang="de-DE" altLang="de-DE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</a:t>
            </a:r>
            <a:r>
              <a:rPr lang="de-DE" altLang="de-DE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</a:t>
            </a:r>
            <a:r>
              <a:rPr lang="de-DE" altLang="de-DE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état</a:t>
            </a:r>
            <a:r>
              <a:rPr lang="de-DE" altLang="de-DE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passager)</a:t>
            </a:r>
          </a:p>
        </p:txBody>
      </p:sp>
      <p:pic>
        <p:nvPicPr>
          <p:cNvPr id="23557" name="Grafik 5">
            <a:extLst>
              <a:ext uri="{FF2B5EF4-FFF2-40B4-BE49-F238E27FC236}">
                <a16:creationId xmlns:a16="http://schemas.microsoft.com/office/drawing/2014/main" xmlns="" id="{F8EF33F6-C8AB-319B-795A-AA3985662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200" y="2282774"/>
            <a:ext cx="18351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Grafik 6">
            <a:extLst>
              <a:ext uri="{FF2B5EF4-FFF2-40B4-BE49-F238E27FC236}">
                <a16:creationId xmlns:a16="http://schemas.microsoft.com/office/drawing/2014/main" xmlns="" id="{9476C717-EB34-116F-2789-8CB19CE03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63" y="2285949"/>
            <a:ext cx="90805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hteck 1">
            <a:extLst>
              <a:ext uri="{FF2B5EF4-FFF2-40B4-BE49-F238E27FC236}">
                <a16:creationId xmlns:a16="http://schemas.microsoft.com/office/drawing/2014/main" xmlns="" id="{F8011809-D812-905F-1398-38BA3D0F3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254000"/>
            <a:ext cx="9432925" cy="760208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e-CH" altLang="de-DE" sz="4000" b="1" dirty="0">
                <a:solidFill>
                  <a:srgbClr val="C00000"/>
                </a:solidFill>
                <a:latin typeface="Calibri" panose="020F0502020204030204" pitchFamily="34" charset="0"/>
              </a:rPr>
              <a:t>Annexe (I) : </a:t>
            </a:r>
            <a:r>
              <a:rPr lang="de-DE" altLang="de-DE" sz="4000" b="1" dirty="0">
                <a:solidFill>
                  <a:srgbClr val="C00000"/>
                </a:solidFill>
                <a:latin typeface="Calibri" panose="020F0502020204030204" pitchFamily="34" charset="0"/>
              </a:rPr>
              <a:t>La satisfaction, c'est plus que d'habiter plus </a:t>
            </a:r>
            <a:r>
              <a:rPr lang="de-DE" altLang="de-DE" sz="4000" b="1" dirty="0" err="1">
                <a:solidFill>
                  <a:srgbClr val="C00000"/>
                </a:solidFill>
                <a:latin typeface="Calibri" panose="020F0502020204030204" pitchFamily="34" charset="0"/>
              </a:rPr>
              <a:t>confortablement</a:t>
            </a:r>
            <a:endParaRPr lang="de-DE" altLang="de-DE" sz="40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just">
              <a:defRPr/>
            </a:pPr>
            <a:endParaRPr lang="de-CH" altLang="de-DE" sz="10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CH" altLang="de-DE" sz="2800" dirty="0">
                <a:solidFill>
                  <a:srgbClr val="002060"/>
                </a:solidFill>
                <a:latin typeface="Calibri" panose="020F0502020204030204" pitchFamily="34" charset="0"/>
              </a:rPr>
              <a:t>"Ce n'est pas une sinécure de faire partie des ‘</a:t>
            </a:r>
            <a:r>
              <a:rPr lang="de-CH" altLang="de-DE" sz="2800" dirty="0" err="1">
                <a:solidFill>
                  <a:srgbClr val="002060"/>
                </a:solidFill>
                <a:latin typeface="Calibri" panose="020F0502020204030204" pitchFamily="34" charset="0"/>
              </a:rPr>
              <a:t>retardataires</a:t>
            </a:r>
            <a:r>
              <a:rPr lang="de-CH" altLang="de-DE" sz="2800" dirty="0">
                <a:solidFill>
                  <a:srgbClr val="002060"/>
                </a:solidFill>
                <a:latin typeface="Calibri" panose="020F0502020204030204" pitchFamily="34" charset="0"/>
              </a:rPr>
              <a:t>', </a:t>
            </a:r>
            <a:r>
              <a:rPr lang="de-DE" altLang="de-DE" sz="2800" dirty="0" err="1">
                <a:solidFill>
                  <a:srgbClr val="002060"/>
                </a:solidFill>
                <a:latin typeface="Calibri" panose="020F0502020204030204" pitchFamily="34" charset="0"/>
              </a:rPr>
              <a:t>mais</a:t>
            </a:r>
            <a:r>
              <a:rPr lang="de-DE" altLang="de-DE" sz="2800" dirty="0">
                <a:solidFill>
                  <a:srgbClr val="002060"/>
                </a:solidFill>
                <a:latin typeface="Calibri" panose="020F0502020204030204" pitchFamily="34" charset="0"/>
              </a:rPr>
              <a:t> toute faiblesse n'est </a:t>
            </a:r>
            <a:r>
              <a:rPr lang="de-DE" altLang="de-DE" sz="2800" dirty="0" err="1">
                <a:solidFill>
                  <a:srgbClr val="002060"/>
                </a:solidFill>
                <a:latin typeface="Calibri" panose="020F0502020204030204" pitchFamily="34" charset="0"/>
              </a:rPr>
              <a:t>pas</a:t>
            </a:r>
            <a:r>
              <a:rPr lang="de-DE" altLang="de-DE" sz="28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de-DE" altLang="de-DE" sz="2800" dirty="0" err="1">
                <a:solidFill>
                  <a:srgbClr val="002060"/>
                </a:solidFill>
                <a:latin typeface="Calibri" panose="020F0502020204030204" pitchFamily="34" charset="0"/>
              </a:rPr>
              <a:t>forcément</a:t>
            </a:r>
            <a:r>
              <a:rPr lang="de-DE" altLang="de-DE" sz="28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de-DE" altLang="de-DE" sz="2800" dirty="0" err="1">
                <a:solidFill>
                  <a:srgbClr val="002060"/>
                </a:solidFill>
                <a:latin typeface="Calibri" panose="020F0502020204030204" pitchFamily="34" charset="0"/>
              </a:rPr>
              <a:t>une</a:t>
            </a:r>
            <a:r>
              <a:rPr lang="de-DE" altLang="de-DE" sz="2800" dirty="0">
                <a:solidFill>
                  <a:srgbClr val="002060"/>
                </a:solidFill>
                <a:latin typeface="Calibri" panose="020F0502020204030204" pitchFamily="34" charset="0"/>
              </a:rPr>
              <a:t> faiblesse.  (Laure Wyss)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sz="2800" dirty="0">
                <a:solidFill>
                  <a:srgbClr val="002060"/>
                </a:solidFill>
                <a:latin typeface="Calibri" panose="020F0502020204030204" pitchFamily="34" charset="0"/>
              </a:rPr>
              <a:t>Et de la faiblesse naissent de nouvelles forces.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de-DE" altLang="de-DE" sz="2800" dirty="0">
                <a:solidFill>
                  <a:srgbClr val="002060"/>
                </a:solidFill>
                <a:latin typeface="Calibri" panose="020F0502020204030204" pitchFamily="34" charset="0"/>
              </a:rPr>
              <a:t>Aujourd'hui, je vis beaucoup plus comme je </a:t>
            </a:r>
            <a:r>
              <a:rPr lang="de-DE" altLang="de-DE" sz="2800" dirty="0" err="1">
                <a:solidFill>
                  <a:srgbClr val="002060"/>
                </a:solidFill>
                <a:latin typeface="Calibri" panose="020F0502020204030204" pitchFamily="34" charset="0"/>
              </a:rPr>
              <a:t>souhaiterais</a:t>
            </a:r>
            <a:r>
              <a:rPr lang="de-DE" altLang="de-DE" sz="2800" dirty="0">
                <a:solidFill>
                  <a:srgbClr val="002060"/>
                </a:solidFill>
                <a:latin typeface="Calibri" panose="020F0502020204030204" pitchFamily="34" charset="0"/>
              </a:rPr>
              <a:t> vivre. La vieillesse libère de la contrainte de devoir se </a:t>
            </a:r>
            <a:r>
              <a:rPr lang="de-DE" altLang="de-DE" sz="2800" dirty="0" err="1">
                <a:solidFill>
                  <a:srgbClr val="002060"/>
                </a:solidFill>
                <a:latin typeface="Calibri" panose="020F0502020204030204" pitchFamily="34" charset="0"/>
              </a:rPr>
              <a:t>mettre</a:t>
            </a:r>
            <a:r>
              <a:rPr lang="de-DE" altLang="de-DE" sz="2800" dirty="0">
                <a:solidFill>
                  <a:srgbClr val="002060"/>
                </a:solidFill>
                <a:latin typeface="Calibri" panose="020F0502020204030204" pitchFamily="34" charset="0"/>
              </a:rPr>
              <a:t> en </a:t>
            </a:r>
            <a:r>
              <a:rPr lang="de-DE" altLang="de-DE" sz="2800" dirty="0" err="1">
                <a:solidFill>
                  <a:srgbClr val="002060"/>
                </a:solidFill>
                <a:latin typeface="Calibri" panose="020F0502020204030204" pitchFamily="34" charset="0"/>
              </a:rPr>
              <a:t>scène</a:t>
            </a:r>
            <a:r>
              <a:rPr lang="de-DE" altLang="de-DE" sz="2800" dirty="0">
                <a:solidFill>
                  <a:srgbClr val="002060"/>
                </a:solidFill>
                <a:latin typeface="Calibri" panose="020F0502020204030204" pitchFamily="34" charset="0"/>
              </a:rPr>
              <a:t> en permanence. Elle met en </a:t>
            </a:r>
            <a:r>
              <a:rPr lang="de-DE" altLang="de-DE" sz="2800" dirty="0" err="1">
                <a:solidFill>
                  <a:srgbClr val="002060"/>
                </a:solidFill>
                <a:latin typeface="Calibri" panose="020F0502020204030204" pitchFamily="34" charset="0"/>
              </a:rPr>
              <a:t>lumière</a:t>
            </a:r>
            <a:r>
              <a:rPr lang="de-DE" altLang="de-DE" sz="2800" dirty="0">
                <a:solidFill>
                  <a:srgbClr val="002060"/>
                </a:solidFill>
                <a:latin typeface="Calibri" panose="020F0502020204030204" pitchFamily="34" charset="0"/>
              </a:rPr>
              <a:t> d'autres valeurs que cette </a:t>
            </a:r>
            <a:r>
              <a:rPr lang="de-DE" altLang="de-DE" sz="2800" dirty="0" err="1">
                <a:solidFill>
                  <a:srgbClr val="002060"/>
                </a:solidFill>
                <a:latin typeface="Calibri" panose="020F0502020204030204" pitchFamily="34" charset="0"/>
              </a:rPr>
              <a:t>satanée</a:t>
            </a:r>
            <a:r>
              <a:rPr lang="de-DE" altLang="de-DE" sz="2800" dirty="0">
                <a:solidFill>
                  <a:srgbClr val="002060"/>
                </a:solidFill>
                <a:latin typeface="Calibri" panose="020F0502020204030204" pitchFamily="34" charset="0"/>
              </a:rPr>
              <a:t> auto-</a:t>
            </a:r>
            <a:r>
              <a:rPr lang="de-DE" altLang="de-DE" sz="2800" dirty="0" err="1">
                <a:solidFill>
                  <a:srgbClr val="002060"/>
                </a:solidFill>
                <a:latin typeface="Calibri" panose="020F0502020204030204" pitchFamily="34" charset="0"/>
              </a:rPr>
              <a:t>satisfaction</a:t>
            </a:r>
            <a:r>
              <a:rPr lang="de-DE" altLang="de-DE" sz="2800" dirty="0">
                <a:solidFill>
                  <a:srgbClr val="002060"/>
                </a:solidFill>
                <a:latin typeface="Calibri" panose="020F0502020204030204" pitchFamily="34" charset="0"/>
              </a:rPr>
              <a:t>".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endParaRPr lang="de-DE" altLang="de-DE" sz="32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r">
              <a:defRPr/>
            </a:pPr>
            <a:endParaRPr lang="de-DE" altLang="de-DE" sz="3200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r">
              <a:defRPr/>
            </a:pPr>
            <a:r>
              <a:rPr lang="de-DE" altLang="de-DE" sz="3600" dirty="0">
                <a:solidFill>
                  <a:srgbClr val="C00000"/>
                </a:solidFill>
                <a:latin typeface="Calibri" panose="020F0502020204030204" pitchFamily="34" charset="0"/>
              </a:rPr>
              <a:t>Voilà la grâce de l'âge</a:t>
            </a:r>
          </a:p>
          <a:p>
            <a:pPr algn="r">
              <a:defRPr/>
            </a:pPr>
            <a:r>
              <a:rPr lang="de-DE" altLang="de-DE" sz="2800" dirty="0">
                <a:solidFill>
                  <a:srgbClr val="C00000"/>
                </a:solidFill>
                <a:latin typeface="Calibri" panose="020F0502020204030204" pitchFamily="34" charset="0"/>
              </a:rPr>
              <a:t>Laure Wyss: Schuhwerk im Kopf (2000)</a:t>
            </a:r>
          </a:p>
          <a:p>
            <a:pPr algn="r">
              <a:defRPr/>
            </a:pPr>
            <a:endParaRPr lang="de-DE" altLang="de-DE" sz="32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24579" name="Picture 2">
            <a:extLst>
              <a:ext uri="{FF2B5EF4-FFF2-40B4-BE49-F238E27FC236}">
                <a16:creationId xmlns:a16="http://schemas.microsoft.com/office/drawing/2014/main" xmlns="" id="{38976743-35A2-3E7A-C4A1-AE627FF8E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5508625"/>
            <a:ext cx="28130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>
            <a:extLst>
              <a:ext uri="{FF2B5EF4-FFF2-40B4-BE49-F238E27FC236}">
                <a16:creationId xmlns:a16="http://schemas.microsoft.com/office/drawing/2014/main" xmlns="" id="{0E4F92A4-B1A2-970C-EA3F-4CBDD42CE9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4988" y="368300"/>
            <a:ext cx="9390062" cy="660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 altLang="de-DE" sz="4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Annexe (II) : </a:t>
            </a:r>
            <a:r>
              <a:rPr lang="de-DE" altLang="de-DE" sz="40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avoir</a:t>
            </a:r>
            <a:r>
              <a:rPr lang="de-DE" altLang="de-DE" sz="4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40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de-DE" altLang="de-DE" sz="4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40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être</a:t>
            </a:r>
            <a:r>
              <a:rPr lang="de-DE" altLang="de-DE" sz="4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?</a:t>
            </a:r>
          </a:p>
        </p:txBody>
      </p:sp>
      <p:sp>
        <p:nvSpPr>
          <p:cNvPr id="25603" name="Inhaltsplatzhalter 2">
            <a:extLst>
              <a:ext uri="{FF2B5EF4-FFF2-40B4-BE49-F238E27FC236}">
                <a16:creationId xmlns:a16="http://schemas.microsoft.com/office/drawing/2014/main" xmlns="" id="{D72D5AE3-B3B2-172E-9DE9-2499699B0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625" y="3419475"/>
            <a:ext cx="8567738" cy="3311525"/>
          </a:xfrm>
        </p:spPr>
        <p:txBody>
          <a:bodyPr/>
          <a:lstStyle/>
          <a:p>
            <a:pPr marL="503238" indent="-503238" algn="ctr">
              <a:spcBef>
                <a:spcPts val="0"/>
              </a:spcBef>
              <a:defRPr/>
            </a:pPr>
            <a:r>
              <a:rPr lang="de-DE" altLang="de-DE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Ceux qui craignent les libertés (pour tous), 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de-DE" altLang="de-DE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de-DE" altLang="de-DE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réfugient</a:t>
            </a:r>
            <a:r>
              <a:rPr lang="de-DE" altLang="de-DE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dans la </a:t>
            </a:r>
            <a:r>
              <a:rPr lang="de-DE" altLang="de-DE" sz="36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conformité</a:t>
            </a:r>
            <a:endParaRPr lang="de-DE" altLang="de-DE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03238" indent="-503238" algn="ctr">
              <a:spcBef>
                <a:spcPts val="0"/>
              </a:spcBef>
              <a:defRPr/>
            </a:pPr>
            <a:r>
              <a:rPr lang="de-DE" altLang="de-DE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Nous faisons </a:t>
            </a:r>
            <a:r>
              <a:rPr lang="de-DE" altLang="de-DE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beaucoup</a:t>
            </a:r>
            <a:r>
              <a:rPr lang="de-DE" altLang="de-DE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</a:t>
            </a:r>
            <a:r>
              <a:rPr lang="de-DE" altLang="de-DE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être</a:t>
            </a:r>
            <a:r>
              <a:rPr lang="de-DE" altLang="de-DE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e-DE" altLang="de-DE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aimé</a:t>
            </a:r>
            <a:r>
              <a:rPr lang="de-DE" altLang="de-DE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au lieu </a:t>
            </a:r>
            <a:r>
              <a:rPr lang="de-DE" altLang="de-DE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d'aimer</a:t>
            </a:r>
            <a:r>
              <a:rPr lang="de-DE" altLang="de-DE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nous-mêmes</a:t>
            </a:r>
            <a:endParaRPr lang="de-DE" altLang="de-DE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03238" indent="-503238" algn="ctr">
              <a:spcBef>
                <a:spcPts val="0"/>
              </a:spcBef>
              <a:defRPr/>
            </a:pPr>
            <a:r>
              <a:rPr lang="de-DE" altLang="de-DE" sz="36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L'être</a:t>
            </a:r>
            <a:r>
              <a:rPr lang="de-DE" altLang="de-DE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 quête de sens se confie et partage avec les autres, </a:t>
            </a:r>
            <a:r>
              <a:rPr lang="de-DE" altLang="de-DE" sz="36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sans</a:t>
            </a:r>
            <a:r>
              <a:rPr lang="de-DE" altLang="de-DE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6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s'enorgueillir</a:t>
            </a:r>
            <a:endParaRPr lang="de-DE" altLang="de-DE" sz="3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3AA3678C-1E7C-B550-489F-BD61641A0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5163" y="7007225"/>
            <a:ext cx="2300287" cy="401638"/>
          </a:xfrm>
        </p:spPr>
        <p:txBody>
          <a:bodyPr lIns="100772" rtlCol="0"/>
          <a:lstStyle/>
          <a:p>
            <a:pPr algn="r" defTabSz="449170">
              <a:defRPr/>
            </a:pPr>
            <a:fld id="{2151E28B-CD99-4726-A7A1-204E0D34A4D6}" type="slidenum">
              <a:rPr lang="de-CH" smtClean="0">
                <a:solidFill>
                  <a:schemeClr val="tx1">
                    <a:lumMod val="65000"/>
                    <a:lumOff val="35000"/>
                  </a:schemeClr>
                </a:solidFill>
                <a:ea typeface="Lucida Sans Unicode" pitchFamily="34" charset="0"/>
              </a:rPr>
              <a:t>12</a:t>
            </a:fld>
            <a:endParaRPr lang="de-CH" dirty="0">
              <a:solidFill>
                <a:schemeClr val="tx1">
                  <a:lumMod val="65000"/>
                  <a:lumOff val="35000"/>
                </a:schemeClr>
              </a:solidFill>
              <a:ea typeface="Lucida Sans Unicode" pitchFamily="34" charset="0"/>
            </a:endParaRPr>
          </a:p>
        </p:txBody>
      </p:sp>
      <p:pic>
        <p:nvPicPr>
          <p:cNvPr id="25605" name="Grafik 1">
            <a:extLst>
              <a:ext uri="{FF2B5EF4-FFF2-40B4-BE49-F238E27FC236}">
                <a16:creationId xmlns:a16="http://schemas.microsoft.com/office/drawing/2014/main" xmlns="" id="{D072866F-A66B-AC99-5CE4-A8A644EF4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838" y="1150938"/>
            <a:ext cx="2646362" cy="199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Grafik 1">
            <a:extLst>
              <a:ext uri="{FF2B5EF4-FFF2-40B4-BE49-F238E27FC236}">
                <a16:creationId xmlns:a16="http://schemas.microsoft.com/office/drawing/2014/main" xmlns="" id="{C2C5810A-D74A-9934-8EF9-123B9FD2D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0644" y="4098381"/>
            <a:ext cx="70961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>
            <a:extLst>
              <a:ext uri="{FF2B5EF4-FFF2-40B4-BE49-F238E27FC236}">
                <a16:creationId xmlns:a16="http://schemas.microsoft.com/office/drawing/2014/main" xmlns="" id="{DDB4C3C5-2A47-65F9-0A49-33422C83E2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179388"/>
            <a:ext cx="10080625" cy="7762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 altLang="de-DE" sz="3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Loger</a:t>
            </a:r>
            <a:r>
              <a:rPr lang="de-DE" altLang="de-DE" sz="3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de-DE" altLang="de-DE" sz="3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</a:t>
            </a:r>
            <a:r>
              <a:rPr lang="de-DE" altLang="de-DE" sz="3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besoin</a:t>
            </a:r>
            <a:r>
              <a:rPr lang="de-DE" altLang="de-DE" sz="3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fondamental - </a:t>
            </a:r>
            <a:r>
              <a:rPr lang="de-DE" altLang="de-DE" sz="3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pour</a:t>
            </a:r>
            <a:r>
              <a:rPr lang="de-DE" altLang="de-DE" sz="3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tous</a:t>
            </a:r>
            <a:r>
              <a:rPr lang="de-DE" altLang="de-DE" sz="3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! (II)</a:t>
            </a:r>
          </a:p>
        </p:txBody>
      </p:sp>
      <p:sp>
        <p:nvSpPr>
          <p:cNvPr id="15363" name="Inhaltsplatzhalter 2">
            <a:extLst>
              <a:ext uri="{FF2B5EF4-FFF2-40B4-BE49-F238E27FC236}">
                <a16:creationId xmlns:a16="http://schemas.microsoft.com/office/drawing/2014/main" xmlns="" id="{0E19AAA2-58A6-2865-D57B-0D7831732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150" y="3419475"/>
            <a:ext cx="9481690" cy="4608513"/>
          </a:xfrm>
        </p:spPr>
        <p:txBody>
          <a:bodyPr/>
          <a:lstStyle/>
          <a:p>
            <a:r>
              <a:rPr lang="de-DE" altLang="de-DE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</a:t>
            </a:r>
            <a:r>
              <a:rPr lang="de-DE" altLang="de-DE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logement</a:t>
            </a:r>
            <a:r>
              <a:rPr lang="de-DE" altLang="de-DE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reflète</a:t>
            </a:r>
            <a:r>
              <a:rPr lang="de-DE" altLang="de-DE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</a:t>
            </a:r>
            <a:r>
              <a:rPr lang="de-DE" altLang="de-DE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rapports</a:t>
            </a:r>
            <a:r>
              <a:rPr lang="de-DE" altLang="de-DE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sociaux</a:t>
            </a:r>
            <a:r>
              <a:rPr lang="de-DE" altLang="de-DE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altLang="de-DE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influence</a:t>
            </a:r>
            <a:r>
              <a:rPr lang="de-DE" altLang="de-DE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fortement</a:t>
            </a:r>
            <a:r>
              <a:rPr lang="de-DE" altLang="de-DE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de-DE" altLang="de-DE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satisfaction</a:t>
            </a:r>
            <a:r>
              <a:rPr lang="de-DE" altLang="de-DE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personnelle</a:t>
            </a:r>
            <a:r>
              <a:rPr lang="de-DE" altLang="de-DE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de-DE" altLang="de-DE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renforce</a:t>
            </a:r>
            <a:r>
              <a:rPr lang="de-DE" altLang="de-DE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</a:t>
            </a:r>
            <a:r>
              <a:rPr lang="de-DE" altLang="de-DE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stratégies</a:t>
            </a:r>
            <a:r>
              <a:rPr lang="de-DE" altLang="de-DE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d'adaptation</a:t>
            </a:r>
            <a:r>
              <a:rPr lang="de-DE" altLang="de-DE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de-DE" altLang="de-DE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"Nous </a:t>
            </a:r>
            <a:r>
              <a:rPr lang="de-DE" altLang="de-DE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avons</a:t>
            </a:r>
            <a:r>
              <a:rPr lang="de-DE" altLang="de-DE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grandi</a:t>
            </a:r>
            <a:r>
              <a:rPr lang="de-DE" altLang="de-DE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dans</a:t>
            </a:r>
            <a:r>
              <a:rPr lang="de-DE" altLang="de-DE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 quartier du </a:t>
            </a:r>
            <a:r>
              <a:rPr lang="de-DE" altLang="de-DE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Gundeli</a:t>
            </a:r>
            <a:r>
              <a:rPr lang="de-DE" altLang="de-DE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dans</a:t>
            </a:r>
            <a:r>
              <a:rPr lang="de-DE" altLang="de-DE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</a:t>
            </a:r>
            <a:r>
              <a:rPr lang="de-DE" altLang="de-DE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appartement</a:t>
            </a:r>
            <a:r>
              <a:rPr lang="de-DE" altLang="de-DE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exigu</a:t>
            </a:r>
            <a:r>
              <a:rPr lang="de-DE" altLang="de-DE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Nous </a:t>
            </a:r>
            <a:r>
              <a:rPr lang="de-DE" altLang="de-DE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étions</a:t>
            </a:r>
            <a:r>
              <a:rPr lang="de-DE" altLang="de-DE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assez</a:t>
            </a:r>
            <a:r>
              <a:rPr lang="de-DE" altLang="de-DE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pauvres</a:t>
            </a:r>
            <a:r>
              <a:rPr lang="de-DE" altLang="de-DE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de-DE" altLang="de-DE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victimes</a:t>
            </a:r>
            <a:r>
              <a:rPr lang="de-DE" altLang="de-DE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de-DE" altLang="de-DE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violence</a:t>
            </a:r>
            <a:r>
              <a:rPr lang="de-DE" altLang="de-DE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", </a:t>
            </a:r>
            <a:r>
              <a:rPr lang="de-DE" altLang="de-DE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m'a</a:t>
            </a:r>
            <a:r>
              <a:rPr lang="de-DE" altLang="de-DE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raconté</a:t>
            </a:r>
            <a:r>
              <a:rPr lang="de-DE" altLang="de-DE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</a:t>
            </a:r>
            <a:r>
              <a:rPr lang="de-DE" altLang="de-DE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cuisinier</a:t>
            </a:r>
            <a:r>
              <a:rPr lang="de-DE" altLang="de-DE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Et : </a:t>
            </a:r>
            <a:r>
              <a:rPr lang="de-DE" altLang="de-DE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de-DE" altLang="de-DE" sz="32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Heureusement</a:t>
            </a:r>
            <a:r>
              <a:rPr lang="de-DE" altLang="de-DE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2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</a:t>
            </a:r>
            <a:r>
              <a:rPr lang="de-DE" altLang="de-DE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2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nous</a:t>
            </a:r>
            <a:r>
              <a:rPr lang="de-DE" altLang="de-DE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2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pouvions</a:t>
            </a:r>
            <a:r>
              <a:rPr lang="de-DE" altLang="de-DE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2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jouer</a:t>
            </a:r>
            <a:r>
              <a:rPr lang="de-DE" altLang="de-DE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2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dehors</a:t>
            </a:r>
            <a:r>
              <a:rPr lang="de-DE" altLang="de-DE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Cela </a:t>
            </a:r>
            <a:r>
              <a:rPr lang="de-DE" altLang="de-DE" sz="32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nous</a:t>
            </a:r>
            <a:r>
              <a:rPr lang="de-DE" altLang="de-DE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de-DE" altLang="de-DE" sz="32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aidés</a:t>
            </a:r>
            <a:r>
              <a:rPr lang="de-DE" altLang="de-DE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". </a:t>
            </a:r>
          </a:p>
        </p:txBody>
      </p:sp>
      <p:pic>
        <p:nvPicPr>
          <p:cNvPr id="15364" name="Grafik 4">
            <a:extLst>
              <a:ext uri="{FF2B5EF4-FFF2-40B4-BE49-F238E27FC236}">
                <a16:creationId xmlns:a16="http://schemas.microsoft.com/office/drawing/2014/main" xmlns="" id="{3C57CA18-6D41-64C0-F61A-D214AAD8E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1092200"/>
            <a:ext cx="3313113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feld 6">
            <a:extLst>
              <a:ext uri="{FF2B5EF4-FFF2-40B4-BE49-F238E27FC236}">
                <a16:creationId xmlns:a16="http://schemas.microsoft.com/office/drawing/2014/main" xmlns="" id="{09309EB7-419D-7185-35EA-876E30060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2475" y="2411685"/>
            <a:ext cx="32146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altLang="de-DE" dirty="0" err="1">
                <a:solidFill>
                  <a:srgbClr val="002060"/>
                </a:solidFill>
              </a:rPr>
              <a:t>Coopérative</a:t>
            </a:r>
            <a:r>
              <a:rPr lang="de-DE" altLang="de-DE" dirty="0">
                <a:solidFill>
                  <a:srgbClr val="002060"/>
                </a:solidFill>
              </a:rPr>
              <a:t> </a:t>
            </a:r>
            <a:r>
              <a:rPr lang="de-DE" altLang="de-DE" dirty="0" err="1">
                <a:solidFill>
                  <a:srgbClr val="002060"/>
                </a:solidFill>
              </a:rPr>
              <a:t>d'habitation</a:t>
            </a:r>
            <a:r>
              <a:rPr lang="de-DE" altLang="de-DE" dirty="0">
                <a:solidFill>
                  <a:srgbClr val="002060"/>
                </a:solidFill>
              </a:rPr>
              <a:t> du quartier de </a:t>
            </a:r>
            <a:r>
              <a:rPr lang="de-DE" altLang="de-DE" dirty="0" err="1">
                <a:solidFill>
                  <a:srgbClr val="002060"/>
                </a:solidFill>
              </a:rPr>
              <a:t>Gundeldingen</a:t>
            </a:r>
            <a:r>
              <a:rPr lang="de-DE" altLang="de-DE" dirty="0">
                <a:solidFill>
                  <a:srgbClr val="002060"/>
                </a:solidFill>
              </a:rPr>
              <a:t> à </a:t>
            </a:r>
            <a:r>
              <a:rPr lang="de-DE" altLang="de-DE" dirty="0" err="1">
                <a:solidFill>
                  <a:srgbClr val="002060"/>
                </a:solidFill>
              </a:rPr>
              <a:t>Bâle</a:t>
            </a:r>
            <a:endParaRPr lang="de-DE" altLang="de-DE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57CCB0E-2919-3E26-A4E4-444F82C75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9388"/>
            <a:ext cx="10009188" cy="747712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de-CH" b="1" dirty="0">
                <a:latin typeface="Calibri" panose="020F0502020204030204" pitchFamily="34" charset="0"/>
              </a:rPr>
              <a:t/>
            </a:r>
            <a:br>
              <a:rPr lang="de-CH" b="1" dirty="0">
                <a:latin typeface="Calibri" panose="020F0502020204030204" pitchFamily="34" charset="0"/>
              </a:rPr>
            </a:br>
            <a:r>
              <a:rPr lang="de-CH" b="1" dirty="0">
                <a:latin typeface="Calibri" panose="020F0502020204030204" pitchFamily="34" charset="0"/>
              </a:rPr>
              <a:t/>
            </a:r>
            <a:br>
              <a:rPr lang="de-CH" b="1" dirty="0">
                <a:latin typeface="Calibri" panose="020F0502020204030204" pitchFamily="34" charset="0"/>
              </a:rPr>
            </a:br>
            <a:r>
              <a:rPr lang="de-CH" b="1" dirty="0">
                <a:latin typeface="Calibri" panose="020F0502020204030204" pitchFamily="34" charset="0"/>
              </a:rPr>
              <a:t/>
            </a:r>
            <a:br>
              <a:rPr lang="de-CH" b="1" dirty="0">
                <a:latin typeface="Calibri" panose="020F0502020204030204" pitchFamily="34" charset="0"/>
              </a:rPr>
            </a:br>
            <a:r>
              <a:rPr lang="de-CH" b="1" dirty="0">
                <a:latin typeface="Calibri" panose="020F0502020204030204" pitchFamily="34" charset="0"/>
              </a:rPr>
              <a:t/>
            </a:r>
            <a:br>
              <a:rPr lang="de-CH" b="1" dirty="0">
                <a:latin typeface="Calibri" panose="020F0502020204030204" pitchFamily="34" charset="0"/>
              </a:rPr>
            </a:br>
            <a: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de-DE" sz="4000" b="1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 </a:t>
            </a:r>
            <a:br>
              <a:rPr lang="de-DE" sz="4000" b="1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</a:br>
            <a:r>
              <a:rPr lang="de-DE" altLang="de-DE" sz="3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Loger</a:t>
            </a:r>
            <a:r>
              <a:rPr lang="de-DE" altLang="de-DE" sz="3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de-DE" altLang="de-DE" sz="3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</a:t>
            </a:r>
            <a:r>
              <a:rPr lang="de-DE" altLang="de-DE" sz="3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besoin</a:t>
            </a:r>
            <a:r>
              <a:rPr lang="de-DE" altLang="de-DE" sz="3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fondamental - </a:t>
            </a:r>
            <a:r>
              <a:rPr lang="de-DE" altLang="de-DE" sz="3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pour</a:t>
            </a:r>
            <a:r>
              <a:rPr lang="de-DE" altLang="de-DE" sz="3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tous</a:t>
            </a:r>
            <a:r>
              <a:rPr lang="de-DE" altLang="de-DE" sz="3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! (II)</a:t>
            </a:r>
            <a:endParaRPr lang="de-CH" sz="3800" dirty="0">
              <a:solidFill>
                <a:srgbClr val="C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6387" name="Rechteck 3">
            <a:extLst>
              <a:ext uri="{FF2B5EF4-FFF2-40B4-BE49-F238E27FC236}">
                <a16:creationId xmlns:a16="http://schemas.microsoft.com/office/drawing/2014/main" xmlns="" id="{D9A57620-3752-6C6F-C5B1-43009E8DE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4264" y="4197350"/>
            <a:ext cx="10224889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35113" indent="-214313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92313" indent="-214313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49513" indent="-214313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906713" indent="-214313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buFontTx/>
              <a:buAutoNum type="arabicPeriod"/>
            </a:pPr>
            <a:r>
              <a:rPr lang="de-DE" altLang="de-DE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</a:t>
            </a:r>
            <a:r>
              <a:rPr lang="de-DE" altLang="de-DE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catégories</a:t>
            </a:r>
            <a:r>
              <a:rPr lang="de-DE" altLang="de-DE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aux</a:t>
            </a:r>
            <a:r>
              <a:rPr lang="de-DE" altLang="de-DE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personnes</a:t>
            </a:r>
            <a:r>
              <a:rPr lang="de-DE" altLang="de-DE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buFontTx/>
              <a:buAutoNum type="arabicPeriod"/>
            </a:pPr>
            <a:r>
              <a:rPr lang="de-DE" altLang="de-DE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Changement, </a:t>
            </a:r>
            <a:r>
              <a:rPr lang="de-DE" altLang="de-DE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différences</a:t>
            </a:r>
            <a:r>
              <a:rPr lang="de-DE" altLang="de-DE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de-DE" altLang="de-DE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perceptions</a:t>
            </a:r>
            <a:endParaRPr lang="de-DE" altLang="de-DE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Tx/>
              <a:buAutoNum type="arabicPeriod"/>
            </a:pPr>
            <a:r>
              <a:rPr lang="de-DE" altLang="de-DE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Personnes</a:t>
            </a:r>
            <a:r>
              <a:rPr lang="de-DE" altLang="de-DE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sous</a:t>
            </a:r>
            <a:r>
              <a:rPr lang="de-DE" altLang="de-DE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curatelle</a:t>
            </a:r>
            <a:r>
              <a:rPr lang="de-DE" altLang="de-DE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buFontTx/>
              <a:buAutoNum type="arabicPeriod"/>
            </a:pPr>
            <a:r>
              <a:rPr lang="de-DE" altLang="de-DE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Comment </a:t>
            </a:r>
            <a:r>
              <a:rPr lang="de-DE" altLang="de-DE" sz="36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est-ce</a:t>
            </a:r>
            <a:r>
              <a:rPr lang="de-DE" altLang="de-DE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6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</a:t>
            </a:r>
            <a:r>
              <a:rPr lang="de-DE" altLang="de-DE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6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j‘habite</a:t>
            </a:r>
            <a:r>
              <a:rPr lang="de-DE" altLang="de-DE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"</a:t>
            </a:r>
            <a:r>
              <a:rPr lang="de-DE" altLang="de-DE" sz="36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place</a:t>
            </a:r>
            <a:r>
              <a:rPr lang="de-DE" altLang="de-DE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 : et </a:t>
            </a:r>
            <a:r>
              <a:rPr lang="de-DE" altLang="de-DE" sz="36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comment</a:t>
            </a:r>
            <a:r>
              <a:rPr lang="de-DE" altLang="de-DE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6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passer</a:t>
            </a:r>
            <a:r>
              <a:rPr lang="de-DE" altLang="de-DE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la </a:t>
            </a:r>
            <a:r>
              <a:rPr lang="de-DE" altLang="de-DE" sz="36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projection</a:t>
            </a:r>
            <a:r>
              <a:rPr lang="de-DE" altLang="de-DE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à </a:t>
            </a:r>
            <a:r>
              <a:rPr lang="de-DE" altLang="de-DE" sz="36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l'autoréflexion</a:t>
            </a:r>
            <a:r>
              <a:rPr lang="de-DE" altLang="de-DE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?</a:t>
            </a:r>
          </a:p>
        </p:txBody>
      </p:sp>
      <p:pic>
        <p:nvPicPr>
          <p:cNvPr id="16388" name="Grafik 2">
            <a:extLst>
              <a:ext uri="{FF2B5EF4-FFF2-40B4-BE49-F238E27FC236}">
                <a16:creationId xmlns:a16="http://schemas.microsoft.com/office/drawing/2014/main" xmlns="" id="{9D698010-CD8F-CF14-02A7-905544F95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1123950"/>
            <a:ext cx="404495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feld 4">
            <a:extLst>
              <a:ext uri="{FF2B5EF4-FFF2-40B4-BE49-F238E27FC236}">
                <a16:creationId xmlns:a16="http://schemas.microsoft.com/office/drawing/2014/main" xmlns="" id="{18D9EBC9-A86B-33EF-BD1C-6F98AC806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0" y="2843733"/>
            <a:ext cx="25209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altLang="de-DE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Formes</a:t>
            </a:r>
            <a:r>
              <a:rPr lang="de-DE" altLang="de-D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de-DE" altLang="de-DE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logement</a:t>
            </a:r>
            <a:r>
              <a:rPr lang="de-DE" altLang="de-D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innovantes</a:t>
            </a:r>
            <a:endParaRPr lang="de-DE" altLang="de-DE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altLang="de-D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Haute </a:t>
            </a:r>
            <a:r>
              <a:rPr lang="de-DE" altLang="de-DE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école</a:t>
            </a:r>
            <a:r>
              <a:rPr lang="de-DE" altLang="de-D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spécialisée</a:t>
            </a:r>
            <a:r>
              <a:rPr lang="de-DE" altLang="de-D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Lucerne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8ABA758-0179-E8EA-B4C3-EFD29E326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3825" y="250825"/>
            <a:ext cx="10009188" cy="747713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de-CH" b="1" dirty="0">
                <a:latin typeface="Calibri" panose="020F0502020204030204" pitchFamily="34" charset="0"/>
              </a:rPr>
              <a:t/>
            </a:r>
            <a:br>
              <a:rPr lang="de-CH" b="1" dirty="0">
                <a:latin typeface="Calibri" panose="020F0502020204030204" pitchFamily="34" charset="0"/>
              </a:rPr>
            </a:br>
            <a:r>
              <a:rPr lang="de-CH" b="1" dirty="0">
                <a:latin typeface="Calibri" panose="020F0502020204030204" pitchFamily="34" charset="0"/>
              </a:rPr>
              <a:t/>
            </a:r>
            <a:br>
              <a:rPr lang="de-CH" b="1" dirty="0">
                <a:latin typeface="Calibri" panose="020F0502020204030204" pitchFamily="34" charset="0"/>
              </a:rPr>
            </a:br>
            <a:r>
              <a:rPr lang="de-CH" b="1" dirty="0">
                <a:latin typeface="Calibri" panose="020F0502020204030204" pitchFamily="34" charset="0"/>
              </a:rPr>
              <a:t/>
            </a:r>
            <a:br>
              <a:rPr lang="de-CH" b="1" dirty="0">
                <a:latin typeface="Calibri" panose="020F0502020204030204" pitchFamily="34" charset="0"/>
              </a:rPr>
            </a:br>
            <a:r>
              <a:rPr lang="de-CH" b="1" dirty="0">
                <a:latin typeface="Calibri" panose="020F0502020204030204" pitchFamily="34" charset="0"/>
              </a:rPr>
              <a:t/>
            </a:r>
            <a:br>
              <a:rPr lang="de-CH" b="1" dirty="0">
                <a:latin typeface="Calibri" panose="020F0502020204030204" pitchFamily="34" charset="0"/>
              </a:rPr>
            </a:br>
            <a: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de-DE" sz="4000" b="1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 </a:t>
            </a:r>
            <a:br>
              <a:rPr lang="de-DE" sz="4000" b="1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</a:br>
            <a:r>
              <a:rPr lang="de-DE" sz="3800" b="1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1. Le logement : des catégories aux personnes</a:t>
            </a:r>
            <a:endParaRPr lang="de-CH" sz="3800" dirty="0">
              <a:solidFill>
                <a:srgbClr val="C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7411" name="Rechteck 3">
            <a:extLst>
              <a:ext uri="{FF2B5EF4-FFF2-40B4-BE49-F238E27FC236}">
                <a16:creationId xmlns:a16="http://schemas.microsoft.com/office/drawing/2014/main" xmlns="" id="{C7493DDA-162C-AC3B-0CBD-68FBBBC5E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225" y="4787900"/>
            <a:ext cx="9677400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35113" indent="-214313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92313" indent="-214313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49513" indent="-214313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906713" indent="-214313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de-DE" altLang="de-DE" sz="3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</a:t>
            </a:r>
            <a:r>
              <a:rPr lang="de-DE" altLang="de-DE" sz="3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travail</a:t>
            </a:r>
            <a:r>
              <a:rPr lang="de-DE" altLang="de-DE" sz="3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le </a:t>
            </a:r>
            <a:r>
              <a:rPr lang="de-DE" altLang="de-DE" sz="3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revenu</a:t>
            </a:r>
            <a:r>
              <a:rPr lang="de-DE" altLang="de-DE" sz="3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la </a:t>
            </a:r>
            <a:r>
              <a:rPr lang="de-DE" altLang="de-DE" sz="3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santé</a:t>
            </a:r>
            <a:r>
              <a:rPr lang="de-DE" altLang="de-DE" sz="3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de-DE" altLang="de-DE" sz="33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</a:t>
            </a:r>
            <a:r>
              <a:rPr lang="de-DE" altLang="de-DE" sz="33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logement</a:t>
            </a:r>
            <a:r>
              <a:rPr lang="de-DE" altLang="de-DE" sz="33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sont</a:t>
            </a:r>
            <a:r>
              <a:rPr lang="de-DE" altLang="de-DE" sz="3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des "</a:t>
            </a:r>
            <a:r>
              <a:rPr lang="de-DE" altLang="de-DE" sz="3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catégories</a:t>
            </a:r>
            <a:r>
              <a:rPr lang="de-DE" altLang="de-DE" sz="3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 (de </a:t>
            </a:r>
            <a:r>
              <a:rPr lang="de-DE" altLang="de-DE" sz="3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</a:t>
            </a:r>
            <a:r>
              <a:rPr lang="de-DE" altLang="de-DE" sz="3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de-DE" altLang="de-DE" sz="3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importantes</a:t>
            </a:r>
            <a:r>
              <a:rPr lang="de-DE" altLang="de-DE" sz="3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sz="33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</a:t>
            </a:r>
            <a:r>
              <a:rPr lang="de-DE" altLang="de-DE" sz="33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3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faisons-nous</a:t>
            </a:r>
            <a:r>
              <a:rPr lang="de-DE" altLang="de-DE" sz="33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3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</a:t>
            </a:r>
            <a:r>
              <a:rPr lang="de-DE" altLang="de-DE" sz="33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3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</a:t>
            </a:r>
            <a:r>
              <a:rPr lang="de-DE" altLang="de-DE" sz="33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3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</a:t>
            </a:r>
            <a:r>
              <a:rPr lang="de-DE" altLang="de-DE" sz="33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3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personnes</a:t>
            </a:r>
            <a:r>
              <a:rPr lang="de-DE" altLang="de-DE" sz="33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3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concernées</a:t>
            </a:r>
            <a:r>
              <a:rPr lang="de-DE" altLang="de-DE" sz="33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de-DE" altLang="de-DE" sz="33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leurs</a:t>
            </a:r>
            <a:r>
              <a:rPr lang="de-DE" altLang="de-DE" sz="33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propres </a:t>
            </a:r>
            <a:r>
              <a:rPr lang="de-DE" altLang="de-DE" sz="33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besoins</a:t>
            </a:r>
            <a:r>
              <a:rPr lang="de-DE" altLang="de-DE" sz="33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3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figurent</a:t>
            </a:r>
            <a:r>
              <a:rPr lang="de-DE" altLang="de-DE" sz="33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au </a:t>
            </a:r>
            <a:r>
              <a:rPr lang="de-DE" altLang="de-DE" sz="33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premier</a:t>
            </a:r>
            <a:r>
              <a:rPr lang="de-DE" altLang="de-DE" sz="33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plan ? </a:t>
            </a:r>
            <a:endParaRPr lang="de-CH" altLang="de-DE" sz="3300" dirty="0">
              <a:solidFill>
                <a:srgbClr val="C00000"/>
              </a:solidFill>
            </a:endParaRPr>
          </a:p>
        </p:txBody>
      </p:sp>
      <p:pic>
        <p:nvPicPr>
          <p:cNvPr id="17412" name="Grafik 6">
            <a:extLst>
              <a:ext uri="{FF2B5EF4-FFF2-40B4-BE49-F238E27FC236}">
                <a16:creationId xmlns:a16="http://schemas.microsoft.com/office/drawing/2014/main" xmlns="" id="{8EAB7780-194C-265E-1D20-EC40BE7AB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058863"/>
            <a:ext cx="5222875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feld 8">
            <a:extLst>
              <a:ext uri="{FF2B5EF4-FFF2-40B4-BE49-F238E27FC236}">
                <a16:creationId xmlns:a16="http://schemas.microsoft.com/office/drawing/2014/main" xmlns="" id="{EF75D102-FC19-7C62-0842-BBB36E9A4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3709789"/>
            <a:ext cx="15128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e-DE" altLang="de-DE" dirty="0">
              <a:solidFill>
                <a:srgbClr val="002060"/>
              </a:solidFill>
            </a:endParaRPr>
          </a:p>
          <a:p>
            <a:r>
              <a:rPr lang="de-DE" altLang="de-DE" dirty="0" err="1">
                <a:solidFill>
                  <a:srgbClr val="002060"/>
                </a:solidFill>
              </a:rPr>
              <a:t>Colocation</a:t>
            </a:r>
            <a:r>
              <a:rPr lang="de-DE" altLang="de-DE" dirty="0">
                <a:solidFill>
                  <a:srgbClr val="002060"/>
                </a:solidFill>
              </a:rPr>
              <a:t> à Berne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1A9B66D-2451-0C80-4A89-5ED405EF9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63" y="250825"/>
            <a:ext cx="9791700" cy="1323975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de-CH" b="1" dirty="0">
                <a:latin typeface="Calibri" panose="020F0502020204030204" pitchFamily="34" charset="0"/>
              </a:rPr>
              <a:t/>
            </a:r>
            <a:br>
              <a:rPr lang="de-CH" b="1" dirty="0">
                <a:latin typeface="Calibri" panose="020F0502020204030204" pitchFamily="34" charset="0"/>
              </a:rPr>
            </a:br>
            <a:r>
              <a:rPr lang="de-CH" b="1" dirty="0">
                <a:latin typeface="Calibri" panose="020F0502020204030204" pitchFamily="34" charset="0"/>
              </a:rPr>
              <a:t/>
            </a:r>
            <a:br>
              <a:rPr lang="de-CH" b="1" dirty="0">
                <a:latin typeface="Calibri" panose="020F0502020204030204" pitchFamily="34" charset="0"/>
              </a:rPr>
            </a:br>
            <a:r>
              <a:rPr lang="de-CH" b="1" dirty="0">
                <a:latin typeface="Calibri" panose="020F0502020204030204" pitchFamily="34" charset="0"/>
              </a:rPr>
              <a:t/>
            </a:r>
            <a:br>
              <a:rPr lang="de-CH" b="1" dirty="0">
                <a:latin typeface="Calibri" panose="020F0502020204030204" pitchFamily="34" charset="0"/>
              </a:rPr>
            </a:br>
            <a:r>
              <a:rPr lang="de-CH" b="1" dirty="0">
                <a:latin typeface="Calibri" panose="020F0502020204030204" pitchFamily="34" charset="0"/>
              </a:rPr>
              <a:t/>
            </a:r>
            <a:br>
              <a:rPr lang="de-CH" b="1" dirty="0">
                <a:latin typeface="Calibri" panose="020F0502020204030204" pitchFamily="34" charset="0"/>
              </a:rPr>
            </a:br>
            <a: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de-DE" sz="4000" b="1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 </a:t>
            </a:r>
            <a:br>
              <a:rPr lang="de-DE" sz="4000" b="1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</a:br>
            <a:r>
              <a:rPr lang="de-DE" sz="4000" b="1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2. Le logement : </a:t>
            </a:r>
            <a:r>
              <a:rPr lang="de-DE" sz="40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changement</a:t>
            </a:r>
            <a:r>
              <a:rPr lang="de-DE" sz="4000" b="1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, "différences subtiles" et perceptions subjectives (I)</a:t>
            </a:r>
            <a:endParaRPr lang="de-CH" sz="3200" dirty="0">
              <a:solidFill>
                <a:srgbClr val="C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7411" name="Rechteck 3">
            <a:extLst>
              <a:ext uri="{FF2B5EF4-FFF2-40B4-BE49-F238E27FC236}">
                <a16:creationId xmlns:a16="http://schemas.microsoft.com/office/drawing/2014/main" xmlns="" id="{7AD4B72A-0975-6AF6-00A0-8D1F46139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463" y="4787900"/>
            <a:ext cx="9217025" cy="23860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35113" indent="-214313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92313" indent="-214313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49513" indent="-214313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906713" indent="-214313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Habiter en Suisse : </a:t>
            </a:r>
          </a:p>
          <a:p>
            <a:pPr marL="0" indent="0" algn="ctr">
              <a:spcAft>
                <a:spcPts val="600"/>
              </a:spcAft>
              <a:defRPr/>
            </a:pPr>
            <a:r>
              <a:rPr lang="de-DE" altLang="de-DE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</a:t>
            </a:r>
            <a:r>
              <a:rPr lang="de-DE" altLang="de-DE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moyennes sont trompeuses.</a:t>
            </a:r>
          </a:p>
          <a:p>
            <a:pPr algn="ctr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Biographies d'habitation et de vie : </a:t>
            </a:r>
          </a:p>
          <a:p>
            <a:pPr marL="0" indent="0" algn="ctr">
              <a:spcAft>
                <a:spcPts val="0"/>
              </a:spcAft>
              <a:defRPr/>
            </a:pPr>
            <a:r>
              <a:rPr lang="de-DE" altLang="de-DE" sz="36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continuité</a:t>
            </a:r>
            <a:r>
              <a:rPr lang="de-DE" altLang="de-DE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ruptures.  </a:t>
            </a:r>
          </a:p>
        </p:txBody>
      </p:sp>
      <p:pic>
        <p:nvPicPr>
          <p:cNvPr id="18436" name="Grafik 3">
            <a:extLst>
              <a:ext uri="{FF2B5EF4-FFF2-40B4-BE49-F238E27FC236}">
                <a16:creationId xmlns:a16="http://schemas.microsoft.com/office/drawing/2014/main" xmlns="" id="{A25DCAD1-F938-8D7F-CD56-D275881A4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692275"/>
            <a:ext cx="280987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6E28BAF-B9E5-1843-49FC-7B956B944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3038"/>
            <a:ext cx="10080625" cy="747712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de-CH" b="1" dirty="0">
                <a:latin typeface="Calibri" panose="020F0502020204030204" pitchFamily="34" charset="0"/>
              </a:rPr>
              <a:t/>
            </a:r>
            <a:br>
              <a:rPr lang="de-CH" b="1" dirty="0">
                <a:latin typeface="Calibri" panose="020F0502020204030204" pitchFamily="34" charset="0"/>
              </a:rPr>
            </a:br>
            <a:r>
              <a:rPr lang="de-CH" b="1" dirty="0">
                <a:latin typeface="Calibri" panose="020F0502020204030204" pitchFamily="34" charset="0"/>
              </a:rPr>
              <a:t/>
            </a:r>
            <a:br>
              <a:rPr lang="de-CH" b="1" dirty="0">
                <a:latin typeface="Calibri" panose="020F0502020204030204" pitchFamily="34" charset="0"/>
              </a:rPr>
            </a:br>
            <a:r>
              <a:rPr lang="de-CH" b="1" dirty="0">
                <a:latin typeface="Calibri" panose="020F0502020204030204" pitchFamily="34" charset="0"/>
              </a:rPr>
              <a:t/>
            </a:r>
            <a:br>
              <a:rPr lang="de-CH" b="1" dirty="0">
                <a:latin typeface="Calibri" panose="020F0502020204030204" pitchFamily="34" charset="0"/>
              </a:rPr>
            </a:br>
            <a:r>
              <a:rPr lang="de-CH" b="1" dirty="0">
                <a:latin typeface="Calibri" panose="020F0502020204030204" pitchFamily="34" charset="0"/>
              </a:rPr>
              <a:t/>
            </a:r>
            <a:br>
              <a:rPr lang="de-CH" b="1" dirty="0">
                <a:latin typeface="Calibri" panose="020F0502020204030204" pitchFamily="34" charset="0"/>
              </a:rPr>
            </a:br>
            <a: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de-DE" sz="4000" b="1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 </a:t>
            </a:r>
            <a:br>
              <a:rPr lang="de-DE" sz="4000" b="1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</a:br>
            <a:r>
              <a:rPr lang="de-DE" sz="4000" b="1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2. Le logement : </a:t>
            </a:r>
            <a:r>
              <a:rPr lang="de-DE" sz="40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changement</a:t>
            </a:r>
            <a:r>
              <a:rPr lang="de-DE" sz="4000" b="1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, différences... (II)</a:t>
            </a:r>
            <a:endParaRPr lang="de-CH" sz="4000" b="1" dirty="0">
              <a:solidFill>
                <a:srgbClr val="C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9459" name="Rechteck 3">
            <a:extLst>
              <a:ext uri="{FF2B5EF4-FFF2-40B4-BE49-F238E27FC236}">
                <a16:creationId xmlns:a16="http://schemas.microsoft.com/office/drawing/2014/main" xmlns="" id="{32499031-3FEE-0774-E692-FDC1AF710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4643438"/>
            <a:ext cx="950550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35113" indent="-214313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92313" indent="-214313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49513" indent="-214313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906713" indent="-214313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de-DE" altLang="de-DE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Nous </a:t>
            </a:r>
            <a:r>
              <a:rPr lang="de-DE" altLang="de-DE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vivons</a:t>
            </a:r>
            <a:r>
              <a:rPr lang="de-DE" altLang="de-DE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plus </a:t>
            </a:r>
            <a:r>
              <a:rPr lang="de-DE" altLang="de-DE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longtemps</a:t>
            </a:r>
            <a:r>
              <a:rPr lang="de-DE" altLang="de-DE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altLang="de-DE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avons</a:t>
            </a:r>
            <a:r>
              <a:rPr lang="de-DE" altLang="de-DE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moins</a:t>
            </a:r>
            <a:r>
              <a:rPr lang="de-DE" altLang="de-DE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d'enfants</a:t>
            </a:r>
            <a:r>
              <a:rPr lang="de-DE" altLang="de-DE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plus de </a:t>
            </a:r>
            <a:r>
              <a:rPr lang="de-DE" altLang="de-DE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véhicules</a:t>
            </a:r>
            <a:r>
              <a:rPr lang="de-DE" altLang="de-DE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privés</a:t>
            </a:r>
            <a:r>
              <a:rPr lang="de-DE" altLang="de-DE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de </a:t>
            </a:r>
            <a:r>
              <a:rPr lang="de-DE" altLang="de-DE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ménages</a:t>
            </a:r>
            <a:r>
              <a:rPr lang="de-DE" altLang="de-DE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d'une</a:t>
            </a:r>
            <a:r>
              <a:rPr lang="de-DE" altLang="de-DE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seule</a:t>
            </a:r>
            <a:r>
              <a:rPr lang="de-DE" altLang="de-DE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personne</a:t>
            </a:r>
            <a:r>
              <a:rPr lang="de-DE" altLang="de-DE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de </a:t>
            </a:r>
            <a:r>
              <a:rPr lang="de-DE" altLang="de-DE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déménagements</a:t>
            </a:r>
            <a:r>
              <a:rPr lang="de-DE" altLang="de-DE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altLang="de-DE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une</a:t>
            </a:r>
            <a:r>
              <a:rPr lang="de-DE" altLang="de-DE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plus </a:t>
            </a:r>
            <a:r>
              <a:rPr lang="de-DE" altLang="de-DE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grande</a:t>
            </a:r>
            <a:r>
              <a:rPr lang="de-DE" altLang="de-DE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</a:t>
            </a:r>
            <a:r>
              <a:rPr lang="de-DE" altLang="de-DE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du </a:t>
            </a:r>
            <a:r>
              <a:rPr lang="de-DE" altLang="de-DE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loyer</a:t>
            </a:r>
            <a:r>
              <a:rPr lang="de-DE" altLang="de-DE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dans</a:t>
            </a:r>
            <a:r>
              <a:rPr lang="de-DE" altLang="de-DE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 </a:t>
            </a:r>
            <a:r>
              <a:rPr lang="de-DE" altLang="de-DE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coût</a:t>
            </a:r>
            <a:r>
              <a:rPr lang="de-DE" altLang="de-DE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la </a:t>
            </a:r>
            <a:r>
              <a:rPr lang="de-DE" altLang="de-DE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</a:t>
            </a:r>
            <a:r>
              <a:rPr lang="de-DE" altLang="de-DE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sz="2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</a:t>
            </a:r>
            <a:r>
              <a:rPr lang="de-DE" altLang="de-DE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emplois</a:t>
            </a:r>
            <a:r>
              <a:rPr lang="de-DE" altLang="de-DE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à </a:t>
            </a:r>
            <a:r>
              <a:rPr lang="de-DE" altLang="de-DE" sz="2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durée</a:t>
            </a:r>
            <a:r>
              <a:rPr lang="de-DE" altLang="de-DE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déterminée</a:t>
            </a:r>
            <a:r>
              <a:rPr lang="de-DE" altLang="de-DE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altLang="de-DE" sz="2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</a:t>
            </a:r>
            <a:r>
              <a:rPr lang="de-DE" altLang="de-DE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ruptures</a:t>
            </a:r>
            <a:r>
              <a:rPr lang="de-DE" altLang="de-DE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biographiques</a:t>
            </a:r>
            <a:r>
              <a:rPr lang="de-DE" altLang="de-DE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le </a:t>
            </a:r>
            <a:r>
              <a:rPr lang="de-DE" altLang="de-DE" sz="2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travail</a:t>
            </a:r>
            <a:r>
              <a:rPr lang="de-DE" altLang="de-DE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à </a:t>
            </a:r>
            <a:r>
              <a:rPr lang="de-DE" altLang="de-DE" sz="2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domicile</a:t>
            </a:r>
            <a:r>
              <a:rPr lang="de-DE" altLang="de-DE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de-DE" altLang="de-DE" sz="2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</a:t>
            </a:r>
            <a:r>
              <a:rPr lang="de-DE" altLang="de-DE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transitions</a:t>
            </a:r>
            <a:r>
              <a:rPr lang="de-DE" altLang="de-DE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fluides se </a:t>
            </a:r>
            <a:r>
              <a:rPr lang="de-DE" altLang="de-DE" sz="2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multiplient</a:t>
            </a:r>
            <a:r>
              <a:rPr lang="de-DE" altLang="de-DE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  </a:t>
            </a:r>
          </a:p>
        </p:txBody>
      </p:sp>
      <p:sp>
        <p:nvSpPr>
          <p:cNvPr id="19460" name="Textfeld 3">
            <a:extLst>
              <a:ext uri="{FF2B5EF4-FFF2-40B4-BE49-F238E27FC236}">
                <a16:creationId xmlns:a16="http://schemas.microsoft.com/office/drawing/2014/main" xmlns="" id="{C27E14D2-0D6F-3626-EDB7-767BEE4FA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583" y="895350"/>
            <a:ext cx="871321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de-DE" altLang="de-DE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Conditions</a:t>
            </a:r>
            <a:r>
              <a:rPr lang="de-DE" altLang="de-DE" sz="2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d‘habitation</a:t>
            </a:r>
            <a:r>
              <a:rPr lang="de-DE" altLang="de-DE" sz="2000" i="1" dirty="0">
                <a:latin typeface="Calibri" panose="020F0502020204030204" pitchFamily="34" charset="0"/>
                <a:cs typeface="Calibri" panose="020F0502020204030204" pitchFamily="34" charset="0"/>
              </a:rPr>
              <a:t> en CH (OFS 2021) : </a:t>
            </a:r>
            <a:r>
              <a:rPr lang="de-DE" altLang="de-DE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logements</a:t>
            </a:r>
            <a:r>
              <a:rPr lang="de-DE" altLang="de-DE" sz="2000" i="1" dirty="0">
                <a:latin typeface="Calibri" panose="020F0502020204030204" pitchFamily="34" charset="0"/>
                <a:cs typeface="Calibri" panose="020F0502020204030204" pitchFamily="34" charset="0"/>
              </a:rPr>
              <a:t> : 4'688'288, </a:t>
            </a:r>
            <a:r>
              <a:rPr lang="de-DE" altLang="de-DE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vacants</a:t>
            </a:r>
            <a:r>
              <a:rPr lang="de-DE" altLang="de-DE" sz="2000" i="1" dirty="0">
                <a:latin typeface="Calibri" panose="020F0502020204030204" pitchFamily="34" charset="0"/>
                <a:cs typeface="Calibri" panose="020F0502020204030204" pitchFamily="34" charset="0"/>
              </a:rPr>
              <a:t> : 1,31%, </a:t>
            </a:r>
            <a:r>
              <a:rPr lang="de-DE" altLang="de-DE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surface</a:t>
            </a:r>
            <a:r>
              <a:rPr lang="de-DE" altLang="de-DE" sz="2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moyenne</a:t>
            </a:r>
            <a:r>
              <a:rPr lang="de-DE" altLang="de-DE" sz="2000" i="1" dirty="0">
                <a:latin typeface="Calibri" panose="020F0502020204030204" pitchFamily="34" charset="0"/>
                <a:cs typeface="Calibri" panose="020F0502020204030204" pitchFamily="34" charset="0"/>
              </a:rPr>
              <a:t> par </a:t>
            </a:r>
            <a:r>
              <a:rPr lang="de-DE" altLang="de-DE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logement</a:t>
            </a:r>
            <a:r>
              <a:rPr lang="de-DE" altLang="de-DE" sz="2000" i="1" dirty="0">
                <a:latin typeface="Calibri" panose="020F0502020204030204" pitchFamily="34" charset="0"/>
                <a:cs typeface="Calibri" panose="020F0502020204030204" pitchFamily="34" charset="0"/>
              </a:rPr>
              <a:t> : 102,4 m2, par pers. : 46,6m2, </a:t>
            </a:r>
            <a:r>
              <a:rPr lang="de-DE" altLang="de-DE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occupation</a:t>
            </a:r>
            <a:r>
              <a:rPr lang="de-DE" altLang="de-DE" sz="2000" i="1" dirty="0"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br>
              <a:rPr lang="de-DE" altLang="de-DE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2000" i="1" dirty="0">
                <a:latin typeface="Calibri" panose="020F0502020204030204" pitchFamily="34" charset="0"/>
                <a:cs typeface="Calibri" panose="020F0502020204030204" pitchFamily="34" charset="0"/>
              </a:rPr>
              <a:t>2,2 pers., par </a:t>
            </a:r>
            <a:r>
              <a:rPr lang="de-DE" altLang="de-DE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chambre</a:t>
            </a:r>
            <a:r>
              <a:rPr lang="de-DE" altLang="de-DE" sz="2000" i="1" dirty="0">
                <a:latin typeface="Calibri" panose="020F0502020204030204" pitchFamily="34" charset="0"/>
                <a:cs typeface="Calibri" panose="020F0502020204030204" pitchFamily="34" charset="0"/>
              </a:rPr>
              <a:t> : 0,59 pers., </a:t>
            </a:r>
            <a:r>
              <a:rPr lang="de-DE" altLang="de-DE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loyer</a:t>
            </a:r>
            <a:r>
              <a:rPr lang="de-DE" altLang="de-DE" sz="2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moyen</a:t>
            </a:r>
            <a:r>
              <a:rPr lang="de-DE" altLang="de-DE" sz="2000" i="1" dirty="0"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de-DE" altLang="de-DE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pces</a:t>
            </a:r>
            <a:r>
              <a:rPr lang="de-DE" altLang="de-DE" sz="2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neuf</a:t>
            </a:r>
            <a:r>
              <a:rPr lang="de-DE" altLang="de-DE" sz="2000" i="1" dirty="0"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br>
              <a:rPr lang="de-DE" altLang="de-DE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2000" i="1" dirty="0">
                <a:latin typeface="Calibri" panose="020F0502020204030204" pitchFamily="34" charset="0"/>
                <a:cs typeface="Calibri" panose="020F0502020204030204" pitchFamily="34" charset="0"/>
              </a:rPr>
              <a:t>Fr. 2‘212, </a:t>
            </a:r>
            <a:r>
              <a:rPr lang="de-DE" altLang="de-DE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déménagement</a:t>
            </a:r>
            <a:r>
              <a:rPr lang="de-DE" altLang="de-DE" sz="2000" i="1" dirty="0">
                <a:latin typeface="Calibri" panose="020F0502020204030204" pitchFamily="34" charset="0"/>
                <a:cs typeface="Calibri" panose="020F0502020204030204" pitchFamily="34" charset="0"/>
              </a:rPr>
              <a:t> : 10,1%, </a:t>
            </a:r>
            <a:r>
              <a:rPr lang="de-DE" altLang="de-DE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taux</a:t>
            </a:r>
            <a:r>
              <a:rPr lang="de-DE" altLang="de-DE" sz="2000" i="1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de-DE" altLang="de-DE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propriétaires</a:t>
            </a:r>
            <a:r>
              <a:rPr lang="de-DE" altLang="de-DE" sz="2000" i="1" dirty="0">
                <a:latin typeface="Calibri" panose="020F0502020204030204" pitchFamily="34" charset="0"/>
                <a:cs typeface="Calibri" panose="020F0502020204030204" pitchFamily="34" charset="0"/>
              </a:rPr>
              <a:t> : 36,3%...</a:t>
            </a:r>
          </a:p>
        </p:txBody>
      </p:sp>
      <p:pic>
        <p:nvPicPr>
          <p:cNvPr id="19461" name="Grafik 3">
            <a:extLst>
              <a:ext uri="{FF2B5EF4-FFF2-40B4-BE49-F238E27FC236}">
                <a16:creationId xmlns:a16="http://schemas.microsoft.com/office/drawing/2014/main" xmlns="" id="{B617CB56-E97A-9EBA-C339-187649FC9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683" y="2265442"/>
            <a:ext cx="2146742" cy="237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B19A0C2-65EE-0D6A-8DEA-694CD67A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63" y="133350"/>
            <a:ext cx="9791700" cy="747713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de-CH" b="1" dirty="0">
                <a:latin typeface="Calibri" panose="020F0502020204030204" pitchFamily="34" charset="0"/>
              </a:rPr>
              <a:t/>
            </a:r>
            <a:br>
              <a:rPr lang="de-CH" b="1" dirty="0">
                <a:latin typeface="Calibri" panose="020F0502020204030204" pitchFamily="34" charset="0"/>
              </a:rPr>
            </a:br>
            <a:r>
              <a:rPr lang="de-CH" b="1" dirty="0">
                <a:latin typeface="Calibri" panose="020F0502020204030204" pitchFamily="34" charset="0"/>
              </a:rPr>
              <a:t/>
            </a:r>
            <a:br>
              <a:rPr lang="de-CH" b="1" dirty="0">
                <a:latin typeface="Calibri" panose="020F0502020204030204" pitchFamily="34" charset="0"/>
              </a:rPr>
            </a:br>
            <a:r>
              <a:rPr lang="de-CH" b="1" dirty="0">
                <a:latin typeface="Calibri" panose="020F0502020204030204" pitchFamily="34" charset="0"/>
              </a:rPr>
              <a:t/>
            </a:r>
            <a:br>
              <a:rPr lang="de-CH" b="1" dirty="0">
                <a:latin typeface="Calibri" panose="020F0502020204030204" pitchFamily="34" charset="0"/>
              </a:rPr>
            </a:br>
            <a:r>
              <a:rPr lang="de-CH" b="1" dirty="0">
                <a:latin typeface="Calibri" panose="020F0502020204030204" pitchFamily="34" charset="0"/>
              </a:rPr>
              <a:t/>
            </a:r>
            <a:br>
              <a:rPr lang="de-CH" b="1" dirty="0">
                <a:latin typeface="Calibri" panose="020F0502020204030204" pitchFamily="34" charset="0"/>
              </a:rPr>
            </a:br>
            <a: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de-DE" sz="4000" b="1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 </a:t>
            </a:r>
            <a:br>
              <a:rPr lang="de-DE" sz="4000" b="1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</a:br>
            <a:r>
              <a:rPr lang="de-DE" sz="4000" b="1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3</a:t>
            </a:r>
            <a:r>
              <a:rPr lang="de-DE" sz="3800" b="1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. Le </a:t>
            </a:r>
            <a:r>
              <a:rPr lang="de-DE" sz="3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logement</a:t>
            </a:r>
            <a:r>
              <a:rPr lang="de-DE" sz="3800" b="1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 des personnes sous curatelle (I)</a:t>
            </a:r>
            <a:endParaRPr lang="de-CH" sz="3800" dirty="0">
              <a:solidFill>
                <a:srgbClr val="C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0483" name="Textfeld 3">
            <a:extLst>
              <a:ext uri="{FF2B5EF4-FFF2-40B4-BE49-F238E27FC236}">
                <a16:creationId xmlns:a16="http://schemas.microsoft.com/office/drawing/2014/main" xmlns="" id="{703D110C-FFB7-F262-380A-3CC6C77D5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3275781"/>
            <a:ext cx="9359900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altLang="de-DE" sz="23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Respecter</a:t>
            </a:r>
            <a:r>
              <a:rPr lang="de-DE" altLang="de-DE" sz="23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 </a:t>
            </a:r>
            <a:r>
              <a:rPr lang="de-DE" altLang="de-DE" sz="23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droit</a:t>
            </a:r>
            <a:r>
              <a:rPr lang="de-DE" altLang="de-DE" sz="23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à </a:t>
            </a:r>
            <a:r>
              <a:rPr lang="de-DE" altLang="de-DE" sz="23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l'autodétermination</a:t>
            </a:r>
            <a:r>
              <a:rPr lang="de-DE" altLang="de-DE" sz="23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3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(art. 416, al. 1, </a:t>
            </a:r>
            <a:r>
              <a:rPr lang="de-DE" altLang="de-DE" sz="23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de-DE" altLang="de-DE" sz="23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1 CC)</a:t>
            </a:r>
          </a:p>
          <a:p>
            <a:r>
              <a:rPr lang="de-DE" altLang="de-DE" sz="2300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7.1 </a:t>
            </a:r>
            <a:r>
              <a:rPr lang="de-DE" altLang="de-DE" sz="2300" u="sng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Domicile</a:t>
            </a:r>
            <a:r>
              <a:rPr lang="de-DE" altLang="de-DE" sz="2300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300" u="sng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civil</a:t>
            </a:r>
            <a:r>
              <a:rPr lang="de-DE" altLang="de-DE" sz="2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de-DE" altLang="de-DE" sz="2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</a:t>
            </a:r>
            <a:r>
              <a:rPr lang="de-DE" altLang="de-DE" sz="2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personnes</a:t>
            </a:r>
            <a:r>
              <a:rPr lang="de-DE" altLang="de-DE" sz="2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sous</a:t>
            </a:r>
            <a:r>
              <a:rPr lang="de-DE" altLang="de-DE" sz="2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curatelle</a:t>
            </a:r>
            <a:r>
              <a:rPr lang="de-DE" altLang="de-DE" sz="2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capables</a:t>
            </a:r>
            <a:r>
              <a:rPr lang="de-DE" altLang="de-DE" sz="2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de-DE" altLang="de-DE" sz="2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discernement</a:t>
            </a:r>
            <a:r>
              <a:rPr lang="de-DE" altLang="de-DE" sz="2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peuvent</a:t>
            </a:r>
            <a:r>
              <a:rPr lang="de-DE" altLang="de-DE" sz="2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changer</a:t>
            </a:r>
            <a:r>
              <a:rPr lang="de-DE" altLang="de-DE" sz="2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de-DE" altLang="de-DE" sz="2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domicile</a:t>
            </a:r>
            <a:r>
              <a:rPr lang="de-DE" altLang="de-DE" sz="2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de-DE" altLang="de-DE" sz="2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leur</a:t>
            </a:r>
            <a:r>
              <a:rPr lang="de-DE" altLang="de-DE" sz="2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propre </a:t>
            </a:r>
            <a:r>
              <a:rPr lang="de-DE" altLang="de-DE" sz="2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chef</a:t>
            </a:r>
            <a:r>
              <a:rPr lang="de-DE" altLang="de-DE" sz="2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altLang="de-DE" sz="2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</a:t>
            </a:r>
            <a:r>
              <a:rPr lang="de-DE" altLang="de-DE" sz="2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personnes</a:t>
            </a:r>
            <a:r>
              <a:rPr lang="de-DE" altLang="de-DE" sz="2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sous</a:t>
            </a:r>
            <a:r>
              <a:rPr lang="de-DE" altLang="de-DE" sz="2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curatelle</a:t>
            </a:r>
            <a:r>
              <a:rPr lang="de-DE" altLang="de-DE" sz="2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de-DE" altLang="de-DE" sz="2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portée</a:t>
            </a:r>
            <a:r>
              <a:rPr lang="de-DE" altLang="de-DE" sz="2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générale</a:t>
            </a:r>
            <a:r>
              <a:rPr lang="de-DE" altLang="de-DE" sz="2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avec</a:t>
            </a:r>
            <a:r>
              <a:rPr lang="de-DE" altLang="de-DE" sz="2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l'accord</a:t>
            </a:r>
            <a:r>
              <a:rPr lang="de-DE" altLang="de-DE" sz="2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de-DE" altLang="de-DE" sz="2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l‘APEA</a:t>
            </a:r>
            <a:r>
              <a:rPr lang="de-DE" altLang="de-DE" sz="2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 </a:t>
            </a:r>
            <a:r>
              <a:rPr lang="de-DE" altLang="de-DE" sz="23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(§ 17a </a:t>
            </a:r>
            <a:r>
              <a:rPr lang="de-DE" altLang="de-DE" sz="23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LiCCS</a:t>
            </a:r>
            <a:r>
              <a:rPr lang="de-DE" altLang="de-DE" sz="23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r>
              <a:rPr lang="de-DE" altLang="de-DE" sz="2300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7.2. </a:t>
            </a:r>
            <a:r>
              <a:rPr lang="de-DE" altLang="de-DE" sz="2300" u="sng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Résilier</a:t>
            </a:r>
            <a:r>
              <a:rPr lang="de-DE" altLang="de-DE" sz="2300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 </a:t>
            </a:r>
            <a:r>
              <a:rPr lang="de-DE" altLang="de-DE" sz="2300" u="sng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contrat</a:t>
            </a:r>
            <a:r>
              <a:rPr lang="de-DE" altLang="de-DE" sz="2300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de-DE" altLang="de-DE" sz="2300" u="sng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bail</a:t>
            </a:r>
            <a:r>
              <a:rPr lang="de-DE" altLang="de-DE" sz="2300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du </a:t>
            </a:r>
            <a:r>
              <a:rPr lang="de-DE" altLang="de-DE" sz="2300" u="sng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logement</a:t>
            </a:r>
            <a:r>
              <a:rPr lang="de-DE" altLang="de-DE" sz="2300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altLang="de-DE" sz="2300" u="sng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entrée</a:t>
            </a:r>
            <a:r>
              <a:rPr lang="de-DE" altLang="de-DE" sz="2300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300" u="sng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dans</a:t>
            </a:r>
            <a:r>
              <a:rPr lang="de-DE" altLang="de-DE" sz="2300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300" u="sng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une</a:t>
            </a:r>
            <a:r>
              <a:rPr lang="de-DE" altLang="de-DE" sz="2300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300" u="sng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institution</a:t>
            </a:r>
            <a:r>
              <a:rPr lang="de-DE" altLang="de-DE" sz="2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de-DE" altLang="de-DE" sz="2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uniquement</a:t>
            </a:r>
            <a:r>
              <a:rPr lang="de-DE" altLang="de-DE" sz="2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possible </a:t>
            </a:r>
            <a:r>
              <a:rPr lang="de-DE" altLang="de-DE" sz="2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</a:t>
            </a:r>
            <a:r>
              <a:rPr lang="de-DE" altLang="de-DE" sz="2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</a:t>
            </a:r>
            <a:r>
              <a:rPr lang="de-DE" altLang="de-DE" sz="2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personnes</a:t>
            </a:r>
            <a:r>
              <a:rPr lang="de-DE" altLang="de-DE" sz="2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capables</a:t>
            </a:r>
            <a:r>
              <a:rPr lang="de-DE" altLang="de-DE" sz="2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de-DE" altLang="de-DE" sz="2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discernement</a:t>
            </a:r>
            <a:r>
              <a:rPr lang="de-DE" altLang="de-DE" sz="2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sans</a:t>
            </a:r>
            <a:r>
              <a:rPr lang="de-DE" altLang="de-DE" sz="2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APEA... </a:t>
            </a:r>
            <a:r>
              <a:rPr lang="de-DE" altLang="de-DE" sz="23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(art. 416, al. 1, </a:t>
            </a:r>
            <a:r>
              <a:rPr lang="de-DE" altLang="de-DE" sz="23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de-DE" altLang="de-DE" sz="23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1 et 2 CC)</a:t>
            </a:r>
          </a:p>
          <a:p>
            <a:r>
              <a:rPr lang="de-DE" altLang="de-DE" sz="2300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7.3 </a:t>
            </a:r>
            <a:r>
              <a:rPr lang="de-DE" altLang="de-DE" sz="2300" u="sng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Accès</a:t>
            </a:r>
            <a:r>
              <a:rPr lang="de-DE" altLang="de-DE" sz="2300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au </a:t>
            </a:r>
            <a:r>
              <a:rPr lang="de-DE" altLang="de-DE" sz="2300" u="sng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logement</a:t>
            </a:r>
            <a:r>
              <a:rPr lang="de-DE" altLang="de-DE" sz="2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le </a:t>
            </a:r>
            <a:r>
              <a:rPr lang="de-DE" altLang="de-DE" sz="2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curateur</a:t>
            </a:r>
            <a:r>
              <a:rPr lang="de-DE" altLang="de-DE" sz="2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peut</a:t>
            </a:r>
            <a:r>
              <a:rPr lang="de-DE" altLang="de-DE" sz="2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uniquement</a:t>
            </a:r>
            <a:r>
              <a:rPr lang="de-DE" altLang="de-DE" sz="2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de-DE" altLang="de-DE" sz="2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pénétrer</a:t>
            </a:r>
            <a:r>
              <a:rPr lang="de-DE" altLang="de-DE" sz="2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avec</a:t>
            </a:r>
            <a:r>
              <a:rPr lang="de-DE" altLang="de-DE" sz="2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 </a:t>
            </a:r>
            <a:r>
              <a:rPr lang="de-DE" altLang="de-DE" sz="2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consentement</a:t>
            </a:r>
            <a:r>
              <a:rPr lang="de-DE" altLang="de-DE" sz="2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la </a:t>
            </a:r>
            <a:r>
              <a:rPr lang="de-DE" altLang="de-DE" sz="2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personne</a:t>
            </a:r>
            <a:r>
              <a:rPr lang="de-DE" altLang="de-DE" sz="2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concernée</a:t>
            </a:r>
            <a:r>
              <a:rPr lang="de-DE" altLang="de-DE" sz="2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de-DE" altLang="de-DE" sz="2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l‘autorisation</a:t>
            </a:r>
            <a:r>
              <a:rPr lang="de-DE" altLang="de-DE" sz="2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expresse</a:t>
            </a:r>
            <a:r>
              <a:rPr lang="de-DE" altLang="de-DE" sz="2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de-DE" altLang="de-DE" sz="2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l'APEA</a:t>
            </a:r>
            <a:r>
              <a:rPr lang="de-DE" altLang="de-DE" sz="2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 </a:t>
            </a:r>
            <a:r>
              <a:rPr lang="de-DE" altLang="de-DE" sz="23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(art. 391 al. 3 CC) </a:t>
            </a:r>
          </a:p>
          <a:p>
            <a:pPr algn="ctr"/>
            <a:r>
              <a:rPr lang="de-DE" altLang="de-DE" sz="3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</a:t>
            </a:r>
            <a:r>
              <a:rPr lang="de-DE" altLang="de-DE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savons-nous</a:t>
            </a:r>
            <a:r>
              <a:rPr lang="de-DE" altLang="de-DE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de-DE" altLang="de-DE" sz="3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qu'est-ce</a:t>
            </a:r>
            <a:r>
              <a:rPr lang="de-DE" altLang="de-DE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</a:t>
            </a:r>
            <a:r>
              <a:rPr lang="de-DE" altLang="de-DE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aide</a:t>
            </a:r>
            <a:r>
              <a:rPr lang="de-DE" altLang="de-DE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? </a:t>
            </a:r>
          </a:p>
        </p:txBody>
      </p:sp>
      <p:pic>
        <p:nvPicPr>
          <p:cNvPr id="20484" name="Grafik 7">
            <a:extLst>
              <a:ext uri="{FF2B5EF4-FFF2-40B4-BE49-F238E27FC236}">
                <a16:creationId xmlns:a16="http://schemas.microsoft.com/office/drawing/2014/main" xmlns="" id="{02B06461-2593-CD85-AF67-74AA0883C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3" y="899517"/>
            <a:ext cx="158432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3B7CC75-C3F3-FA0A-EA4C-4FC8F2B5C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8" y="250825"/>
            <a:ext cx="9431337" cy="747713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de-CH" b="1" dirty="0">
                <a:latin typeface="Calibri" panose="020F0502020204030204" pitchFamily="34" charset="0"/>
              </a:rPr>
              <a:t/>
            </a:r>
            <a:br>
              <a:rPr lang="de-CH" b="1" dirty="0">
                <a:latin typeface="Calibri" panose="020F0502020204030204" pitchFamily="34" charset="0"/>
              </a:rPr>
            </a:br>
            <a:r>
              <a:rPr lang="de-CH" b="1" dirty="0">
                <a:latin typeface="Calibri" panose="020F0502020204030204" pitchFamily="34" charset="0"/>
              </a:rPr>
              <a:t/>
            </a:r>
            <a:br>
              <a:rPr lang="de-CH" b="1" dirty="0">
                <a:latin typeface="Calibri" panose="020F0502020204030204" pitchFamily="34" charset="0"/>
              </a:rPr>
            </a:br>
            <a:r>
              <a:rPr lang="de-CH" b="1" dirty="0">
                <a:latin typeface="Calibri" panose="020F0502020204030204" pitchFamily="34" charset="0"/>
              </a:rPr>
              <a:t/>
            </a:r>
            <a:br>
              <a:rPr lang="de-CH" b="1" dirty="0">
                <a:latin typeface="Calibri" panose="020F0502020204030204" pitchFamily="34" charset="0"/>
              </a:rPr>
            </a:br>
            <a:r>
              <a:rPr lang="de-CH" b="1" dirty="0">
                <a:latin typeface="Calibri" panose="020F0502020204030204" pitchFamily="34" charset="0"/>
              </a:rPr>
              <a:t/>
            </a:r>
            <a:br>
              <a:rPr lang="de-CH" b="1" dirty="0">
                <a:latin typeface="Calibri" panose="020F0502020204030204" pitchFamily="34" charset="0"/>
              </a:rPr>
            </a:br>
            <a: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de-DE" sz="4000" b="1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 </a:t>
            </a:r>
            <a:br>
              <a:rPr lang="de-DE" sz="4000" b="1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</a:br>
            <a:r>
              <a:rPr lang="de-DE" sz="3700" b="1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3. Le </a:t>
            </a:r>
            <a:r>
              <a:rPr lang="de-DE" sz="37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logement</a:t>
            </a:r>
            <a:r>
              <a:rPr lang="de-DE" sz="3700" b="1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 des personnes sous curatelle (II)</a:t>
            </a:r>
            <a:endParaRPr lang="de-CH" sz="3700" dirty="0">
              <a:solidFill>
                <a:srgbClr val="C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1507" name="Textfeld 3">
            <a:extLst>
              <a:ext uri="{FF2B5EF4-FFF2-40B4-BE49-F238E27FC236}">
                <a16:creationId xmlns:a16="http://schemas.microsoft.com/office/drawing/2014/main" xmlns="" id="{6C92FC5B-7296-7581-89A2-C5224F586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63" y="3563938"/>
            <a:ext cx="8928100" cy="3642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35113" indent="-214313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92313" indent="-214313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49513" indent="-214313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906713" indent="-214313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de-DE" altLang="de-DE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</a:t>
            </a:r>
            <a:r>
              <a:rPr lang="de-DE" altLang="de-DE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situations</a:t>
            </a:r>
            <a:r>
              <a:rPr lang="de-DE" altLang="de-DE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de-DE" altLang="de-DE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</a:t>
            </a:r>
            <a:r>
              <a:rPr lang="de-DE" altLang="de-DE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divergent; </a:t>
            </a:r>
            <a:r>
              <a:rPr lang="de-DE" altLang="de-DE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de-DE" altLang="de-DE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faut</a:t>
            </a:r>
            <a:r>
              <a:rPr lang="de-DE" altLang="de-DE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des </a:t>
            </a:r>
            <a:r>
              <a:rPr lang="de-DE" altLang="de-DE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logements</a:t>
            </a:r>
            <a:r>
              <a:rPr lang="de-DE" altLang="de-DE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répondant</a:t>
            </a:r>
            <a:r>
              <a:rPr lang="de-DE" altLang="de-DE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à des </a:t>
            </a:r>
            <a:r>
              <a:rPr lang="de-DE" altLang="de-DE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besoins</a:t>
            </a:r>
            <a:r>
              <a:rPr lang="de-DE" altLang="de-DE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spécifiques</a:t>
            </a:r>
            <a:r>
              <a:rPr lang="de-DE" altLang="de-DE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du </a:t>
            </a:r>
            <a:r>
              <a:rPr lang="de-DE" altLang="de-DE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temps</a:t>
            </a:r>
            <a:r>
              <a:rPr lang="de-DE" altLang="de-DE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</a:t>
            </a:r>
            <a:r>
              <a:rPr lang="de-DE" altLang="de-DE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</a:t>
            </a:r>
            <a:r>
              <a:rPr lang="de-DE" altLang="de-DE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clarifications</a:t>
            </a:r>
            <a:r>
              <a:rPr lang="de-DE" altLang="de-DE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de-DE" altLang="de-DE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investigations</a:t>
            </a:r>
            <a:r>
              <a:rPr lang="de-DE" altLang="de-DE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de-DE" altLang="de-DE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</a:t>
            </a:r>
            <a:r>
              <a:rPr lang="de-DE" altLang="de-DE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engagement</a:t>
            </a:r>
            <a:r>
              <a:rPr lang="de-DE" altLang="de-DE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social.</a:t>
            </a:r>
          </a:p>
          <a:p>
            <a:pPr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de-DE" altLang="de-DE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</a:t>
            </a:r>
            <a:r>
              <a:rPr lang="de-DE" altLang="de-DE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pouvoirs</a:t>
            </a:r>
            <a:r>
              <a:rPr lang="de-DE" altLang="de-DE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publics</a:t>
            </a:r>
            <a:r>
              <a:rPr lang="de-DE" altLang="de-DE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doivent</a:t>
            </a:r>
            <a:r>
              <a:rPr lang="de-DE" altLang="de-DE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acquérir</a:t>
            </a:r>
            <a:r>
              <a:rPr lang="de-DE" altLang="de-DE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des </a:t>
            </a:r>
            <a:r>
              <a:rPr lang="de-DE" altLang="de-DE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biens</a:t>
            </a:r>
            <a:r>
              <a:rPr lang="de-DE" altLang="de-DE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immobiliers</a:t>
            </a:r>
            <a:r>
              <a:rPr lang="de-DE" altLang="de-DE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altLang="de-DE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</a:t>
            </a:r>
            <a:r>
              <a:rPr lang="de-DE" altLang="de-DE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soustraire</a:t>
            </a:r>
            <a:r>
              <a:rPr lang="de-DE" altLang="de-DE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à la </a:t>
            </a:r>
            <a:r>
              <a:rPr lang="de-DE" altLang="de-DE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spéculation</a:t>
            </a:r>
            <a:r>
              <a:rPr lang="de-DE" altLang="de-DE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de-DE" altLang="de-DE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encourager</a:t>
            </a:r>
            <a:r>
              <a:rPr lang="de-DE" altLang="de-DE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</a:t>
            </a:r>
            <a:r>
              <a:rPr lang="de-DE" altLang="de-DE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activités</a:t>
            </a:r>
            <a:r>
              <a:rPr lang="de-DE" altLang="de-DE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communales</a:t>
            </a:r>
            <a:r>
              <a:rPr lang="de-DE" altLang="de-DE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de-DE" altLang="de-DE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coopératives</a:t>
            </a:r>
            <a:r>
              <a:rPr lang="de-DE" altLang="de-DE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de-DE" altLang="de-DE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de-DE" altLang="de-DE" sz="2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</a:t>
            </a:r>
            <a:r>
              <a:rPr lang="de-DE" altLang="de-DE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également</a:t>
            </a:r>
            <a:r>
              <a:rPr lang="de-DE" altLang="de-DE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important</a:t>
            </a:r>
            <a:r>
              <a:rPr lang="de-DE" altLang="de-DE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de-DE" altLang="de-DE" sz="2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mettre</a:t>
            </a:r>
            <a:r>
              <a:rPr lang="de-DE" altLang="de-DE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 </a:t>
            </a:r>
            <a:r>
              <a:rPr lang="de-DE" altLang="de-DE" sz="2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place</a:t>
            </a:r>
            <a:r>
              <a:rPr lang="de-DE" altLang="de-DE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une</a:t>
            </a:r>
            <a:r>
              <a:rPr lang="de-DE" altLang="de-DE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protection</a:t>
            </a:r>
            <a:r>
              <a:rPr lang="de-DE" altLang="de-DE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efficace</a:t>
            </a:r>
            <a:r>
              <a:rPr lang="de-DE" altLang="de-DE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des </a:t>
            </a:r>
            <a:r>
              <a:rPr lang="de-DE" altLang="de-DE" sz="2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locataires</a:t>
            </a:r>
            <a:r>
              <a:rPr lang="de-DE" altLang="de-DE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1508" name="Grafik 2">
            <a:extLst>
              <a:ext uri="{FF2B5EF4-FFF2-40B4-BE49-F238E27FC236}">
                <a16:creationId xmlns:a16="http://schemas.microsoft.com/office/drawing/2014/main" xmlns="" id="{34DBCFB0-D686-43F9-461D-D10F46EBB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8" y="1165225"/>
            <a:ext cx="38227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28F0993-1A9E-D6C2-1969-83614B268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62" y="539477"/>
            <a:ext cx="9791700" cy="1323975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de-CH" b="1" dirty="0">
                <a:latin typeface="Calibri" panose="020F0502020204030204" pitchFamily="34" charset="0"/>
              </a:rPr>
              <a:t/>
            </a:r>
            <a:br>
              <a:rPr lang="de-CH" b="1" dirty="0">
                <a:latin typeface="Calibri" panose="020F0502020204030204" pitchFamily="34" charset="0"/>
              </a:rPr>
            </a:br>
            <a:r>
              <a:rPr lang="de-CH" b="1" dirty="0">
                <a:latin typeface="Calibri" panose="020F0502020204030204" pitchFamily="34" charset="0"/>
              </a:rPr>
              <a:t/>
            </a:r>
            <a:br>
              <a:rPr lang="de-CH" b="1" dirty="0">
                <a:latin typeface="Calibri" panose="020F0502020204030204" pitchFamily="34" charset="0"/>
              </a:rPr>
            </a:br>
            <a:r>
              <a:rPr lang="de-CH" b="1" dirty="0">
                <a:latin typeface="Calibri" panose="020F0502020204030204" pitchFamily="34" charset="0"/>
              </a:rPr>
              <a:t/>
            </a:r>
            <a:br>
              <a:rPr lang="de-CH" b="1" dirty="0">
                <a:latin typeface="Calibri" panose="020F0502020204030204" pitchFamily="34" charset="0"/>
              </a:rPr>
            </a:br>
            <a:r>
              <a:rPr lang="de-CH" b="1" dirty="0">
                <a:latin typeface="Calibri" panose="020F0502020204030204" pitchFamily="34" charset="0"/>
              </a:rPr>
              <a:t/>
            </a:r>
            <a:br>
              <a:rPr lang="de-CH" b="1" dirty="0">
                <a:latin typeface="Calibri" panose="020F0502020204030204" pitchFamily="34" charset="0"/>
              </a:rPr>
            </a:br>
            <a: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de-CH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de-DE" sz="4000" b="1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 </a:t>
            </a:r>
            <a:br>
              <a:rPr lang="de-DE" sz="4000" b="1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</a:br>
            <a:r>
              <a:rPr lang="de-DE" sz="4000" b="1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/>
            </a:r>
            <a:br>
              <a:rPr lang="de-DE" sz="4000" b="1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</a:br>
            <a:r>
              <a:rPr lang="de-DE" sz="4000" b="1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/>
            </a:r>
            <a:br>
              <a:rPr lang="de-DE" sz="4000" b="1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</a:br>
            <a:r>
              <a:rPr lang="de-DE" sz="4000" b="1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/>
            </a:r>
            <a:br>
              <a:rPr lang="de-DE" sz="4000" b="1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</a:br>
            <a:r>
              <a:rPr lang="de-DE" sz="3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Conclusion</a:t>
            </a:r>
            <a:r>
              <a:rPr lang="de-DE" sz="3800" b="1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 (I) : Comment </a:t>
            </a:r>
            <a:r>
              <a:rPr lang="de-DE" sz="3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est-ce</a:t>
            </a:r>
            <a:r>
              <a:rPr lang="de-DE" sz="3800" b="1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sz="3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que</a:t>
            </a:r>
            <a:r>
              <a:rPr lang="de-DE" sz="3800" b="1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 </a:t>
            </a:r>
            <a:br>
              <a:rPr lang="de-DE" sz="3800" b="1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</a:br>
            <a:r>
              <a:rPr lang="de-DE" sz="3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j‘habite</a:t>
            </a:r>
            <a:r>
              <a:rPr lang="de-DE" sz="3800" b="1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 et "</a:t>
            </a:r>
            <a:r>
              <a:rPr lang="de-DE" sz="3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place</a:t>
            </a:r>
            <a:r>
              <a:rPr lang="de-DE" sz="3800" b="1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" ? </a:t>
            </a:r>
            <a:br>
              <a:rPr lang="de-DE" sz="3800" b="1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</a:br>
            <a:endParaRPr lang="de-CH" sz="3800" dirty="0">
              <a:solidFill>
                <a:srgbClr val="C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531" name="Rechteck 3">
            <a:extLst>
              <a:ext uri="{FF2B5EF4-FFF2-40B4-BE49-F238E27FC236}">
                <a16:creationId xmlns:a16="http://schemas.microsoft.com/office/drawing/2014/main" xmlns="" id="{C63B36F9-635A-2CFB-80BD-6B3FACE8E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462" y="4292640"/>
            <a:ext cx="9576369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35113" indent="-214313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92313" indent="-214313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49513" indent="-214313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906713" indent="-214313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Quelles </a:t>
            </a:r>
            <a:r>
              <a:rPr lang="de-DE" altLang="de-DE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sont</a:t>
            </a:r>
            <a:r>
              <a:rPr lang="de-DE" altLang="de-DE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</a:t>
            </a:r>
            <a:r>
              <a:rPr lang="de-DE" altLang="de-DE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priorités</a:t>
            </a:r>
            <a:r>
              <a:rPr lang="de-DE" altLang="de-DE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 </a:t>
            </a:r>
            <a:r>
              <a:rPr lang="de-DE" altLang="de-DE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matière</a:t>
            </a:r>
            <a:r>
              <a:rPr lang="de-DE" altLang="de-DE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de-DE" altLang="de-DE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logement</a:t>
            </a:r>
            <a:r>
              <a:rPr lang="de-DE" altLang="de-DE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? 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Comment </a:t>
            </a:r>
            <a:r>
              <a:rPr lang="de-DE" altLang="de-DE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prendre</a:t>
            </a:r>
            <a:r>
              <a:rPr lang="de-DE" altLang="de-DE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soin</a:t>
            </a:r>
            <a:r>
              <a:rPr lang="de-DE" altLang="de-DE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de-DE" altLang="de-DE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moi</a:t>
            </a:r>
            <a:r>
              <a:rPr lang="de-DE" altLang="de-DE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des </a:t>
            </a:r>
            <a:r>
              <a:rPr lang="de-DE" altLang="de-DE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autres</a:t>
            </a:r>
            <a:r>
              <a:rPr lang="de-DE" altLang="de-DE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? 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</a:t>
            </a:r>
            <a:r>
              <a:rPr lang="de-DE" altLang="de-DE" sz="36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comment</a:t>
            </a:r>
            <a:r>
              <a:rPr lang="de-DE" altLang="de-DE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6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passer</a:t>
            </a:r>
            <a:r>
              <a:rPr lang="de-DE" altLang="de-DE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la </a:t>
            </a:r>
            <a:r>
              <a:rPr lang="de-DE" altLang="de-DE" sz="36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projection</a:t>
            </a:r>
            <a:r>
              <a:rPr lang="de-DE" altLang="de-DE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à </a:t>
            </a:r>
            <a:r>
              <a:rPr lang="de-DE" altLang="de-DE" sz="36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l'autoréflexion</a:t>
            </a:r>
            <a:r>
              <a:rPr lang="de-DE" altLang="de-DE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?</a:t>
            </a:r>
          </a:p>
        </p:txBody>
      </p:sp>
      <p:pic>
        <p:nvPicPr>
          <p:cNvPr id="22532" name="Grafik 2">
            <a:extLst>
              <a:ext uri="{FF2B5EF4-FFF2-40B4-BE49-F238E27FC236}">
                <a16:creationId xmlns:a16="http://schemas.microsoft.com/office/drawing/2014/main" xmlns="" id="{CA1C2170-EE0A-FF97-C553-0F4C2AF4E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700" y="1290638"/>
            <a:ext cx="4125913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Grafik 4">
            <a:extLst>
              <a:ext uri="{FF2B5EF4-FFF2-40B4-BE49-F238E27FC236}">
                <a16:creationId xmlns:a16="http://schemas.microsoft.com/office/drawing/2014/main" xmlns="" id="{E73C7B24-C3AA-3F5C-389F-F24F21847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1290638"/>
            <a:ext cx="17811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0</TotalTime>
  <Words>693</Words>
  <Application>Microsoft Office PowerPoint</Application>
  <PresentationFormat>Benutzerdefiniert</PresentationFormat>
  <Paragraphs>63</Paragraphs>
  <Slides>12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Executive</vt:lpstr>
      <vt:lpstr>                Loger : un besoin fondamental - pour tous ! Le point de vue du sociologue (Ueli Mäder) Journées d‘étude ASCP-SVBB des 14/15.9.2023 à Thoune</vt:lpstr>
      <vt:lpstr>Loger : un besoin fondamental - pour tous ! (II)</vt:lpstr>
      <vt:lpstr>                Loger : un besoin fondamental - pour tous ! (II)</vt:lpstr>
      <vt:lpstr>                1. Le logement : des catégories aux personnes</vt:lpstr>
      <vt:lpstr>                2. Le logement : changement, "différences subtiles" et perceptions subjectives (I)</vt:lpstr>
      <vt:lpstr>                2. Le logement : changement, différences... (II)</vt:lpstr>
      <vt:lpstr>                3. Le logement des personnes sous curatelle (I)</vt:lpstr>
      <vt:lpstr>                3. Le logement des personnes sous curatelle (II)</vt:lpstr>
      <vt:lpstr>                   Conclusion (I) : Comment est-ce que  j‘habite et "place" ?  </vt:lpstr>
      <vt:lpstr>              5. Conclusion (II) : Quand on n'a pas d'espoir, même les personnes en bonne santé peuvent mourir" (p. 65) </vt:lpstr>
      <vt:lpstr>PowerPoint-Präsentation</vt:lpstr>
      <vt:lpstr>Annexe (II) : avoir ou être 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Anklin Raphael</dc:creator>
  <cp:keywords>, docId:4EF8E791A009FB0534C87F7FE62B38EE</cp:keywords>
  <cp:lastModifiedBy>Odermatt</cp:lastModifiedBy>
  <cp:revision>1064</cp:revision>
  <cp:lastPrinted>2016-05-14T12:43:37Z</cp:lastPrinted>
  <dcterms:modified xsi:type="dcterms:W3CDTF">2023-09-01T09:48:15Z</dcterms:modified>
</cp:coreProperties>
</file>