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ptx" ContentType="application/vnd.openxmlformats-officedocument.presentationml.presentatio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08_2EF926A6.xml" ContentType="application/vnd.ms-powerpoint.comments+xml"/>
  <Override PartName="/ppt/comments/modernComment_10D_3AE5878F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48B195-C578-2B7A-F6AE-19F636FC765B}" name="Sonja Funk-Schuler" initials="SFS" userId="9564b189e82aacd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modernComment_108_2EF926A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F9B4A68-1B37-4BDB-87AC-5075A3B9C140}" authorId="{C648B195-C578-2B7A-F6AE-19F636FC765B}" created="2023-08-03T18:55:57.75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788080294" sldId="264"/>
      <ac:spMk id="366595" creationId="{00000000-0000-0000-0000-000000000000}"/>
      <ac:txMk cp="419" len="8">
        <ac:context len="428" hash="1771722596"/>
      </ac:txMk>
    </ac:txMkLst>
    <p188:pos x="5223827" y="4277677"/>
    <p188:txBody>
      <a:bodyPr/>
      <a:lstStyle/>
      <a:p>
        <a:r>
          <a:rPr lang="fr-CH"/>
          <a:t>Wofür steht das?</a:t>
        </a:r>
      </a:p>
    </p188:txBody>
  </p188:cm>
</p188:cmLst>
</file>

<file path=ppt/comments/modernComment_10D_3AE5878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4CB2ACA-82CC-4C5C-B753-14929A524952}" authorId="{C648B195-C578-2B7A-F6AE-19F636FC765B}" created="2023-08-03T20:17:31.82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988120975" sldId="269"/>
      <ac:spMk id="3" creationId="{00000000-0000-0000-0000-000000000000}"/>
      <ac:txMk cp="537" len="3">
        <ac:context len="561" hash="818425733"/>
      </ac:txMk>
    </ac:txMkLst>
    <p188:pos x="7372350" y="3928462"/>
    <p188:txBody>
      <a:bodyPr/>
      <a:lstStyle/>
      <a:p>
        <a:r>
          <a:rPr lang="fr-CH"/>
          <a:t>Wofür steht das?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E524A-751D-4E48-8213-A5794C377F52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Modifier le format de la grille de texte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92E0F-9877-4C5A-9485-53BF8F443D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9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5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3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9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0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3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3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0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Modifier le format de la maquette du titre en cliquant dessus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Modifier le format de la grille de texte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15.9.2023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5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el:+4158058802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D_3AE5878F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PowerPoint_Presentation.ppt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8_2EF926A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1"/>
            <a:ext cx="8928992" cy="2420887"/>
          </a:xfrm>
        </p:spPr>
        <p:txBody>
          <a:bodyPr>
            <a:normAutofit fontScale="90000"/>
          </a:bodyPr>
          <a:lstStyle/>
          <a:p>
            <a:r>
              <a:rPr lang="de-CH" sz="4900" b="1" dirty="0">
                <a:solidFill>
                  <a:srgbClr val="0070C0"/>
                </a:solidFill>
              </a:rPr>
              <a:t>Démence et </a:t>
            </a:r>
            <a:r>
              <a:rPr lang="de-CH" sz="4900" b="1" dirty="0" err="1">
                <a:solidFill>
                  <a:srgbClr val="0070C0"/>
                </a:solidFill>
              </a:rPr>
              <a:t>capacité</a:t>
            </a:r>
            <a:r>
              <a:rPr lang="de-CH" sz="4900" b="1" dirty="0">
                <a:solidFill>
                  <a:srgbClr val="0070C0"/>
                </a:solidFill>
              </a:rPr>
              <a:t> de </a:t>
            </a:r>
            <a:r>
              <a:rPr lang="de-CH" sz="4900" b="1" dirty="0" err="1">
                <a:solidFill>
                  <a:srgbClr val="0070C0"/>
                </a:solidFill>
              </a:rPr>
              <a:t>logement</a:t>
            </a:r>
            <a:br>
              <a:rPr lang="de-CH" sz="5400" b="1" dirty="0">
                <a:solidFill>
                  <a:srgbClr val="0070C0"/>
                </a:solidFill>
              </a:rPr>
            </a:br>
            <a:r>
              <a:rPr lang="de-CH" sz="4000" b="1" dirty="0">
                <a:solidFill>
                  <a:srgbClr val="0070C0"/>
                </a:solidFill>
              </a:rPr>
              <a:t>combien de temps </a:t>
            </a:r>
            <a:r>
              <a:rPr lang="de-CH" sz="4000" b="1" dirty="0" err="1">
                <a:solidFill>
                  <a:srgbClr val="0070C0"/>
                </a:solidFill>
              </a:rPr>
              <a:t>est</a:t>
            </a:r>
            <a:r>
              <a:rPr lang="de-CH" sz="4000" b="1" dirty="0">
                <a:solidFill>
                  <a:srgbClr val="0070C0"/>
                </a:solidFill>
              </a:rPr>
              <a:t>-elle </a:t>
            </a:r>
            <a:r>
              <a:rPr lang="de-CH" sz="4000" b="1" dirty="0" err="1">
                <a:solidFill>
                  <a:srgbClr val="0070C0"/>
                </a:solidFill>
              </a:rPr>
              <a:t>assurée</a:t>
            </a:r>
            <a:r>
              <a:rPr lang="de-CH" sz="4000" b="1" dirty="0">
                <a:solidFill>
                  <a:srgbClr val="0070C0"/>
                </a:solidFill>
              </a:rPr>
              <a:t> ? 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de-CH" sz="4000" b="1" dirty="0">
                <a:solidFill>
                  <a:srgbClr val="0070C0"/>
                </a:solidFill>
              </a:rPr>
              <a:t>comment peut-elle </a:t>
            </a:r>
            <a:r>
              <a:rPr lang="de-CH" sz="4000" b="1" dirty="0" err="1">
                <a:solidFill>
                  <a:srgbClr val="0070C0"/>
                </a:solidFill>
              </a:rPr>
              <a:t>être</a:t>
            </a:r>
            <a:r>
              <a:rPr lang="de-CH" sz="4000" b="1" dirty="0">
                <a:solidFill>
                  <a:srgbClr val="0070C0"/>
                </a:solidFill>
              </a:rPr>
              <a:t> </a:t>
            </a:r>
            <a:r>
              <a:rPr lang="de-CH" sz="4000" b="1" dirty="0" err="1">
                <a:solidFill>
                  <a:srgbClr val="0070C0"/>
                </a:solidFill>
              </a:rPr>
              <a:t>conservée</a:t>
            </a:r>
            <a:r>
              <a:rPr lang="de-CH" sz="4000" b="1" dirty="0">
                <a:solidFill>
                  <a:srgbClr val="0070C0"/>
                </a:solidFill>
              </a:rPr>
              <a:t> ?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2348880"/>
            <a:ext cx="9144000" cy="3816424"/>
          </a:xfrm>
        </p:spPr>
        <p:txBody>
          <a:bodyPr>
            <a:normAutofit fontScale="85000" lnSpcReduction="10000"/>
          </a:bodyPr>
          <a:lstStyle/>
          <a:p>
            <a:r>
              <a:rPr lang="de-CH" sz="4000" dirty="0">
                <a:solidFill>
                  <a:schemeClr val="tx1"/>
                </a:solidFill>
              </a:rPr>
              <a:t>PD </a:t>
            </a:r>
            <a:r>
              <a:rPr lang="de-CH" sz="4000" dirty="0" err="1">
                <a:solidFill>
                  <a:schemeClr val="tx1"/>
                </a:solidFill>
              </a:rPr>
              <a:t>Dr</a:t>
            </a:r>
            <a:r>
              <a:rPr lang="de-CH" sz="4000" dirty="0">
                <a:solidFill>
                  <a:schemeClr val="tx1"/>
                </a:solidFill>
              </a:rPr>
              <a:t> </a:t>
            </a:r>
            <a:r>
              <a:rPr lang="de-CH" sz="4000" dirty="0" err="1">
                <a:solidFill>
                  <a:schemeClr val="tx1"/>
                </a:solidFill>
              </a:rPr>
              <a:t>med</a:t>
            </a:r>
            <a:r>
              <a:rPr lang="de-CH" sz="4000" dirty="0">
                <a:solidFill>
                  <a:schemeClr val="tx1"/>
                </a:solidFill>
              </a:rPr>
              <a:t> Albert Wettstein</a:t>
            </a:r>
          </a:p>
          <a:p>
            <a:r>
              <a:rPr lang="de-CH" dirty="0">
                <a:solidFill>
                  <a:schemeClr val="tx1"/>
                </a:solidFill>
              </a:rPr>
              <a:t>Médecin-chef du service médical de la ville de Zurich </a:t>
            </a:r>
            <a:br>
              <a:rPr lang="de-CH" dirty="0">
                <a:solidFill>
                  <a:schemeClr val="tx1"/>
                </a:solidFill>
              </a:rPr>
            </a:br>
            <a:r>
              <a:rPr lang="de-CH" dirty="0">
                <a:solidFill>
                  <a:schemeClr val="tx1"/>
                </a:solidFill>
              </a:rPr>
              <a:t>y </a:t>
            </a:r>
            <a:r>
              <a:rPr lang="de-CH" dirty="0" err="1">
                <a:solidFill>
                  <a:schemeClr val="tx1"/>
                </a:solidFill>
              </a:rPr>
              <a:t>compris</a:t>
            </a:r>
            <a:r>
              <a:rPr lang="de-CH" dirty="0">
                <a:solidFill>
                  <a:schemeClr val="tx1"/>
                </a:solidFill>
              </a:rPr>
              <a:t> Memoryklinik </a:t>
            </a:r>
            <a:r>
              <a:rPr lang="de-CH" dirty="0" err="1">
                <a:solidFill>
                  <a:schemeClr val="tx1"/>
                </a:solidFill>
              </a:rPr>
              <a:t>Entlisberg</a:t>
            </a:r>
            <a:r>
              <a:rPr lang="de-CH" dirty="0">
                <a:solidFill>
                  <a:schemeClr val="tx1"/>
                </a:solidFill>
              </a:rPr>
              <a:t> et </a:t>
            </a:r>
            <a:br>
              <a:rPr lang="de-CH" dirty="0">
                <a:solidFill>
                  <a:schemeClr val="tx1"/>
                </a:solidFill>
              </a:rPr>
            </a:br>
            <a:r>
              <a:rPr lang="de-CH" dirty="0" err="1">
                <a:solidFill>
                  <a:schemeClr val="tx1"/>
                </a:solidFill>
              </a:rPr>
              <a:t>conseiller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médical</a:t>
            </a:r>
            <a:r>
              <a:rPr lang="de-CH" dirty="0">
                <a:solidFill>
                  <a:schemeClr val="tx1"/>
                </a:solidFill>
              </a:rPr>
              <a:t> AT, </a:t>
            </a:r>
            <a:r>
              <a:rPr lang="de-CH" dirty="0" err="1">
                <a:solidFill>
                  <a:schemeClr val="tx1"/>
                </a:solidFill>
              </a:rPr>
              <a:t>aujourd'hui</a:t>
            </a:r>
            <a:r>
              <a:rPr lang="de-CH" dirty="0">
                <a:solidFill>
                  <a:schemeClr val="tx1"/>
                </a:solidFill>
              </a:rPr>
              <a:t> APEA, </a:t>
            </a:r>
            <a:br>
              <a:rPr lang="de-CH" dirty="0">
                <a:solidFill>
                  <a:schemeClr val="tx1"/>
                </a:solidFill>
              </a:rPr>
            </a:br>
            <a:r>
              <a:rPr lang="de-CH" dirty="0" err="1">
                <a:solidFill>
                  <a:schemeClr val="tx1"/>
                </a:solidFill>
              </a:rPr>
              <a:t>Zurich</a:t>
            </a:r>
            <a:r>
              <a:rPr lang="de-CH" dirty="0">
                <a:solidFill>
                  <a:schemeClr val="tx1"/>
                </a:solidFill>
              </a:rPr>
              <a:t> 1983-2011.</a:t>
            </a:r>
          </a:p>
          <a:p>
            <a:r>
              <a:rPr lang="de-CH" dirty="0" err="1">
                <a:solidFill>
                  <a:schemeClr val="tx1"/>
                </a:solidFill>
              </a:rPr>
              <a:t>Membre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direction</a:t>
            </a:r>
            <a:r>
              <a:rPr lang="de-CH" dirty="0">
                <a:solidFill>
                  <a:schemeClr val="tx1"/>
                </a:solidFill>
              </a:rPr>
              <a:t> </a:t>
            </a:r>
            <a:r>
              <a:rPr lang="de-CH" dirty="0" err="1">
                <a:solidFill>
                  <a:schemeClr val="tx1"/>
                </a:solidFill>
              </a:rPr>
              <a:t>académ</a:t>
            </a:r>
            <a:r>
              <a:rPr lang="de-CH" dirty="0">
                <a:solidFill>
                  <a:schemeClr val="tx1"/>
                </a:solidFill>
              </a:rPr>
              <a:t>. du </a:t>
            </a:r>
            <a:r>
              <a:rPr lang="de-CH" dirty="0" err="1">
                <a:solidFill>
                  <a:schemeClr val="tx1"/>
                </a:solidFill>
              </a:rPr>
              <a:t>Centre</a:t>
            </a:r>
            <a:r>
              <a:rPr lang="de-CH" dirty="0">
                <a:solidFill>
                  <a:schemeClr val="tx1"/>
                </a:solidFill>
              </a:rPr>
              <a:t> de gérontologie UZH</a:t>
            </a:r>
            <a:br>
              <a:rPr lang="de-CH" dirty="0">
                <a:solidFill>
                  <a:schemeClr val="tx1"/>
                </a:solidFill>
              </a:rPr>
            </a:br>
            <a:r>
              <a:rPr lang="de-CH" dirty="0">
                <a:solidFill>
                  <a:schemeClr val="tx1"/>
                </a:solidFill>
              </a:rPr>
              <a:t>Président de la FAKO ZH U</a:t>
            </a:r>
            <a:r>
              <a:rPr lang="de-CH" sz="1600" dirty="0">
                <a:solidFill>
                  <a:schemeClr val="tx1"/>
                </a:solidFill>
              </a:rPr>
              <a:t>nabhängige </a:t>
            </a:r>
            <a:r>
              <a:rPr lang="de-CH" dirty="0">
                <a:solidFill>
                  <a:schemeClr val="tx1"/>
                </a:solidFill>
              </a:rPr>
              <a:t>B</a:t>
            </a:r>
            <a:r>
              <a:rPr lang="de-CH" sz="1600" dirty="0">
                <a:solidFill>
                  <a:schemeClr val="tx1"/>
                </a:solidFill>
              </a:rPr>
              <a:t>eschwerdestelle für das </a:t>
            </a:r>
            <a:r>
              <a:rPr lang="de-CH" dirty="0">
                <a:solidFill>
                  <a:schemeClr val="tx1"/>
                </a:solidFill>
              </a:rPr>
              <a:t>A</a:t>
            </a:r>
            <a:r>
              <a:rPr lang="de-CH" sz="1600" dirty="0">
                <a:solidFill>
                  <a:schemeClr val="tx1"/>
                </a:solidFill>
              </a:rPr>
              <a:t>lter </a:t>
            </a:r>
            <a:br>
              <a:rPr lang="de-CH" sz="1600" dirty="0">
                <a:solidFill>
                  <a:schemeClr val="tx1"/>
                </a:solidFill>
              </a:rPr>
            </a:br>
            <a:r>
              <a:rPr lang="de-CH" sz="1600" dirty="0">
                <a:solidFill>
                  <a:schemeClr val="tx1"/>
                </a:solidFill>
              </a:rPr>
              <a:t>(</a:t>
            </a:r>
            <a:r>
              <a:rPr lang="de-CH" sz="1600" dirty="0" err="1">
                <a:solidFill>
                  <a:schemeClr val="tx1"/>
                </a:solidFill>
              </a:rPr>
              <a:t>instance</a:t>
            </a:r>
            <a:r>
              <a:rPr lang="de-CH" sz="1600" dirty="0">
                <a:solidFill>
                  <a:schemeClr val="tx1"/>
                </a:solidFill>
              </a:rPr>
              <a:t> </a:t>
            </a:r>
            <a:r>
              <a:rPr lang="de-CH" sz="1600" dirty="0" err="1">
                <a:solidFill>
                  <a:schemeClr val="tx1"/>
                </a:solidFill>
              </a:rPr>
              <a:t>indépendante</a:t>
            </a:r>
            <a:r>
              <a:rPr lang="de-CH" sz="1600" dirty="0">
                <a:solidFill>
                  <a:schemeClr val="tx1"/>
                </a:solidFill>
              </a:rPr>
              <a:t> de </a:t>
            </a:r>
            <a:r>
              <a:rPr lang="de-CH" sz="1600" dirty="0" err="1">
                <a:solidFill>
                  <a:schemeClr val="tx1"/>
                </a:solidFill>
              </a:rPr>
              <a:t>recours</a:t>
            </a:r>
            <a:r>
              <a:rPr lang="de-CH" sz="1600" dirty="0">
                <a:solidFill>
                  <a:schemeClr val="tx1"/>
                </a:solidFill>
              </a:rPr>
              <a:t> pour les personnes âgées)</a:t>
            </a:r>
          </a:p>
          <a:p>
            <a:r>
              <a:rPr lang="de-CH" sz="4000" dirty="0">
                <a:solidFill>
                  <a:schemeClr val="tx1"/>
                </a:solidFill>
              </a:rPr>
              <a:t>Journée d'étude SVBB-ASCP Thoune 15.9.2023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8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0070C0"/>
                </a:solidFill>
              </a:rPr>
              <a:t>S'occuper seul d'une personne atteinte de démence 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528" y="1600200"/>
            <a:ext cx="8711952" cy="51212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CH" sz="3600" dirty="0"/>
              <a:t>Par exemple, lorsque des personnes atteintes de démence refusent une aide extérieure.</a:t>
            </a:r>
          </a:p>
          <a:p>
            <a:r>
              <a:rPr lang="de-CH" sz="3600" dirty="0"/>
              <a:t>Quand </a:t>
            </a:r>
            <a:r>
              <a:rPr lang="de-CH" sz="3600" dirty="0" err="1"/>
              <a:t>une</a:t>
            </a:r>
            <a:r>
              <a:rPr lang="de-CH" sz="3600" dirty="0"/>
              <a:t> seule personne </a:t>
            </a:r>
            <a:r>
              <a:rPr lang="de-CH" sz="3600" dirty="0" err="1"/>
              <a:t>s'occupe</a:t>
            </a:r>
            <a:r>
              <a:rPr lang="de-CH" sz="3600" dirty="0"/>
              <a:t> </a:t>
            </a:r>
            <a:r>
              <a:rPr lang="de-CH" sz="3600" dirty="0" err="1"/>
              <a:t>d'une</a:t>
            </a:r>
            <a:r>
              <a:rPr lang="de-CH" sz="3600" dirty="0"/>
              <a:t> personne démente : </a:t>
            </a:r>
            <a:r>
              <a:rPr lang="de-CH" sz="3600" dirty="0" err="1"/>
              <a:t>elle</a:t>
            </a:r>
            <a:r>
              <a:rPr lang="de-CH" sz="3600" dirty="0"/>
              <a:t> </a:t>
            </a:r>
            <a:r>
              <a:rPr lang="de-CH" sz="3600" dirty="0" err="1"/>
              <a:t>tombe</a:t>
            </a:r>
            <a:r>
              <a:rPr lang="de-CH" sz="3600" dirty="0"/>
              <a:t> </a:t>
            </a:r>
            <a:r>
              <a:rPr lang="de-CH" sz="3600" dirty="0" err="1"/>
              <a:t>soit</a:t>
            </a:r>
            <a:r>
              <a:rPr lang="de-CH" sz="3600" dirty="0"/>
              <a:t> malade (dépression, maladie liée au stress, éventuellement </a:t>
            </a:r>
            <a:r>
              <a:rPr lang="de-CH" sz="3600" dirty="0" err="1"/>
              <a:t>décès</a:t>
            </a:r>
            <a:r>
              <a:rPr lang="de-CH" sz="3600" dirty="0"/>
              <a:t>) </a:t>
            </a:r>
            <a:r>
              <a:rPr lang="de-CH" sz="3600" dirty="0" err="1"/>
              <a:t>soit</a:t>
            </a:r>
            <a:r>
              <a:rPr lang="de-CH" sz="3600" dirty="0"/>
              <a:t> </a:t>
            </a:r>
            <a:r>
              <a:rPr lang="de-CH" sz="3600" dirty="0" err="1"/>
              <a:t>devient</a:t>
            </a:r>
            <a:r>
              <a:rPr lang="de-CH" sz="3600" dirty="0"/>
              <a:t> </a:t>
            </a:r>
            <a:r>
              <a:rPr lang="de-CH" sz="3600" dirty="0" err="1"/>
              <a:t>agressive</a:t>
            </a:r>
            <a:r>
              <a:rPr lang="de-CH" sz="3600" dirty="0"/>
              <a:t>, </a:t>
            </a:r>
            <a:r>
              <a:rPr lang="de-CH" sz="3600" dirty="0">
                <a:solidFill>
                  <a:srgbClr val="FF0000"/>
                </a:solidFill>
              </a:rPr>
              <a:t>maltraitante.</a:t>
            </a:r>
          </a:p>
          <a:p>
            <a:r>
              <a:rPr lang="de-CH" sz="3600" dirty="0" err="1"/>
              <a:t>Les</a:t>
            </a:r>
            <a:r>
              <a:rPr lang="de-CH" sz="3600" dirty="0"/>
              <a:t> </a:t>
            </a:r>
            <a:r>
              <a:rPr lang="de-CH" sz="3600" dirty="0" err="1"/>
              <a:t>proches</a:t>
            </a:r>
            <a:r>
              <a:rPr lang="de-CH" sz="3600" dirty="0"/>
              <a:t> </a:t>
            </a:r>
            <a:r>
              <a:rPr lang="de-CH" sz="3600" dirty="0" err="1"/>
              <a:t>aidants</a:t>
            </a:r>
            <a:r>
              <a:rPr lang="de-CH" sz="3600" dirty="0"/>
              <a:t> ont besoin d'</a:t>
            </a:r>
            <a:r>
              <a:rPr lang="de-CH" sz="3600" b="1" dirty="0">
                <a:solidFill>
                  <a:srgbClr val="00B050"/>
                </a:solidFill>
              </a:rPr>
              <a:t>être relayés </a:t>
            </a:r>
            <a:r>
              <a:rPr lang="de-CH" sz="3600" dirty="0"/>
              <a:t>(par la famille, les voisins, les </a:t>
            </a:r>
            <a:r>
              <a:rPr lang="de-CH" sz="3600" b="1" dirty="0"/>
              <a:t>services d'aide et de soins à domicile </a:t>
            </a:r>
            <a:r>
              <a:rPr lang="de-CH" sz="3600" dirty="0"/>
              <a:t>ou </a:t>
            </a:r>
            <a:r>
              <a:rPr lang="de-CH" sz="3600" dirty="0" err="1"/>
              <a:t>autres</a:t>
            </a:r>
            <a:r>
              <a:rPr lang="de-CH" sz="3600" dirty="0"/>
              <a:t>). </a:t>
            </a:r>
            <a:r>
              <a:rPr lang="de-CH" sz="3600" b="1" dirty="0"/>
              <a:t>Ne </a:t>
            </a:r>
            <a:r>
              <a:rPr lang="de-CH" sz="3600" b="1" dirty="0" err="1"/>
              <a:t>pas</a:t>
            </a:r>
            <a:r>
              <a:rPr lang="de-CH" sz="3600" b="1" dirty="0"/>
              <a:t> </a:t>
            </a:r>
            <a:r>
              <a:rPr lang="de-CH" sz="3600" b="1" dirty="0" err="1"/>
              <a:t>demander</a:t>
            </a:r>
            <a:r>
              <a:rPr lang="de-CH" sz="3600" b="1" dirty="0"/>
              <a:t> </a:t>
            </a:r>
            <a:r>
              <a:rPr lang="de-CH" sz="3600" dirty="0" err="1"/>
              <a:t>aux</a:t>
            </a:r>
            <a:r>
              <a:rPr lang="de-CH" sz="3600" dirty="0"/>
              <a:t> </a:t>
            </a:r>
            <a:r>
              <a:rPr lang="de-CH" sz="3600" dirty="0" err="1"/>
              <a:t>personnes</a:t>
            </a:r>
            <a:r>
              <a:rPr lang="de-CH" sz="3600" dirty="0"/>
              <a:t> </a:t>
            </a:r>
            <a:r>
              <a:rPr lang="de-CH" sz="3600" dirty="0" err="1"/>
              <a:t>concernées</a:t>
            </a:r>
            <a:r>
              <a:rPr lang="de-CH" sz="3600" dirty="0"/>
              <a:t>, </a:t>
            </a:r>
            <a:r>
              <a:rPr lang="de-CH" sz="3600" dirty="0" err="1"/>
              <a:t>juste</a:t>
            </a:r>
            <a:r>
              <a:rPr lang="de-CH" sz="3600" dirty="0"/>
              <a:t> </a:t>
            </a:r>
            <a:r>
              <a:rPr lang="de-CH" sz="3600" dirty="0" err="1"/>
              <a:t>les</a:t>
            </a:r>
            <a:r>
              <a:rPr lang="de-CH" sz="3600" dirty="0"/>
              <a:t> </a:t>
            </a:r>
            <a:r>
              <a:rPr lang="de-CH" sz="3600" dirty="0" err="1"/>
              <a:t>informer</a:t>
            </a:r>
            <a:br>
              <a:rPr lang="de-CH" sz="3600" dirty="0"/>
            </a:br>
            <a:r>
              <a:rPr lang="de-CH" sz="3600" b="1" i="1" dirty="0"/>
              <a:t>= </a:t>
            </a:r>
            <a:r>
              <a:rPr lang="de-CH" sz="3600" b="1" i="1" dirty="0" err="1"/>
              <a:t>autorité</a:t>
            </a:r>
            <a:r>
              <a:rPr lang="de-CH" sz="3600" b="1" i="1" dirty="0"/>
              <a:t> </a:t>
            </a:r>
            <a:r>
              <a:rPr lang="de-CH" sz="3600" b="1" i="1" dirty="0" err="1"/>
              <a:t>attentionnée</a:t>
            </a:r>
            <a:r>
              <a:rPr lang="de-CH" sz="3600" b="1" i="1" dirty="0"/>
              <a:t>/</a:t>
            </a:r>
            <a:r>
              <a:rPr lang="de-CH" sz="3600" b="1" i="1" dirty="0" err="1"/>
              <a:t>bienveillante</a:t>
            </a:r>
            <a:endParaRPr lang="de-CH" sz="3600" b="1" i="1" dirty="0"/>
          </a:p>
          <a:p>
            <a:r>
              <a:rPr lang="de-CH" sz="4300" b="1" dirty="0"/>
              <a:t>Postulat politique : </a:t>
            </a:r>
            <a:r>
              <a:rPr lang="de-CH" sz="4300" dirty="0"/>
              <a:t>les soins ambulatoires doivent pouvoir être financés par les PC à </a:t>
            </a:r>
            <a:r>
              <a:rPr lang="de-CH" sz="4300" dirty="0" err="1"/>
              <a:t>l'âge</a:t>
            </a:r>
            <a:r>
              <a:rPr lang="de-CH" sz="4300" dirty="0"/>
              <a:t> de la </a:t>
            </a:r>
            <a:r>
              <a:rPr lang="de-CH" sz="4300" dirty="0" err="1"/>
              <a:t>retraite</a:t>
            </a:r>
            <a:r>
              <a:rPr lang="de-CH" sz="4300" dirty="0"/>
              <a:t>, à </a:t>
            </a:r>
            <a:r>
              <a:rPr lang="de-CH" sz="4300" dirty="0" err="1"/>
              <a:t>l’image</a:t>
            </a:r>
            <a:r>
              <a:rPr lang="de-CH" sz="4300" dirty="0"/>
              <a:t> de </a:t>
            </a:r>
            <a:r>
              <a:rPr lang="de-CH" sz="4300" dirty="0" err="1"/>
              <a:t>l’AI</a:t>
            </a:r>
            <a:r>
              <a:rPr lang="de-CH" sz="4300" dirty="0"/>
              <a:t> (</a:t>
            </a:r>
            <a:r>
              <a:rPr lang="de-CH" sz="4300" dirty="0" err="1"/>
              <a:t>adopté</a:t>
            </a:r>
            <a:r>
              <a:rPr lang="de-CH" sz="4300" dirty="0"/>
              <a:t> au CN)</a:t>
            </a:r>
            <a:endParaRPr lang="en-US" sz="43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51AD-6530-4B89-857D-9A58A185EF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14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0070C0"/>
                </a:solidFill>
              </a:rPr>
              <a:t>Soutien et conseils </a:t>
            </a:r>
            <a:r>
              <a:rPr lang="de-CH" b="1" dirty="0" err="1">
                <a:solidFill>
                  <a:srgbClr val="0070C0"/>
                </a:solidFill>
              </a:rPr>
              <a:t>aux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r>
              <a:rPr lang="de-CH" b="1" dirty="0" err="1">
                <a:solidFill>
                  <a:srgbClr val="0070C0"/>
                </a:solidFill>
              </a:rPr>
              <a:t>proches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r>
              <a:rPr lang="de-CH" b="1" dirty="0" err="1">
                <a:solidFill>
                  <a:srgbClr val="0070C0"/>
                </a:solidFill>
              </a:rPr>
              <a:t>aidants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83162"/>
          </a:xfrm>
        </p:spPr>
        <p:txBody>
          <a:bodyPr>
            <a:normAutofit fontScale="92500" lnSpcReduction="20000"/>
          </a:bodyPr>
          <a:lstStyle/>
          <a:p>
            <a:r>
              <a:rPr lang="de-CH" dirty="0" err="1"/>
              <a:t>Visites</a:t>
            </a:r>
            <a:r>
              <a:rPr lang="de-CH" dirty="0"/>
              <a:t> à des </a:t>
            </a:r>
            <a:r>
              <a:rPr lang="de-CH" b="1" dirty="0" err="1">
                <a:solidFill>
                  <a:srgbClr val="00B050"/>
                </a:solidFill>
              </a:rPr>
              <a:t>groupes</a:t>
            </a:r>
            <a:r>
              <a:rPr lang="de-CH" b="1" dirty="0">
                <a:solidFill>
                  <a:srgbClr val="00B050"/>
                </a:solidFill>
              </a:rPr>
              <a:t> de proches</a:t>
            </a:r>
          </a:p>
          <a:p>
            <a:pPr fontAlgn="t"/>
            <a:r>
              <a:rPr lang="de-CH" b="1" dirty="0">
                <a:solidFill>
                  <a:srgbClr val="00B050"/>
                </a:solidFill>
              </a:rPr>
              <a:t>Conseil téléphonique </a:t>
            </a:r>
            <a:r>
              <a:rPr lang="de-CH" dirty="0"/>
              <a:t>d'Alzheimer Suisse</a:t>
            </a:r>
            <a:br>
              <a:rPr lang="en-US" dirty="0"/>
            </a:br>
            <a:r>
              <a:rPr lang="de-CH" dirty="0"/>
              <a:t>Tél. </a:t>
            </a:r>
            <a:r>
              <a:rPr lang="de-CH" dirty="0">
                <a:hlinkClick r:id="rId2"/>
              </a:rPr>
              <a:t>058 058 80 20</a:t>
            </a:r>
            <a:endParaRPr lang="de-CH" dirty="0"/>
          </a:p>
          <a:p>
            <a:r>
              <a:rPr lang="de-CH" b="1" dirty="0">
                <a:solidFill>
                  <a:srgbClr val="00B050"/>
                </a:solidFill>
              </a:rPr>
              <a:t>Contacts avec le responsable des </a:t>
            </a:r>
            <a:r>
              <a:rPr lang="de-CH" b="1" dirty="0" err="1">
                <a:solidFill>
                  <a:srgbClr val="00B050"/>
                </a:solidFill>
              </a:rPr>
              <a:t>aînés</a:t>
            </a:r>
            <a:r>
              <a:rPr lang="de-CH" b="1" dirty="0">
                <a:solidFill>
                  <a:srgbClr val="00B050"/>
                </a:solidFill>
              </a:rPr>
              <a:t> de la commune</a:t>
            </a:r>
          </a:p>
          <a:p>
            <a:r>
              <a:rPr lang="de-CH" b="1" dirty="0">
                <a:solidFill>
                  <a:srgbClr val="00B050"/>
                </a:solidFill>
              </a:rPr>
              <a:t>Services de visite CRS ZH, PS ZH, églises (</a:t>
            </a:r>
            <a:r>
              <a:rPr lang="de-CH" b="1" dirty="0" err="1">
                <a:solidFill>
                  <a:srgbClr val="00B050"/>
                </a:solidFill>
              </a:rPr>
              <a:t>va bene</a:t>
            </a:r>
            <a:r>
              <a:rPr lang="de-CH" b="1" dirty="0">
                <a:solidFill>
                  <a:srgbClr val="00B050"/>
                </a:solidFill>
              </a:rPr>
              <a:t>)</a:t>
            </a:r>
          </a:p>
          <a:p>
            <a:r>
              <a:rPr lang="de-CH" b="1" dirty="0">
                <a:solidFill>
                  <a:srgbClr val="00B050"/>
                </a:solidFill>
              </a:rPr>
              <a:t>Centres de jour pour </a:t>
            </a:r>
            <a:r>
              <a:rPr lang="de-CH" b="1" dirty="0" err="1">
                <a:solidFill>
                  <a:srgbClr val="00B050"/>
                </a:solidFill>
              </a:rPr>
              <a:t>personnes</a:t>
            </a:r>
            <a:r>
              <a:rPr lang="de-CH" b="1" dirty="0">
                <a:solidFill>
                  <a:srgbClr val="00B050"/>
                </a:solidFill>
              </a:rPr>
              <a:t> </a:t>
            </a:r>
            <a:r>
              <a:rPr lang="de-CH" b="1" dirty="0" err="1">
                <a:solidFill>
                  <a:srgbClr val="00B050"/>
                </a:solidFill>
              </a:rPr>
              <a:t>atteintes</a:t>
            </a:r>
            <a:r>
              <a:rPr lang="de-CH" b="1" dirty="0">
                <a:solidFill>
                  <a:srgbClr val="00B050"/>
                </a:solidFill>
              </a:rPr>
              <a:t> de </a:t>
            </a:r>
            <a:r>
              <a:rPr lang="de-CH" b="1" dirty="0" err="1">
                <a:solidFill>
                  <a:srgbClr val="00B050"/>
                </a:solidFill>
              </a:rPr>
              <a:t>démence</a:t>
            </a:r>
            <a:endParaRPr lang="de-CH" b="1" dirty="0">
              <a:solidFill>
                <a:srgbClr val="00B050"/>
              </a:solidFill>
            </a:endParaRPr>
          </a:p>
          <a:p>
            <a:r>
              <a:rPr lang="de-CH" b="1" dirty="0">
                <a:solidFill>
                  <a:srgbClr val="00B050"/>
                </a:solidFill>
              </a:rPr>
              <a:t>Semaines de vacances </a:t>
            </a:r>
            <a:r>
              <a:rPr lang="de-CH" dirty="0"/>
              <a:t>d'Alzheimer ZH ou CH</a:t>
            </a:r>
          </a:p>
          <a:p>
            <a:r>
              <a:rPr lang="de-CH" b="1" dirty="0">
                <a:solidFill>
                  <a:srgbClr val="FF0000"/>
                </a:solidFill>
              </a:rPr>
              <a:t>Avertissement </a:t>
            </a:r>
            <a:r>
              <a:rPr lang="de-CH" dirty="0">
                <a:solidFill>
                  <a:srgbClr val="FF0000"/>
                </a:solidFill>
              </a:rPr>
              <a:t>de « </a:t>
            </a:r>
            <a:r>
              <a:rPr lang="de-CH" dirty="0" err="1">
                <a:solidFill>
                  <a:srgbClr val="FF0000"/>
                </a:solidFill>
              </a:rPr>
              <a:t>gestion</a:t>
            </a:r>
            <a:r>
              <a:rPr lang="de-CH" dirty="0">
                <a:solidFill>
                  <a:srgbClr val="FF0000"/>
                </a:solidFill>
              </a:rPr>
              <a:t> » de la </a:t>
            </a:r>
            <a:r>
              <a:rPr lang="de-CH" dirty="0" err="1">
                <a:solidFill>
                  <a:srgbClr val="FF0000"/>
                </a:solidFill>
              </a:rPr>
              <a:t>personne</a:t>
            </a:r>
            <a:r>
              <a:rPr lang="de-CH" dirty="0">
                <a:solidFill>
                  <a:srgbClr val="FF0000"/>
                </a:solidFill>
              </a:rPr>
              <a:t> à </a:t>
            </a:r>
            <a:r>
              <a:rPr lang="de-CH" dirty="0" err="1">
                <a:solidFill>
                  <a:srgbClr val="FF0000"/>
                </a:solidFill>
              </a:rPr>
              <a:t>l’aide</a:t>
            </a:r>
            <a:r>
              <a:rPr lang="de-CH" dirty="0">
                <a:solidFill>
                  <a:srgbClr val="FF0000"/>
                </a:solidFill>
              </a:rPr>
              <a:t> de </a:t>
            </a:r>
            <a:r>
              <a:rPr lang="de-CH" dirty="0" err="1">
                <a:solidFill>
                  <a:srgbClr val="FF0000"/>
                </a:solidFill>
              </a:rPr>
              <a:t>sédatifs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51AD-6530-4B89-857D-9A58A185EF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99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de-CH" sz="3800" b="1" dirty="0">
                <a:solidFill>
                  <a:srgbClr val="0070C0"/>
                </a:solidFill>
              </a:rPr>
              <a:t>Attention : calmer </a:t>
            </a:r>
            <a:r>
              <a:rPr lang="de-CH" sz="3800" b="1" dirty="0" err="1">
                <a:solidFill>
                  <a:srgbClr val="0070C0"/>
                </a:solidFill>
              </a:rPr>
              <a:t>avec</a:t>
            </a:r>
            <a:r>
              <a:rPr lang="de-CH" sz="3800" b="1" dirty="0">
                <a:solidFill>
                  <a:srgbClr val="0070C0"/>
                </a:solidFill>
              </a:rPr>
              <a:t> </a:t>
            </a:r>
            <a:r>
              <a:rPr lang="de-CH" sz="3800" b="1" dirty="0">
                <a:solidFill>
                  <a:srgbClr val="FF0000"/>
                </a:solidFill>
              </a:rPr>
              <a:t>des neuroleptiques</a:t>
            </a:r>
            <a:endParaRPr lang="en-US" sz="38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>
            <a:normAutofit fontScale="85000" lnSpcReduction="10000"/>
          </a:bodyPr>
          <a:lstStyle/>
          <a:p>
            <a:r>
              <a:rPr lang="de-CH" dirty="0"/>
              <a:t>Les neuroleptiques sont efficaces dans le traitement des poussées de schizophrénie ou de manie</a:t>
            </a:r>
          </a:p>
          <a:p>
            <a:r>
              <a:rPr lang="de-CH" dirty="0"/>
              <a:t>Ils transforment les personnes </a:t>
            </a:r>
            <a:r>
              <a:rPr lang="de-CH" dirty="0" err="1"/>
              <a:t>atteintes</a:t>
            </a:r>
            <a:r>
              <a:rPr lang="de-CH" dirty="0"/>
              <a:t> de </a:t>
            </a:r>
            <a:r>
              <a:rPr lang="de-CH" dirty="0" err="1"/>
              <a:t>démence</a:t>
            </a:r>
            <a:r>
              <a:rPr lang="de-CH" dirty="0"/>
              <a:t> mixte </a:t>
            </a:r>
            <a:r>
              <a:rPr lang="de-CH" dirty="0" err="1"/>
              <a:t>présentant</a:t>
            </a:r>
            <a:r>
              <a:rPr lang="de-CH" dirty="0"/>
              <a:t> un comportement difficile en </a:t>
            </a:r>
            <a:r>
              <a:rPr lang="de-CH" dirty="0" err="1"/>
              <a:t>personnes</a:t>
            </a:r>
            <a:r>
              <a:rPr lang="de-CH" dirty="0"/>
              <a:t> </a:t>
            </a:r>
            <a:r>
              <a:rPr lang="de-CH" dirty="0" err="1"/>
              <a:t>somnolantes</a:t>
            </a:r>
            <a:r>
              <a:rPr lang="de-CH" dirty="0"/>
              <a:t> FACILES A SOIGNER.</a:t>
            </a:r>
          </a:p>
          <a:p>
            <a:r>
              <a:rPr lang="de-CH" dirty="0"/>
              <a:t>La plupart ne sont </a:t>
            </a:r>
            <a:r>
              <a:rPr lang="de-CH" b="1" dirty="0">
                <a:solidFill>
                  <a:srgbClr val="FF0000"/>
                </a:solidFill>
              </a:rPr>
              <a:t>pas recommandés </a:t>
            </a:r>
            <a:r>
              <a:rPr lang="de-CH" dirty="0"/>
              <a:t>pour les </a:t>
            </a:r>
            <a:r>
              <a:rPr lang="de-CH" dirty="0" err="1"/>
              <a:t>personnes</a:t>
            </a:r>
            <a:r>
              <a:rPr lang="de-CH" dirty="0"/>
              <a:t> </a:t>
            </a:r>
            <a:r>
              <a:rPr lang="de-CH" dirty="0" err="1"/>
              <a:t>atteintes</a:t>
            </a:r>
            <a:r>
              <a:rPr lang="de-CH" dirty="0"/>
              <a:t> de </a:t>
            </a:r>
            <a:r>
              <a:rPr lang="de-CH" dirty="0" err="1"/>
              <a:t>démence</a:t>
            </a:r>
            <a:r>
              <a:rPr lang="de-CH" dirty="0"/>
              <a:t> : </a:t>
            </a:r>
            <a:r>
              <a:rPr lang="de-CH" b="1" dirty="0">
                <a:solidFill>
                  <a:srgbClr val="FF0000"/>
                </a:solidFill>
              </a:rPr>
              <a:t>double risque de décès, d'attaque cérébrale, +40% de chutes</a:t>
            </a:r>
          </a:p>
          <a:p>
            <a:r>
              <a:rPr lang="de-CH" dirty="0"/>
              <a:t>Inhibent le centre de récompense : </a:t>
            </a:r>
            <a:r>
              <a:rPr lang="de-CH" b="1" dirty="0">
                <a:solidFill>
                  <a:srgbClr val="FF0000"/>
                </a:solidFill>
              </a:rPr>
              <a:t>plus rien ne fait plaisir</a:t>
            </a:r>
          </a:p>
          <a:p>
            <a:r>
              <a:rPr lang="de-CH" dirty="0"/>
              <a:t>Soins et </a:t>
            </a:r>
            <a:r>
              <a:rPr lang="de-CH" dirty="0" err="1"/>
              <a:t>médi-alternatifs </a:t>
            </a:r>
            <a:r>
              <a:rPr lang="de-CH" dirty="0"/>
              <a:t>= directives</a:t>
            </a:r>
          </a:p>
          <a:p>
            <a:r>
              <a:rPr lang="de-CH" dirty="0" err="1"/>
              <a:t>Approuver</a:t>
            </a:r>
            <a:r>
              <a:rPr lang="de-CH" dirty="0"/>
              <a:t> </a:t>
            </a:r>
            <a:r>
              <a:rPr lang="de-CH" b="1" dirty="0" err="1">
                <a:solidFill>
                  <a:srgbClr val="FF0000"/>
                </a:solidFill>
              </a:rPr>
              <a:t>uniquement</a:t>
            </a:r>
            <a:r>
              <a:rPr lang="de-CH" b="1" dirty="0">
                <a:solidFill>
                  <a:srgbClr val="FF0000"/>
                </a:solidFill>
              </a:rPr>
              <a:t> </a:t>
            </a:r>
            <a:r>
              <a:rPr lang="de-CH" dirty="0" err="1"/>
              <a:t>l’administration</a:t>
            </a:r>
            <a:r>
              <a:rPr lang="de-CH" dirty="0"/>
              <a:t> de neuroleptiques à </a:t>
            </a:r>
            <a:r>
              <a:rPr lang="de-CH" b="1" dirty="0">
                <a:solidFill>
                  <a:srgbClr val="FF0000"/>
                </a:solidFill>
              </a:rPr>
              <a:t>court terme ?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51AD-6530-4B89-857D-9A58A185EF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40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sz="6600" b="1" dirty="0">
                <a:solidFill>
                  <a:srgbClr val="0070C0"/>
                </a:solidFill>
              </a:rPr>
              <a:t> Rapport OBSAN 3/2022</a:t>
            </a:r>
            <a:endParaRPr lang="en-US" sz="6600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 fontScale="85000" lnSpcReduction="10000"/>
          </a:bodyPr>
          <a:lstStyle/>
          <a:p>
            <a:r>
              <a:rPr lang="de-CH" dirty="0"/>
              <a:t>De plus en plus de baby-boomers deviennent vieux, fragiles</a:t>
            </a:r>
          </a:p>
          <a:p>
            <a:r>
              <a:rPr lang="de-CH" dirty="0"/>
              <a:t>Si la politique de la vieillesse </a:t>
            </a:r>
            <a:r>
              <a:rPr lang="de-CH" dirty="0" err="1"/>
              <a:t>reste</a:t>
            </a:r>
            <a:r>
              <a:rPr lang="de-CH" dirty="0"/>
              <a:t> </a:t>
            </a:r>
            <a:r>
              <a:rPr lang="de-CH" dirty="0" err="1"/>
              <a:t>inchangée</a:t>
            </a:r>
            <a:r>
              <a:rPr lang="de-CH" dirty="0"/>
              <a:t> en CH jusqu'en 2040 :</a:t>
            </a:r>
            <a:br>
              <a:rPr lang="de-CH" dirty="0"/>
            </a:br>
            <a:r>
              <a:rPr lang="de-CH" dirty="0"/>
              <a:t>+ 69% de personnes nécessitant des soins</a:t>
            </a:r>
          </a:p>
          <a:p>
            <a:pPr marL="0" indent="0">
              <a:buNone/>
            </a:pPr>
            <a:r>
              <a:rPr lang="de-CH" b="1" dirty="0">
                <a:solidFill>
                  <a:srgbClr val="FF0000"/>
                </a:solidFill>
              </a:rPr>
              <a:t> d'ici 2040, </a:t>
            </a:r>
            <a:r>
              <a:rPr lang="de-CH" b="1" dirty="0" err="1">
                <a:solidFill>
                  <a:srgbClr val="FF0000"/>
                </a:solidFill>
              </a:rPr>
              <a:t>besoin</a:t>
            </a:r>
            <a:r>
              <a:rPr lang="de-CH" b="1" dirty="0">
                <a:solidFill>
                  <a:srgbClr val="FF0000"/>
                </a:solidFill>
              </a:rPr>
              <a:t> de 921 </a:t>
            </a:r>
            <a:r>
              <a:rPr lang="de-CH" b="1" dirty="0" err="1">
                <a:solidFill>
                  <a:srgbClr val="FF0000"/>
                </a:solidFill>
              </a:rPr>
              <a:t>nouveaux</a:t>
            </a:r>
            <a:r>
              <a:rPr lang="de-CH" b="1" dirty="0">
                <a:solidFill>
                  <a:srgbClr val="FF0000"/>
                </a:solidFill>
              </a:rPr>
              <a:t> EMS à </a:t>
            </a:r>
            <a:r>
              <a:rPr lang="de-CH" b="1" dirty="0" err="1">
                <a:solidFill>
                  <a:srgbClr val="FF0000"/>
                </a:solidFill>
              </a:rPr>
              <a:t>raison</a:t>
            </a:r>
            <a:r>
              <a:rPr lang="de-CH" b="1" dirty="0">
                <a:solidFill>
                  <a:srgbClr val="FF0000"/>
                </a:solidFill>
              </a:rPr>
              <a:t> de 69 </a:t>
            </a:r>
            <a:r>
              <a:rPr lang="de-CH" b="1" dirty="0" err="1">
                <a:solidFill>
                  <a:srgbClr val="FF0000"/>
                </a:solidFill>
              </a:rPr>
              <a:t>lits</a:t>
            </a:r>
            <a:endParaRPr lang="de-CH" b="1" dirty="0">
              <a:solidFill>
                <a:srgbClr val="FF0000"/>
              </a:solidFill>
            </a:endParaRPr>
          </a:p>
          <a:p>
            <a:r>
              <a:rPr lang="de-CH" dirty="0"/>
              <a:t>Ev. -11% </a:t>
            </a:r>
            <a:r>
              <a:rPr lang="de-CH" dirty="0" err="1"/>
              <a:t>grâce</a:t>
            </a:r>
            <a:r>
              <a:rPr lang="de-CH" dirty="0"/>
              <a:t> à une durée de soins plus courte :</a:t>
            </a:r>
            <a:br>
              <a:rPr lang="de-CH" dirty="0"/>
            </a:br>
            <a:r>
              <a:rPr lang="de-CH" dirty="0"/>
              <a:t> = désormais encore +756 EMS</a:t>
            </a:r>
          </a:p>
          <a:p>
            <a:r>
              <a:rPr lang="de-CH" dirty="0"/>
              <a:t>Si </a:t>
            </a:r>
            <a:r>
              <a:rPr lang="de-CH" dirty="0" err="1"/>
              <a:t>admis</a:t>
            </a:r>
            <a:r>
              <a:rPr lang="de-CH" dirty="0"/>
              <a:t> </a:t>
            </a:r>
            <a:r>
              <a:rPr lang="de-CH" dirty="0" err="1"/>
              <a:t>uniquement</a:t>
            </a:r>
            <a:r>
              <a:rPr lang="de-CH" dirty="0"/>
              <a:t> en EMS </a:t>
            </a:r>
            <a:r>
              <a:rPr lang="de-CH" dirty="0" err="1"/>
              <a:t>pour</a:t>
            </a:r>
            <a:r>
              <a:rPr lang="de-CH" dirty="0"/>
              <a:t> &gt;60 min. de soins/jour :</a:t>
            </a:r>
            <a:br>
              <a:rPr lang="de-CH" dirty="0"/>
            </a:br>
            <a:r>
              <a:rPr lang="de-CH" dirty="0"/>
              <a:t>Ev. -16% de </a:t>
            </a:r>
            <a:r>
              <a:rPr lang="de-CH" dirty="0" err="1"/>
              <a:t>besoins</a:t>
            </a:r>
            <a:r>
              <a:rPr lang="de-CH" dirty="0"/>
              <a:t> en EMS = nouveau +683 EMS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3D36-3EA5-41C6-8916-974B16B065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err="1">
                <a:solidFill>
                  <a:srgbClr val="0070C0"/>
                </a:solidFill>
              </a:rPr>
              <a:t>Meilleures</a:t>
            </a:r>
            <a:r>
              <a:rPr lang="de-CH" b="1" dirty="0">
                <a:solidFill>
                  <a:srgbClr val="0070C0"/>
                </a:solidFill>
              </a:rPr>
              <a:t> options jusqu'en 2040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242594"/>
          </a:xfrm>
        </p:spPr>
        <p:txBody>
          <a:bodyPr>
            <a:normAutofit fontScale="85000" lnSpcReduction="20000"/>
          </a:bodyPr>
          <a:lstStyle/>
          <a:p>
            <a:r>
              <a:rPr lang="de-CH" dirty="0"/>
              <a:t>Nous, les baby-boomers, </a:t>
            </a:r>
            <a:r>
              <a:rPr lang="de-CH" dirty="0" err="1"/>
              <a:t>voulons</a:t>
            </a:r>
            <a:r>
              <a:rPr lang="de-CH" dirty="0"/>
              <a:t> </a:t>
            </a:r>
            <a:r>
              <a:rPr lang="de-CH" b="1" dirty="0" err="1">
                <a:solidFill>
                  <a:srgbClr val="00B050"/>
                </a:solidFill>
              </a:rPr>
              <a:t>rester</a:t>
            </a:r>
            <a:r>
              <a:rPr lang="de-CH" b="1" dirty="0">
                <a:solidFill>
                  <a:srgbClr val="00B050"/>
                </a:solidFill>
              </a:rPr>
              <a:t> à la </a:t>
            </a:r>
            <a:r>
              <a:rPr lang="de-CH" b="1" dirty="0" err="1">
                <a:solidFill>
                  <a:srgbClr val="00B050"/>
                </a:solidFill>
              </a:rPr>
              <a:t>maison</a:t>
            </a:r>
            <a:r>
              <a:rPr lang="de-CH" b="1" dirty="0">
                <a:solidFill>
                  <a:srgbClr val="00B050"/>
                </a:solidFill>
              </a:rPr>
              <a:t> </a:t>
            </a:r>
            <a:r>
              <a:rPr lang="de-CH" dirty="0"/>
              <a:t>et </a:t>
            </a:r>
            <a:r>
              <a:rPr lang="de-CH" b="1" dirty="0">
                <a:solidFill>
                  <a:srgbClr val="FF0000"/>
                </a:solidFill>
              </a:rPr>
              <a:t>ne </a:t>
            </a:r>
            <a:r>
              <a:rPr lang="de-CH" b="1" dirty="0" err="1">
                <a:solidFill>
                  <a:srgbClr val="FF0000"/>
                </a:solidFill>
              </a:rPr>
              <a:t>pas</a:t>
            </a:r>
            <a:r>
              <a:rPr lang="de-CH" b="1" dirty="0">
                <a:solidFill>
                  <a:srgbClr val="FF0000"/>
                </a:solidFill>
              </a:rPr>
              <a:t> aller en EMS</a:t>
            </a:r>
            <a:r>
              <a:rPr lang="de-CH" dirty="0"/>
              <a:t>, même si nous </a:t>
            </a:r>
            <a:r>
              <a:rPr lang="de-CH" dirty="0" err="1"/>
              <a:t>sommes</a:t>
            </a:r>
            <a:r>
              <a:rPr lang="de-CH" dirty="0"/>
              <a:t> </a:t>
            </a:r>
            <a:r>
              <a:rPr lang="de-CH" dirty="0" err="1"/>
              <a:t>fragilisés</a:t>
            </a:r>
            <a:r>
              <a:rPr lang="de-CH" dirty="0"/>
              <a:t> ou si nous avons </a:t>
            </a:r>
            <a:r>
              <a:rPr lang="de-CH" dirty="0" err="1"/>
              <a:t>besoin</a:t>
            </a:r>
            <a:r>
              <a:rPr lang="de-CH" dirty="0"/>
              <a:t> </a:t>
            </a:r>
            <a:r>
              <a:rPr lang="de-CH" dirty="0" err="1"/>
              <a:t>d’un</a:t>
            </a:r>
            <a:r>
              <a:rPr lang="de-CH" dirty="0"/>
              <a:t> </a:t>
            </a:r>
            <a:r>
              <a:rPr lang="de-CH" dirty="0" err="1"/>
              <a:t>degré</a:t>
            </a:r>
            <a:r>
              <a:rPr lang="de-CH" dirty="0"/>
              <a:t> de </a:t>
            </a:r>
            <a:r>
              <a:rPr lang="de-CH" dirty="0" err="1"/>
              <a:t>soins</a:t>
            </a:r>
            <a:r>
              <a:rPr lang="de-CH" dirty="0"/>
              <a:t> </a:t>
            </a:r>
            <a:r>
              <a:rPr lang="de-CH" dirty="0" err="1"/>
              <a:t>léger</a:t>
            </a:r>
            <a:r>
              <a:rPr lang="de-CH" dirty="0"/>
              <a:t>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/>
              <a:t>moyen</a:t>
            </a:r>
            <a:r>
              <a:rPr lang="de-CH" dirty="0"/>
              <a:t>. </a:t>
            </a:r>
            <a:endParaRPr lang="de-CH" b="1" dirty="0">
              <a:solidFill>
                <a:srgbClr val="FF0000"/>
              </a:solidFill>
            </a:endParaRPr>
          </a:p>
          <a:p>
            <a:r>
              <a:rPr lang="de-CH" dirty="0"/>
              <a:t>En dessous de 90-120 min de </a:t>
            </a:r>
            <a:r>
              <a:rPr lang="de-CH" dirty="0" err="1"/>
              <a:t>soins</a:t>
            </a:r>
            <a:r>
              <a:rPr lang="de-CH" dirty="0"/>
              <a:t>/j. </a:t>
            </a:r>
            <a:r>
              <a:rPr lang="de-CH" dirty="0" err="1"/>
              <a:t>pas</a:t>
            </a:r>
            <a:r>
              <a:rPr lang="de-CH" dirty="0"/>
              <a:t> </a:t>
            </a:r>
            <a:r>
              <a:rPr lang="de-CH" dirty="0" err="1"/>
              <a:t>d’EMS</a:t>
            </a:r>
            <a:r>
              <a:rPr lang="de-CH" dirty="0"/>
              <a:t> </a:t>
            </a:r>
            <a:r>
              <a:rPr lang="de-CH" dirty="0" err="1"/>
              <a:t>mais</a:t>
            </a:r>
            <a:r>
              <a:rPr lang="de-CH" dirty="0"/>
              <a:t> </a:t>
            </a:r>
            <a:r>
              <a:rPr lang="de-CH" dirty="0" err="1"/>
              <a:t>davantage</a:t>
            </a:r>
            <a:r>
              <a:rPr lang="de-CH" dirty="0"/>
              <a:t> </a:t>
            </a:r>
            <a:r>
              <a:rPr lang="de-CH" dirty="0" err="1"/>
              <a:t>d</a:t>
            </a:r>
            <a:r>
              <a:rPr lang="de-CH" b="1" dirty="0" err="1"/>
              <a:t>’aide</a:t>
            </a:r>
            <a:r>
              <a:rPr lang="de-CH" dirty="0"/>
              <a:t> et de </a:t>
            </a:r>
            <a:r>
              <a:rPr lang="de-CH" dirty="0" err="1"/>
              <a:t>soins</a:t>
            </a:r>
            <a:r>
              <a:rPr lang="de-CH" dirty="0"/>
              <a:t> à </a:t>
            </a:r>
            <a:r>
              <a:rPr lang="de-CH" dirty="0" err="1"/>
              <a:t>domicile</a:t>
            </a:r>
            <a:r>
              <a:rPr lang="de-CH" dirty="0"/>
              <a:t> + plus de </a:t>
            </a:r>
            <a:r>
              <a:rPr lang="de-CH" dirty="0" err="1"/>
              <a:t>logements</a:t>
            </a:r>
            <a:r>
              <a:rPr lang="de-CH" dirty="0"/>
              <a:t> </a:t>
            </a:r>
            <a:r>
              <a:rPr lang="de-CH" dirty="0" err="1"/>
              <a:t>protégés</a:t>
            </a:r>
            <a:endParaRPr lang="de-CH" dirty="0"/>
          </a:p>
          <a:p>
            <a:r>
              <a:rPr lang="de-CH" dirty="0" err="1"/>
              <a:t>Une</a:t>
            </a:r>
            <a:r>
              <a:rPr lang="de-CH" dirty="0"/>
              <a:t> bonne prise en charge permet </a:t>
            </a:r>
            <a:r>
              <a:rPr lang="de-CH" dirty="0" err="1"/>
              <a:t>d'éviter</a:t>
            </a:r>
            <a:r>
              <a:rPr lang="de-CH" dirty="0"/>
              <a:t> </a:t>
            </a:r>
            <a:r>
              <a:rPr lang="de-CH" dirty="0" err="1"/>
              <a:t>prématurément</a:t>
            </a:r>
            <a:r>
              <a:rPr lang="de-CH" dirty="0"/>
              <a:t> le </a:t>
            </a:r>
            <a:r>
              <a:rPr lang="de-CH" dirty="0" err="1"/>
              <a:t>besoin</a:t>
            </a:r>
            <a:r>
              <a:rPr lang="de-CH" dirty="0"/>
              <a:t> en </a:t>
            </a:r>
            <a:r>
              <a:rPr lang="de-CH" dirty="0" err="1"/>
              <a:t>soins</a:t>
            </a:r>
            <a:endParaRPr lang="de-CH" dirty="0"/>
          </a:p>
          <a:p>
            <a:r>
              <a:rPr lang="de-CH" dirty="0"/>
              <a:t>Attention : le risque de chute n'est </a:t>
            </a:r>
            <a:r>
              <a:rPr lang="de-CH" dirty="0">
                <a:solidFill>
                  <a:srgbClr val="FF0000"/>
                </a:solidFill>
              </a:rPr>
              <a:t>pas </a:t>
            </a:r>
            <a:r>
              <a:rPr lang="de-CH" dirty="0"/>
              <a:t>moindre </a:t>
            </a:r>
            <a:r>
              <a:rPr lang="de-CH" dirty="0">
                <a:solidFill>
                  <a:srgbClr val="FF0000"/>
                </a:solidFill>
              </a:rPr>
              <a:t>dans </a:t>
            </a:r>
            <a:r>
              <a:rPr lang="de-CH" dirty="0" err="1">
                <a:solidFill>
                  <a:srgbClr val="FF0000"/>
                </a:solidFill>
              </a:rPr>
              <a:t>un</a:t>
            </a:r>
            <a:r>
              <a:rPr lang="de-CH" dirty="0">
                <a:solidFill>
                  <a:srgbClr val="FF0000"/>
                </a:solidFill>
              </a:rPr>
              <a:t> EMS </a:t>
            </a:r>
            <a:r>
              <a:rPr lang="de-CH" dirty="0"/>
              <a:t>!</a:t>
            </a:r>
          </a:p>
          <a:p>
            <a:r>
              <a:rPr lang="de-CH" dirty="0">
                <a:solidFill>
                  <a:srgbClr val="00B0F0"/>
                </a:solidFill>
              </a:rPr>
              <a:t>Votre mission : </a:t>
            </a:r>
            <a:r>
              <a:rPr lang="de-CH" dirty="0"/>
              <a:t>organiser le financement de la prise en </a:t>
            </a:r>
            <a:r>
              <a:rPr lang="de-CH" dirty="0" err="1"/>
              <a:t>charge</a:t>
            </a:r>
            <a:r>
              <a:rPr lang="de-CH" dirty="0"/>
              <a:t> !</a:t>
            </a:r>
          </a:p>
          <a:p>
            <a:r>
              <a:rPr lang="de-CH" dirty="0"/>
              <a:t>Ev. </a:t>
            </a:r>
            <a:r>
              <a:rPr lang="de-CH" dirty="0" err="1"/>
              <a:t>autorité</a:t>
            </a:r>
            <a:r>
              <a:rPr lang="de-CH" dirty="0"/>
              <a:t> </a:t>
            </a:r>
            <a:r>
              <a:rPr lang="de-CH" dirty="0" err="1"/>
              <a:t>bienveillante</a:t>
            </a:r>
            <a:r>
              <a:rPr lang="de-CH" dirty="0"/>
              <a:t>/</a:t>
            </a:r>
            <a:r>
              <a:rPr lang="de-CH" dirty="0" err="1"/>
              <a:t>attentionnée</a:t>
            </a:r>
            <a:r>
              <a:rPr lang="de-CH" dirty="0"/>
              <a:t> (pour HHD, </a:t>
            </a:r>
            <a:r>
              <a:rPr lang="de-CH" dirty="0" err="1"/>
              <a:t>service</a:t>
            </a:r>
            <a:r>
              <a:rPr lang="de-CH" dirty="0"/>
              <a:t> de </a:t>
            </a:r>
            <a:r>
              <a:rPr lang="de-CH" dirty="0" err="1"/>
              <a:t>visite</a:t>
            </a:r>
            <a:r>
              <a:rPr lang="de-CH" dirty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3D36-3EA5-41C6-8916-974B16B065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2097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0070C0"/>
                </a:solidFill>
              </a:rPr>
              <a:t>Meilleure prise en charge </a:t>
            </a:r>
            <a:r>
              <a:rPr lang="de-CH" b="1" dirty="0" err="1">
                <a:solidFill>
                  <a:srgbClr val="0070C0"/>
                </a:solidFill>
              </a:rPr>
              <a:t>sociale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br>
              <a:rPr lang="de-CH" b="1" dirty="0">
                <a:solidFill>
                  <a:srgbClr val="0070C0"/>
                </a:solidFill>
              </a:rPr>
            </a:br>
            <a:r>
              <a:rPr lang="de-CH" b="1" dirty="0">
                <a:solidFill>
                  <a:srgbClr val="0070C0"/>
                </a:solidFill>
              </a:rPr>
              <a:t>et du </a:t>
            </a:r>
            <a:r>
              <a:rPr lang="de-CH" b="1" dirty="0" err="1">
                <a:solidFill>
                  <a:srgbClr val="0070C0"/>
                </a:solidFill>
              </a:rPr>
              <a:t>ménage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6024" y="1595933"/>
            <a:ext cx="8748464" cy="47133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dirty="0"/>
              <a:t>Modèle de la fondation Paul Schiller : </a:t>
            </a:r>
            <a:r>
              <a:rPr lang="de-CH" dirty="0" err="1"/>
              <a:t>une</a:t>
            </a:r>
            <a:r>
              <a:rPr lang="de-CH" dirty="0"/>
              <a:t> </a:t>
            </a:r>
            <a:r>
              <a:rPr lang="de-CH" dirty="0" err="1"/>
              <a:t>bonne</a:t>
            </a:r>
            <a:r>
              <a:rPr lang="de-CH" dirty="0"/>
              <a:t> </a:t>
            </a:r>
            <a:r>
              <a:rPr lang="de-CH" dirty="0" err="1"/>
              <a:t>prise</a:t>
            </a:r>
            <a:r>
              <a:rPr lang="de-CH" dirty="0"/>
              <a:t> </a:t>
            </a:r>
            <a:br>
              <a:rPr lang="de-CH" dirty="0"/>
            </a:br>
            <a:r>
              <a:rPr lang="de-CH" dirty="0"/>
              <a:t>en </a:t>
            </a:r>
            <a:r>
              <a:rPr lang="de-CH" dirty="0" err="1"/>
              <a:t>charge</a:t>
            </a:r>
            <a:r>
              <a:rPr lang="de-CH" dirty="0"/>
              <a:t> =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Prise de soin de soi et prise en charge par l'entourage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Organisation du quotidien </a:t>
            </a:r>
            <a:r>
              <a:rPr lang="de-CH" dirty="0" err="1"/>
              <a:t>avec</a:t>
            </a:r>
            <a:r>
              <a:rPr lang="de-CH" dirty="0"/>
              <a:t> </a:t>
            </a:r>
            <a:r>
              <a:rPr lang="de-CH" dirty="0" err="1"/>
              <a:t>l’aide</a:t>
            </a:r>
            <a:r>
              <a:rPr lang="de-CH" dirty="0"/>
              <a:t> </a:t>
            </a:r>
            <a:r>
              <a:rPr lang="de-CH" dirty="0" err="1"/>
              <a:t>d’un</a:t>
            </a:r>
            <a:r>
              <a:rPr lang="de-CH" dirty="0"/>
              <a:t> </a:t>
            </a:r>
            <a:r>
              <a:rPr lang="de-CH" dirty="0" err="1"/>
              <a:t>service</a:t>
            </a:r>
            <a:r>
              <a:rPr lang="de-CH" dirty="0"/>
              <a:t> </a:t>
            </a:r>
            <a:r>
              <a:rPr lang="de-CH" dirty="0" err="1"/>
              <a:t>d'assistance</a:t>
            </a:r>
            <a:endParaRPr lang="de-CH" dirty="0"/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Participation </a:t>
            </a:r>
            <a:r>
              <a:rPr lang="de-CH" dirty="0" err="1"/>
              <a:t>sociale</a:t>
            </a:r>
            <a:r>
              <a:rPr lang="de-CH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Gestion commune du </a:t>
            </a:r>
            <a:r>
              <a:rPr lang="de-CH" dirty="0" err="1"/>
              <a:t>ménage</a:t>
            </a:r>
            <a:r>
              <a:rPr lang="de-CH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Assistance et </a:t>
            </a:r>
            <a:r>
              <a:rPr lang="de-CH" dirty="0" err="1"/>
              <a:t>soins</a:t>
            </a:r>
            <a:r>
              <a:rPr lang="de-CH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Conseil et </a:t>
            </a:r>
            <a:r>
              <a:rPr lang="de-CH" dirty="0" err="1"/>
              <a:t>coordination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3D36-3EA5-41C6-8916-974B16B065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6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err="1">
                <a:solidFill>
                  <a:srgbClr val="0070C0"/>
                </a:solidFill>
              </a:rPr>
              <a:t>Conséquences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r>
              <a:rPr lang="de-CH" b="1" dirty="0" err="1">
                <a:solidFill>
                  <a:srgbClr val="0070C0"/>
                </a:solidFill>
              </a:rPr>
              <a:t>d’une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r>
              <a:rPr lang="de-CH" b="1" dirty="0" err="1">
                <a:solidFill>
                  <a:srgbClr val="0070C0"/>
                </a:solidFill>
              </a:rPr>
              <a:t>bonne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r>
              <a:rPr lang="de-CH" b="1" dirty="0" err="1">
                <a:solidFill>
                  <a:srgbClr val="0070C0"/>
                </a:solidFill>
              </a:rPr>
              <a:t>prise</a:t>
            </a:r>
            <a:r>
              <a:rPr lang="de-CH" b="1" dirty="0">
                <a:solidFill>
                  <a:srgbClr val="0070C0"/>
                </a:solidFill>
              </a:rPr>
              <a:t> en </a:t>
            </a:r>
            <a:r>
              <a:rPr lang="de-CH" b="1" dirty="0" err="1">
                <a:solidFill>
                  <a:srgbClr val="0070C0"/>
                </a:solidFill>
              </a:rPr>
              <a:t>charge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r>
              <a:rPr lang="de-CH" b="1" dirty="0" err="1">
                <a:solidFill>
                  <a:srgbClr val="0070C0"/>
                </a:solidFill>
              </a:rPr>
              <a:t>sociale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dirty="0" err="1"/>
              <a:t>Condition</a:t>
            </a:r>
            <a:r>
              <a:rPr lang="de-CH" dirty="0"/>
              <a:t> : </a:t>
            </a:r>
            <a:r>
              <a:rPr lang="de-CH" dirty="0" err="1"/>
              <a:t>finançable</a:t>
            </a:r>
            <a:r>
              <a:rPr lang="de-CH" dirty="0"/>
              <a:t> par tous, y </a:t>
            </a:r>
            <a:r>
              <a:rPr lang="de-CH" dirty="0" err="1"/>
              <a:t>compris</a:t>
            </a:r>
            <a:r>
              <a:rPr lang="de-CH" dirty="0"/>
              <a:t> PC, éventuellement Fond</a:t>
            </a:r>
          </a:p>
          <a:p>
            <a:r>
              <a:rPr lang="de-CH" dirty="0"/>
              <a:t>Meilleure qualité de vie</a:t>
            </a:r>
          </a:p>
          <a:p>
            <a:r>
              <a:rPr lang="de-CH" dirty="0" err="1"/>
              <a:t>Besoin</a:t>
            </a:r>
            <a:r>
              <a:rPr lang="de-CH" dirty="0"/>
              <a:t> en </a:t>
            </a:r>
            <a:r>
              <a:rPr lang="de-CH" dirty="0" err="1"/>
              <a:t>soins</a:t>
            </a:r>
            <a:r>
              <a:rPr lang="de-CH" dirty="0"/>
              <a:t> plus </a:t>
            </a:r>
            <a:r>
              <a:rPr lang="de-CH" dirty="0" err="1"/>
              <a:t>tardif</a:t>
            </a:r>
            <a:r>
              <a:rPr lang="de-CH" dirty="0"/>
              <a:t> et </a:t>
            </a:r>
            <a:r>
              <a:rPr lang="de-CH" dirty="0" err="1"/>
              <a:t>moins</a:t>
            </a:r>
            <a:r>
              <a:rPr lang="de-CH" dirty="0"/>
              <a:t> </a:t>
            </a:r>
            <a:r>
              <a:rPr lang="de-CH" dirty="0" err="1"/>
              <a:t>fréquent</a:t>
            </a:r>
            <a:r>
              <a:rPr lang="de-CH" dirty="0"/>
              <a:t> </a:t>
            </a:r>
            <a:r>
              <a:rPr lang="de-CH" dirty="0" err="1"/>
              <a:t>jusqu'à</a:t>
            </a:r>
            <a:r>
              <a:rPr lang="de-CH" dirty="0"/>
              <a:t> peu de temps avant le décès</a:t>
            </a:r>
          </a:p>
          <a:p>
            <a:r>
              <a:rPr lang="de-CH" dirty="0"/>
              <a:t>Pas plus de personnel soignant</a:t>
            </a:r>
          </a:p>
          <a:p>
            <a:r>
              <a:rPr lang="de-CH" dirty="0"/>
              <a:t>Plus de professionnels </a:t>
            </a:r>
            <a:r>
              <a:rPr lang="de-CH" dirty="0" err="1"/>
              <a:t>formés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le plan social </a:t>
            </a:r>
            <a:br>
              <a:rPr lang="de-CH" dirty="0"/>
            </a:br>
            <a:r>
              <a:rPr lang="de-CH" b="1" dirty="0">
                <a:solidFill>
                  <a:srgbClr val="00B0F0"/>
                </a:solidFill>
              </a:rPr>
              <a:t>= </a:t>
            </a:r>
            <a:r>
              <a:rPr lang="de-CH" b="1" dirty="0" err="1">
                <a:solidFill>
                  <a:srgbClr val="00B0F0"/>
                </a:solidFill>
              </a:rPr>
              <a:t>vous</a:t>
            </a:r>
            <a:r>
              <a:rPr lang="de-CH" dirty="0"/>
              <a:t>, </a:t>
            </a:r>
            <a:r>
              <a:rPr lang="de-CH" dirty="0" err="1"/>
              <a:t>ainsi</a:t>
            </a:r>
            <a:r>
              <a:rPr lang="de-CH" dirty="0"/>
              <a:t> </a:t>
            </a:r>
            <a:r>
              <a:rPr lang="de-CH" dirty="0" err="1"/>
              <a:t>que</a:t>
            </a:r>
            <a:r>
              <a:rPr lang="de-CH" dirty="0"/>
              <a:t> des non-professionnels et </a:t>
            </a:r>
            <a:r>
              <a:rPr lang="de-CH" dirty="0" err="1"/>
              <a:t>bénévoles</a:t>
            </a:r>
            <a:r>
              <a:rPr lang="de-CH" dirty="0"/>
              <a:t> guidés par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spécialistes</a:t>
            </a:r>
            <a:r>
              <a:rPr lang="de-CH" dirty="0"/>
              <a:t> :</a:t>
            </a:r>
            <a:br>
              <a:rPr lang="de-CH" dirty="0"/>
            </a:br>
            <a:r>
              <a:rPr lang="de-CH" dirty="0"/>
              <a:t>plus de </a:t>
            </a:r>
            <a:r>
              <a:rPr lang="de-CH" dirty="0" err="1"/>
              <a:t>formations</a:t>
            </a:r>
            <a:r>
              <a:rPr lang="de-CH" dirty="0"/>
              <a:t> et de </a:t>
            </a:r>
            <a:r>
              <a:rPr lang="de-CH" dirty="0" err="1"/>
              <a:t>places</a:t>
            </a:r>
            <a:r>
              <a:rPr lang="de-CH" dirty="0"/>
              <a:t> de </a:t>
            </a:r>
            <a:r>
              <a:rPr lang="de-CH" dirty="0" err="1"/>
              <a:t>stage</a:t>
            </a:r>
            <a:r>
              <a:rPr lang="de-CH" dirty="0"/>
              <a:t> nécessaires à cet effet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3D36-3EA5-41C6-8916-974B16B065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04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672" y="0"/>
            <a:ext cx="8686800" cy="620688"/>
          </a:xfrm>
        </p:spPr>
        <p:txBody>
          <a:bodyPr>
            <a:normAutofit fontScale="90000"/>
          </a:bodyPr>
          <a:lstStyle/>
          <a:p>
            <a:r>
              <a:rPr lang="de-CH" sz="4000" dirty="0" err="1"/>
              <a:t>P.ex</a:t>
            </a:r>
            <a:r>
              <a:rPr lang="de-CH" sz="4000" dirty="0"/>
              <a:t>. </a:t>
            </a:r>
            <a:r>
              <a:rPr lang="de-CH" sz="4000" dirty="0" err="1"/>
              <a:t>professeure</a:t>
            </a:r>
            <a:r>
              <a:rPr lang="de-CH" sz="4000" dirty="0"/>
              <a:t>, 68 ans, négligée, arrogante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dirty="0" err="1"/>
              <a:t>Test de l'horloge </a:t>
            </a:r>
            <a:r>
              <a:rPr lang="de-CH" dirty="0"/>
              <a:t>: montre la capacité de planification en plus du sens de l'espace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3 </a:t>
            </a:r>
            <a:r>
              <a:rPr lang="de-CH" dirty="0" err="1"/>
              <a:t>images Binet </a:t>
            </a:r>
            <a:r>
              <a:rPr lang="de-CH" dirty="0"/>
              <a:t>: les histoires sont-elles saisies (pourquoi ?)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err="1"/>
              <a:t> Test stroop </a:t>
            </a:r>
            <a:r>
              <a:rPr lang="de-CH" dirty="0"/>
              <a:t>: noir </a:t>
            </a:r>
            <a:r>
              <a:rPr lang="de-CH" dirty="0">
                <a:solidFill>
                  <a:srgbClr val="FF0000"/>
                </a:solidFill>
              </a:rPr>
              <a:t>vert </a:t>
            </a:r>
            <a:r>
              <a:rPr lang="de-CH" dirty="0">
                <a:solidFill>
                  <a:srgbClr val="00B050"/>
                </a:solidFill>
              </a:rPr>
              <a:t>rouge </a:t>
            </a:r>
            <a:r>
              <a:rPr lang="de-CH" dirty="0"/>
              <a:t>: lire les mots Supprimer les couleurs (teste l'influençabilité)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Test d'</a:t>
            </a:r>
            <a:r>
              <a:rPr lang="de-CH" dirty="0" err="1"/>
              <a:t>association</a:t>
            </a:r>
            <a:r>
              <a:rPr lang="de-CH" dirty="0"/>
              <a:t> de chiffres et de lettres : 1A 2B 3 C 4 D 5 E... (teste la capacité de conversion, par rapport à 1 2 3 4 ...)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Différents tests informatiques neuropsychologiques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3-5 donnent des valeurs normales bien documentées (important en cas de litige ou si le patient n'est pas conscient)</a:t>
            </a:r>
          </a:p>
          <a:p>
            <a:pPr marL="514350" indent="-514350">
              <a:buFont typeface="+mj-lt"/>
              <a:buAutoNum type="arabicPeriod"/>
            </a:pP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Wea ZfG UZH 2013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D4C-F605-4AC8-9291-DB11AE58AA77}" type="slidenum">
              <a:rPr lang="de-CH" smtClean="0"/>
              <a:t>17</a:t>
            </a:fld>
            <a:endParaRPr lang="de-CH"/>
          </a:p>
        </p:txBody>
      </p:sp>
      <p:pic>
        <p:nvPicPr>
          <p:cNvPr id="1026" name="Picture 2" descr="C:\Users\Albert Wettstein\Desktop\SAD 8-2011\PPP 2010\Fallvorstellung Demente Autofahrerin\Uhrtest E Kol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758" y="635928"/>
            <a:ext cx="9144000" cy="647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465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3096344"/>
          </a:xfrm>
        </p:spPr>
        <p:txBody>
          <a:bodyPr/>
          <a:lstStyle/>
          <a:p>
            <a:r>
              <a:rPr lang="de-CH" b="1" dirty="0">
                <a:solidFill>
                  <a:srgbClr val="0070C0"/>
                </a:solidFill>
              </a:rPr>
              <a:t>D'autres exemples concrets</a:t>
            </a:r>
            <a:br>
              <a:rPr lang="de-CH" b="1" dirty="0">
                <a:solidFill>
                  <a:srgbClr val="0070C0"/>
                </a:solidFill>
              </a:rPr>
            </a:br>
            <a:r>
              <a:rPr lang="de-CH" b="1" dirty="0">
                <a:solidFill>
                  <a:srgbClr val="0070C0"/>
                </a:solidFill>
              </a:rPr>
              <a:t>seront discutés </a:t>
            </a:r>
            <a:r>
              <a:rPr lang="de-CH" b="1" dirty="0" err="1">
                <a:solidFill>
                  <a:srgbClr val="0070C0"/>
                </a:solidFill>
              </a:rPr>
              <a:t>dans</a:t>
            </a:r>
            <a:r>
              <a:rPr lang="de-CH" b="1" dirty="0">
                <a:solidFill>
                  <a:srgbClr val="0070C0"/>
                </a:solidFill>
              </a:rPr>
              <a:t> le </a:t>
            </a:r>
            <a:r>
              <a:rPr lang="de-CH" b="1" dirty="0" err="1">
                <a:solidFill>
                  <a:srgbClr val="0070C0"/>
                </a:solidFill>
              </a:rPr>
              <a:t>cadre</a:t>
            </a:r>
            <a:r>
              <a:rPr lang="de-CH" b="1" dirty="0">
                <a:solidFill>
                  <a:srgbClr val="0070C0"/>
                </a:solidFill>
              </a:rPr>
              <a:t> de </a:t>
            </a:r>
            <a:r>
              <a:rPr lang="de-CH" b="1" dirty="0" err="1">
                <a:solidFill>
                  <a:srgbClr val="0070C0"/>
                </a:solidFill>
              </a:rPr>
              <a:t>l'atelier</a:t>
            </a:r>
            <a:r>
              <a:rPr lang="de-CH" b="1" dirty="0">
                <a:solidFill>
                  <a:srgbClr val="0070C0"/>
                </a:solidFill>
              </a:rPr>
              <a:t> F / 10.40-11.40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861048"/>
            <a:ext cx="8686800" cy="2265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4500" b="1" dirty="0">
                <a:solidFill>
                  <a:srgbClr val="00B0F0"/>
                </a:solidFill>
              </a:rPr>
              <a:t>Des </a:t>
            </a:r>
            <a:r>
              <a:rPr lang="de-CH" sz="4500" b="1" dirty="0" err="1">
                <a:solidFill>
                  <a:srgbClr val="00B0F0"/>
                </a:solidFill>
              </a:rPr>
              <a:t>questions</a:t>
            </a:r>
            <a:r>
              <a:rPr lang="de-CH" sz="4500" b="1" dirty="0">
                <a:solidFill>
                  <a:srgbClr val="00B0F0"/>
                </a:solidFill>
              </a:rPr>
              <a:t> de </a:t>
            </a:r>
            <a:r>
              <a:rPr lang="de-CH" sz="4500" b="1" dirty="0" err="1">
                <a:solidFill>
                  <a:srgbClr val="00B0F0"/>
                </a:solidFill>
              </a:rPr>
              <a:t>compréhension</a:t>
            </a:r>
            <a:r>
              <a:rPr lang="de-CH" sz="4500" b="1" dirty="0">
                <a:solidFill>
                  <a:srgbClr val="00B0F0"/>
                </a:solidFill>
              </a:rPr>
              <a:t> ?</a:t>
            </a:r>
          </a:p>
          <a:p>
            <a:pPr marL="0" indent="0">
              <a:buNone/>
            </a:pPr>
            <a:r>
              <a:rPr lang="de-CH" sz="4500" b="1" dirty="0">
                <a:solidFill>
                  <a:srgbClr val="00B0F0"/>
                </a:solidFill>
              </a:rPr>
              <a:t>Des </a:t>
            </a:r>
            <a:r>
              <a:rPr lang="de-CH" sz="4500" b="1" dirty="0" err="1">
                <a:solidFill>
                  <a:srgbClr val="00B0F0"/>
                </a:solidFill>
              </a:rPr>
              <a:t>commentaires</a:t>
            </a:r>
            <a:r>
              <a:rPr lang="de-CH" sz="4500" b="1" dirty="0">
                <a:solidFill>
                  <a:srgbClr val="00B0F0"/>
                </a:solidFill>
              </a:rPr>
              <a:t> ?</a:t>
            </a:r>
            <a:endParaRPr lang="en-US" sz="4500" b="1" dirty="0">
              <a:solidFill>
                <a:srgbClr val="00B0F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5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5400" b="1" dirty="0">
                <a:solidFill>
                  <a:srgbClr val="0070C0"/>
                </a:solidFill>
              </a:rPr>
              <a:t>Fréquence de la démence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525963"/>
          </a:xfrm>
        </p:spPr>
        <p:txBody>
          <a:bodyPr>
            <a:noAutofit/>
          </a:bodyPr>
          <a:lstStyle/>
          <a:p>
            <a:r>
              <a:rPr lang="de-CH" sz="2800" dirty="0"/>
              <a:t>Elle double à chaque </a:t>
            </a:r>
            <a:r>
              <a:rPr lang="de-CH" sz="2800" dirty="0" err="1"/>
              <a:t>fois</a:t>
            </a:r>
            <a:r>
              <a:rPr lang="de-CH" sz="2800" dirty="0"/>
              <a:t> </a:t>
            </a:r>
            <a:r>
              <a:rPr lang="de-CH" sz="2800" dirty="0" err="1"/>
              <a:t>que</a:t>
            </a:r>
            <a:r>
              <a:rPr lang="de-CH" sz="2800" dirty="0"/>
              <a:t> la </a:t>
            </a:r>
            <a:r>
              <a:rPr lang="de-CH" sz="2800" dirty="0" err="1"/>
              <a:t>personne</a:t>
            </a:r>
            <a:r>
              <a:rPr lang="de-CH" sz="2800" dirty="0"/>
              <a:t> a 5 ans de plus et si un parent ou </a:t>
            </a:r>
            <a:r>
              <a:rPr lang="de-CH" sz="2800" dirty="0" err="1"/>
              <a:t>un</a:t>
            </a:r>
            <a:r>
              <a:rPr lang="de-CH" sz="2800" dirty="0"/>
              <a:t> </a:t>
            </a:r>
            <a:r>
              <a:rPr lang="de-CH" sz="2800" dirty="0" err="1"/>
              <a:t>frère</a:t>
            </a:r>
            <a:r>
              <a:rPr lang="de-CH" sz="2800" dirty="0"/>
              <a:t>/</a:t>
            </a:r>
            <a:r>
              <a:rPr lang="de-CH" sz="2800" dirty="0" err="1"/>
              <a:t>une</a:t>
            </a:r>
            <a:r>
              <a:rPr lang="de-CH" sz="2800" dirty="0"/>
              <a:t> sœur </a:t>
            </a:r>
            <a:r>
              <a:rPr lang="de-CH" sz="2800" dirty="0" err="1"/>
              <a:t>est</a:t>
            </a:r>
            <a:r>
              <a:rPr lang="de-CH" sz="2800" dirty="0"/>
              <a:t> </a:t>
            </a:r>
            <a:r>
              <a:rPr lang="de-CH" sz="2800" dirty="0" err="1"/>
              <a:t>dément</a:t>
            </a:r>
            <a:r>
              <a:rPr lang="de-CH" sz="2800" dirty="0"/>
              <a:t>/e</a:t>
            </a:r>
          </a:p>
          <a:p>
            <a:r>
              <a:rPr lang="de-CH" sz="2800" dirty="0"/>
              <a:t>60-64 ans : 0,7 % </a:t>
            </a:r>
            <a:r>
              <a:rPr lang="de-CH" sz="2800" dirty="0">
                <a:solidFill>
                  <a:srgbClr val="00B050"/>
                </a:solidFill>
              </a:rPr>
              <a:t>nouveau 0,4%   </a:t>
            </a:r>
            <a:r>
              <a:rPr lang="de-CH" sz="2800" dirty="0"/>
              <a:t>65-69 ans : 1,4 % </a:t>
            </a:r>
            <a:r>
              <a:rPr lang="de-CH" sz="2800" dirty="0">
                <a:solidFill>
                  <a:srgbClr val="00B050"/>
                </a:solidFill>
              </a:rPr>
              <a:t>0,7%</a:t>
            </a:r>
          </a:p>
          <a:p>
            <a:r>
              <a:rPr lang="de-CH" sz="2800" dirty="0"/>
              <a:t>70-74 ans : 2,8 % </a:t>
            </a:r>
            <a:r>
              <a:rPr lang="de-CH" sz="2800" dirty="0">
                <a:solidFill>
                  <a:srgbClr val="00B050"/>
                </a:solidFill>
              </a:rPr>
              <a:t>1,4% 	       </a:t>
            </a:r>
            <a:r>
              <a:rPr lang="de-CH" sz="2800" dirty="0"/>
              <a:t>75-79 ans : 5,6 % </a:t>
            </a:r>
            <a:r>
              <a:rPr lang="de-CH" sz="2800" dirty="0">
                <a:solidFill>
                  <a:srgbClr val="00B050"/>
                </a:solidFill>
              </a:rPr>
              <a:t>2,8%</a:t>
            </a:r>
          </a:p>
          <a:p>
            <a:r>
              <a:rPr lang="de-CH" sz="2800" dirty="0"/>
              <a:t>80-84j : 10 % </a:t>
            </a:r>
            <a:r>
              <a:rPr lang="de-CH" sz="2800" b="1" dirty="0">
                <a:solidFill>
                  <a:srgbClr val="00B050"/>
                </a:solidFill>
              </a:rPr>
              <a:t>5% 		       </a:t>
            </a:r>
            <a:r>
              <a:rPr lang="de-CH" sz="2800" dirty="0"/>
              <a:t>85-89j : 20 % </a:t>
            </a:r>
            <a:r>
              <a:rPr lang="de-CH" sz="2800" b="1" dirty="0">
                <a:solidFill>
                  <a:srgbClr val="00B050"/>
                </a:solidFill>
              </a:rPr>
              <a:t>10%</a:t>
            </a:r>
          </a:p>
          <a:p>
            <a:r>
              <a:rPr lang="de-CH" sz="2800" dirty="0"/>
              <a:t>&gt; 90j : 40 % </a:t>
            </a:r>
            <a:r>
              <a:rPr lang="de-CH" sz="2800" b="1" dirty="0">
                <a:solidFill>
                  <a:srgbClr val="00B050"/>
                </a:solidFill>
              </a:rPr>
              <a:t>20%   </a:t>
            </a:r>
          </a:p>
          <a:p>
            <a:r>
              <a:rPr lang="de-CH" sz="2800" dirty="0"/>
              <a:t>CH : 8’000 </a:t>
            </a:r>
            <a:r>
              <a:rPr lang="de-CH" sz="2800" dirty="0" err="1"/>
              <a:t>personnes</a:t>
            </a:r>
            <a:r>
              <a:rPr lang="de-CH" sz="2800" dirty="0"/>
              <a:t> &lt; 60 ans atteintes de démence </a:t>
            </a:r>
          </a:p>
          <a:p>
            <a:r>
              <a:rPr lang="de-CH" sz="2800" dirty="0">
                <a:solidFill>
                  <a:srgbClr val="00B050"/>
                </a:solidFill>
              </a:rPr>
              <a:t>Deux fois moins de nouveaux cas de démence au cours des 30 dernières années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16D8-E080-4C4A-9E71-9BDC93782DEF}" type="slidenum">
              <a:rPr lang="de-CH" smtClean="0"/>
              <a:t>2</a:t>
            </a:fld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023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de-CH" sz="4000" b="1" dirty="0">
                <a:solidFill>
                  <a:srgbClr val="0070C0"/>
                </a:solidFill>
              </a:rPr>
              <a:t>7 </a:t>
            </a:r>
            <a:r>
              <a:rPr lang="de-CH" sz="4000" b="1" dirty="0" err="1">
                <a:solidFill>
                  <a:srgbClr val="0070C0"/>
                </a:solidFill>
              </a:rPr>
              <a:t>questions</a:t>
            </a:r>
            <a:r>
              <a:rPr lang="de-CH" sz="4000" b="1" dirty="0">
                <a:solidFill>
                  <a:srgbClr val="0070C0"/>
                </a:solidFill>
              </a:rPr>
              <a:t> </a:t>
            </a:r>
            <a:r>
              <a:rPr lang="de-CH" sz="4000" b="1" dirty="0" err="1">
                <a:solidFill>
                  <a:srgbClr val="0070C0"/>
                </a:solidFill>
              </a:rPr>
              <a:t>pertinentes</a:t>
            </a:r>
            <a:r>
              <a:rPr lang="de-CH" sz="4000" b="1" dirty="0">
                <a:solidFill>
                  <a:srgbClr val="0070C0"/>
                </a:solidFill>
              </a:rPr>
              <a:t> à </a:t>
            </a:r>
            <a:r>
              <a:rPr lang="de-CH" sz="4000" b="1" dirty="0" err="1">
                <a:solidFill>
                  <a:srgbClr val="0070C0"/>
                </a:solidFill>
              </a:rPr>
              <a:t>poser</a:t>
            </a:r>
            <a:r>
              <a:rPr lang="de-CH" sz="4000" b="1" dirty="0">
                <a:solidFill>
                  <a:srgbClr val="0070C0"/>
                </a:solidFill>
              </a:rPr>
              <a:t> à </a:t>
            </a:r>
            <a:r>
              <a:rPr lang="de-CH" sz="4000" b="1" dirty="0" err="1">
                <a:solidFill>
                  <a:srgbClr val="0070C0"/>
                </a:solidFill>
              </a:rPr>
              <a:t>un</a:t>
            </a:r>
            <a:r>
              <a:rPr lang="de-CH" sz="4000" b="1" dirty="0">
                <a:solidFill>
                  <a:srgbClr val="0070C0"/>
                </a:solidFill>
              </a:rPr>
              <a:t> </a:t>
            </a:r>
            <a:r>
              <a:rPr lang="de-CH" sz="4000" b="1" dirty="0" err="1">
                <a:solidFill>
                  <a:srgbClr val="0070C0"/>
                </a:solidFill>
              </a:rPr>
              <a:t>proche</a:t>
            </a:r>
            <a:r>
              <a:rPr lang="de-CH" sz="4000" b="1" dirty="0">
                <a:solidFill>
                  <a:srgbClr val="0070C0"/>
                </a:solidFill>
              </a:rPr>
              <a:t> </a:t>
            </a:r>
            <a:r>
              <a:rPr lang="de-CH" sz="4000" b="1" dirty="0" err="1">
                <a:solidFill>
                  <a:srgbClr val="0070C0"/>
                </a:solidFill>
              </a:rPr>
              <a:t>d’une</a:t>
            </a:r>
            <a:r>
              <a:rPr lang="de-CH" sz="4000" b="1" dirty="0">
                <a:solidFill>
                  <a:srgbClr val="0070C0"/>
                </a:solidFill>
              </a:rPr>
              <a:t> </a:t>
            </a:r>
            <a:r>
              <a:rPr lang="de-CH" sz="4000" b="1" dirty="0" err="1">
                <a:solidFill>
                  <a:srgbClr val="0070C0"/>
                </a:solidFill>
              </a:rPr>
              <a:t>personne</a:t>
            </a:r>
            <a:r>
              <a:rPr lang="de-CH" sz="4000" b="1" dirty="0">
                <a:solidFill>
                  <a:srgbClr val="0070C0"/>
                </a:solidFill>
              </a:rPr>
              <a:t> </a:t>
            </a:r>
            <a:r>
              <a:rPr lang="de-CH" sz="4000" b="1" dirty="0" err="1">
                <a:solidFill>
                  <a:srgbClr val="0070C0"/>
                </a:solidFill>
              </a:rPr>
              <a:t>concernée</a:t>
            </a:r>
            <a:endParaRPr lang="de-CH" sz="4000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83357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Par rapport à il y a 2 ans : 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err="1"/>
              <a:t>un</a:t>
            </a:r>
            <a:r>
              <a:rPr lang="de-CH" dirty="0"/>
              <a:t> peu </a:t>
            </a:r>
            <a:r>
              <a:rPr lang="de-CH" dirty="0" err="1"/>
              <a:t>moins</a:t>
            </a:r>
            <a:r>
              <a:rPr lang="de-CH" dirty="0"/>
              <a:t> </a:t>
            </a:r>
            <a:r>
              <a:rPr lang="de-CH" dirty="0" err="1"/>
              <a:t>bien</a:t>
            </a:r>
            <a:r>
              <a:rPr lang="de-CH" dirty="0"/>
              <a:t> = 1 </a:t>
            </a:r>
            <a:r>
              <a:rPr lang="de-CH" dirty="0" err="1"/>
              <a:t>pt</a:t>
            </a:r>
            <a:br>
              <a:rPr lang="de-CH" dirty="0"/>
            </a:br>
            <a:r>
              <a:rPr lang="de-CH" dirty="0"/>
              <a:t> 	</a:t>
            </a:r>
            <a:r>
              <a:rPr lang="de-CH" dirty="0" err="1"/>
              <a:t>beaucoup</a:t>
            </a:r>
            <a:r>
              <a:rPr lang="de-CH" dirty="0"/>
              <a:t> </a:t>
            </a:r>
            <a:r>
              <a:rPr lang="de-CH" dirty="0" err="1"/>
              <a:t>moins</a:t>
            </a:r>
            <a:r>
              <a:rPr lang="de-CH" dirty="0"/>
              <a:t> </a:t>
            </a:r>
            <a:r>
              <a:rPr lang="de-CH" dirty="0" err="1"/>
              <a:t>bien</a:t>
            </a:r>
            <a:r>
              <a:rPr lang="de-CH" dirty="0"/>
              <a:t> = 2 </a:t>
            </a:r>
            <a:r>
              <a:rPr lang="de-CH" dirty="0" err="1"/>
              <a:t>pts</a:t>
            </a:r>
            <a:endParaRPr lang="de-CH" dirty="0"/>
          </a:p>
          <a:p>
            <a:r>
              <a:rPr lang="de-CH" dirty="0"/>
              <a:t>2 à 4 points : </a:t>
            </a:r>
            <a:r>
              <a:rPr lang="de-CH" dirty="0" err="1"/>
              <a:t>prédémence</a:t>
            </a:r>
            <a:endParaRPr lang="de-CH" dirty="0"/>
          </a:p>
          <a:p>
            <a:r>
              <a:rPr lang="de-CH" dirty="0"/>
              <a:t>&gt; 4 points : 95% probablement démence </a:t>
            </a:r>
            <a:r>
              <a:rPr lang="de-CH" dirty="0" err="1"/>
              <a:t>avec</a:t>
            </a:r>
            <a:r>
              <a:rPr lang="de-CH" dirty="0"/>
              <a:t> </a:t>
            </a:r>
            <a:r>
              <a:rPr lang="de-CH" dirty="0" err="1"/>
              <a:t>dysfonctionnements</a:t>
            </a:r>
            <a:r>
              <a:rPr lang="de-CH" dirty="0"/>
              <a:t> </a:t>
            </a:r>
            <a:r>
              <a:rPr lang="de-CH" dirty="0" err="1"/>
              <a:t>importants</a:t>
            </a:r>
            <a:r>
              <a:rPr lang="de-CH" dirty="0"/>
              <a:t> dans la vie quotidienne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16D8-E080-4C4A-9E71-9BDC93782DEF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320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800" b="1" dirty="0">
                <a:solidFill>
                  <a:srgbClr val="0070C0"/>
                </a:solidFill>
              </a:rPr>
              <a:t>Les 7 questions</a:t>
            </a:r>
            <a:endParaRPr lang="de-CH" sz="4800" dirty="0">
              <a:solidFill>
                <a:srgbClr val="0070C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sz="2800" dirty="0"/>
              <a:t>Se souvenir des adresses, des professions de ses amis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2800" dirty="0"/>
              <a:t>Se souvenir d'événements récents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2800" dirty="0"/>
              <a:t>Se </a:t>
            </a:r>
            <a:r>
              <a:rPr lang="de-CH" sz="2800" dirty="0" err="1"/>
              <a:t>souvenir</a:t>
            </a:r>
            <a:r>
              <a:rPr lang="de-CH" sz="2800" dirty="0"/>
              <a:t> des </a:t>
            </a:r>
            <a:r>
              <a:rPr lang="de-CH" sz="2800" dirty="0" err="1"/>
              <a:t>conversations</a:t>
            </a:r>
            <a:r>
              <a:rPr lang="de-CH" sz="2800" dirty="0"/>
              <a:t> d'il y a quelques jours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2800" dirty="0"/>
              <a:t>Se souvenir du jour et du mois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2800" dirty="0"/>
              <a:t>Retrouver ce qui </a:t>
            </a:r>
            <a:r>
              <a:rPr lang="de-CH" sz="2800" dirty="0" err="1"/>
              <a:t>n'est</a:t>
            </a:r>
            <a:r>
              <a:rPr lang="de-CH" sz="2800" dirty="0"/>
              <a:t> </a:t>
            </a:r>
            <a:r>
              <a:rPr lang="de-CH" sz="2800" dirty="0" err="1"/>
              <a:t>habituellement</a:t>
            </a:r>
            <a:r>
              <a:rPr lang="de-CH" sz="2800" dirty="0"/>
              <a:t> </a:t>
            </a:r>
            <a:r>
              <a:rPr lang="de-CH" sz="2800" dirty="0" err="1"/>
              <a:t>pas</a:t>
            </a:r>
            <a:r>
              <a:rPr lang="de-CH" sz="2800" dirty="0"/>
              <a:t> </a:t>
            </a:r>
            <a:r>
              <a:rPr lang="de-CH" sz="2800" dirty="0" err="1"/>
              <a:t>classé</a:t>
            </a:r>
            <a:r>
              <a:rPr lang="de-CH" sz="2800" dirty="0"/>
              <a:t>/</a:t>
            </a:r>
            <a:r>
              <a:rPr lang="de-CH" sz="2800" dirty="0" err="1"/>
              <a:t>rangé</a:t>
            </a:r>
            <a:endParaRPr lang="de-CH" sz="2800" dirty="0"/>
          </a:p>
          <a:p>
            <a:pPr marL="514350" indent="-514350">
              <a:buFont typeface="+mj-lt"/>
              <a:buAutoNum type="arabicPeriod"/>
            </a:pPr>
            <a:r>
              <a:rPr lang="de-CH" sz="2800" dirty="0"/>
              <a:t>Pouvoir apprendre de nouvelles choses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2800" dirty="0"/>
              <a:t>Savoir gérer ses finances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16D8-E080-4C4A-9E71-9BDC93782DEF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159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8569B-28DE-4B23-A0B3-4F48152B3A65}" type="slidenum">
              <a:rPr lang="de-CH"/>
              <a:t>5</a:t>
            </a:fld>
            <a:endParaRPr lang="de-CH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99392"/>
            <a:ext cx="8003232" cy="1517030"/>
          </a:xfrm>
        </p:spPr>
        <p:txBody>
          <a:bodyPr>
            <a:normAutofit/>
          </a:bodyPr>
          <a:lstStyle/>
          <a:p>
            <a:r>
              <a:rPr lang="de-CH" sz="4000" b="1" dirty="0">
                <a:solidFill>
                  <a:srgbClr val="0070C0"/>
                </a:solidFill>
              </a:rPr>
              <a:t>A </a:t>
            </a:r>
            <a:r>
              <a:rPr lang="de-CH" sz="4000" b="1" dirty="0" err="1">
                <a:solidFill>
                  <a:srgbClr val="0070C0"/>
                </a:solidFill>
              </a:rPr>
              <a:t>retenir</a:t>
            </a:r>
            <a:r>
              <a:rPr lang="de-CH" sz="4000" b="1" dirty="0">
                <a:solidFill>
                  <a:srgbClr val="0070C0"/>
                </a:solidFill>
              </a:rPr>
              <a:t> </a:t>
            </a:r>
            <a:r>
              <a:rPr lang="de-CH" sz="4000" b="1" dirty="0" err="1">
                <a:solidFill>
                  <a:srgbClr val="0070C0"/>
                </a:solidFill>
              </a:rPr>
              <a:t>pour</a:t>
            </a:r>
            <a:r>
              <a:rPr lang="de-CH" sz="4000" b="1" dirty="0">
                <a:solidFill>
                  <a:srgbClr val="0070C0"/>
                </a:solidFill>
              </a:rPr>
              <a:t> le </a:t>
            </a:r>
            <a:r>
              <a:rPr lang="de-CH" sz="4000" b="1" dirty="0" err="1">
                <a:solidFill>
                  <a:srgbClr val="0070C0"/>
                </a:solidFill>
              </a:rPr>
              <a:t>diagnostic</a:t>
            </a:r>
            <a:r>
              <a:rPr lang="de-CH" sz="4000" b="1" dirty="0">
                <a:solidFill>
                  <a:srgbClr val="0070C0"/>
                </a:solidFill>
              </a:rPr>
              <a:t> de démence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892480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de-CH" sz="2800" b="1" dirty="0"/>
              <a:t>Outre les troubles de la mémoire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de-CH" sz="2800" dirty="0"/>
              <a:t>	(= symptôme principal ≠ </a:t>
            </a:r>
            <a:r>
              <a:rPr lang="de-CH" sz="2800" dirty="0" err="1">
                <a:cs typeface="Arial" charset="0"/>
              </a:rPr>
              <a:t>symptôme</a:t>
            </a:r>
            <a:r>
              <a:rPr lang="de-CH" sz="2800" dirty="0">
                <a:cs typeface="Arial" charset="0"/>
              </a:rPr>
              <a:t> </a:t>
            </a:r>
            <a:r>
              <a:rPr lang="de-CH" sz="2800" dirty="0" err="1">
                <a:cs typeface="Arial" charset="0"/>
              </a:rPr>
              <a:t>provoquant</a:t>
            </a:r>
            <a:r>
              <a:rPr lang="de-CH" sz="2800" dirty="0">
                <a:cs typeface="Arial" charset="0"/>
              </a:rPr>
              <a:t> de la souffrance) </a:t>
            </a:r>
            <a:r>
              <a:rPr lang="de-CH" sz="2800" b="1" dirty="0">
                <a:cs typeface="Arial" charset="0"/>
              </a:rPr>
              <a:t>Au moins un des </a:t>
            </a:r>
            <a:r>
              <a:rPr lang="de-CH" sz="2800" b="1" dirty="0" err="1">
                <a:cs typeface="Arial" charset="0"/>
              </a:rPr>
              <a:t>symptômes</a:t>
            </a:r>
            <a:r>
              <a:rPr lang="de-CH" sz="2800" b="1" dirty="0">
                <a:cs typeface="Arial" charset="0"/>
              </a:rPr>
              <a:t> </a:t>
            </a:r>
            <a:r>
              <a:rPr lang="de-CH" sz="2800" b="1" dirty="0" err="1">
                <a:cs typeface="Arial" charset="0"/>
              </a:rPr>
              <a:t>suivants</a:t>
            </a:r>
            <a:r>
              <a:rPr lang="de-CH" sz="2800" b="1" dirty="0">
                <a:cs typeface="Arial" charset="0"/>
              </a:rPr>
              <a:t> :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CH" b="1" dirty="0">
                <a:cs typeface="Arial" charset="0"/>
              </a:rPr>
              <a:t>Troubles </a:t>
            </a:r>
            <a:r>
              <a:rPr lang="de-CH" b="1" dirty="0" err="1">
                <a:cs typeface="Arial" charset="0"/>
              </a:rPr>
              <a:t>dans</a:t>
            </a:r>
            <a:r>
              <a:rPr lang="de-CH" b="1" dirty="0">
                <a:cs typeface="Arial" charset="0"/>
              </a:rPr>
              <a:t> </a:t>
            </a:r>
            <a:r>
              <a:rPr lang="de-CH" b="1" dirty="0" err="1">
                <a:cs typeface="Arial" charset="0"/>
              </a:rPr>
              <a:t>l’exécution</a:t>
            </a:r>
            <a:r>
              <a:rPr lang="de-CH" b="1" dirty="0">
                <a:cs typeface="Arial" charset="0"/>
              </a:rPr>
              <a:t> = </a:t>
            </a:r>
            <a:r>
              <a:rPr lang="de-CH" dirty="0">
                <a:cs typeface="Arial" charset="0"/>
              </a:rPr>
              <a:t>défaillance des lobes frontaux = </a:t>
            </a:r>
            <a:r>
              <a:rPr lang="de-CH" dirty="0" err="1">
                <a:cs typeface="Arial" charset="0"/>
              </a:rPr>
              <a:t>nécessaires</a:t>
            </a:r>
            <a:r>
              <a:rPr lang="de-CH" dirty="0">
                <a:cs typeface="Arial" charset="0"/>
              </a:rPr>
              <a:t> au </a:t>
            </a:r>
            <a:r>
              <a:rPr lang="de-CH" b="1" dirty="0">
                <a:cs typeface="Arial" charset="0"/>
              </a:rPr>
              <a:t>jugement, à la </a:t>
            </a:r>
            <a:r>
              <a:rPr lang="de-CH" b="1" dirty="0" err="1">
                <a:cs typeface="Arial" charset="0"/>
              </a:rPr>
              <a:t>prise</a:t>
            </a:r>
            <a:r>
              <a:rPr lang="de-CH" b="1" dirty="0">
                <a:cs typeface="Arial" charset="0"/>
              </a:rPr>
              <a:t> de décision, à la concentration, à </a:t>
            </a:r>
            <a:r>
              <a:rPr lang="de-CH" b="1" dirty="0" err="1">
                <a:cs typeface="Arial" charset="0"/>
              </a:rPr>
              <a:t>l'abstraction</a:t>
            </a:r>
            <a:r>
              <a:rPr lang="de-CH" b="1" dirty="0">
                <a:cs typeface="Arial" charset="0"/>
              </a:rPr>
              <a:t>, à la répression</a:t>
            </a:r>
          </a:p>
          <a:p>
            <a:pPr marL="180975" lvl="2" indent="-180975">
              <a:spcBef>
                <a:spcPts val="200"/>
              </a:spcBef>
              <a:buFontTx/>
              <a:buChar char="•"/>
            </a:pPr>
            <a:r>
              <a:rPr lang="de-CH" sz="2800" b="1" dirty="0">
                <a:cs typeface="Arial" charset="0"/>
              </a:rPr>
              <a:t> Sens de l'espace </a:t>
            </a:r>
            <a:r>
              <a:rPr lang="de-CH" sz="2800" dirty="0">
                <a:cs typeface="Arial" charset="0"/>
              </a:rPr>
              <a:t>(lobe pariétal), </a:t>
            </a:r>
            <a:r>
              <a:rPr lang="de-CH" sz="2800" b="1" dirty="0" err="1">
                <a:cs typeface="Arial" charset="0"/>
              </a:rPr>
              <a:t>orientation</a:t>
            </a:r>
            <a:r>
              <a:rPr lang="de-CH" sz="2800" b="1" dirty="0">
                <a:cs typeface="Arial" charset="0"/>
              </a:rPr>
              <a:t> </a:t>
            </a:r>
            <a:r>
              <a:rPr lang="de-CH" sz="2800" b="1" dirty="0" err="1">
                <a:cs typeface="Arial" charset="0"/>
              </a:rPr>
              <a:t>spatiale</a:t>
            </a:r>
            <a:r>
              <a:rPr lang="de-CH" sz="2800" b="1" dirty="0">
                <a:cs typeface="Arial" charset="0"/>
              </a:rPr>
              <a:t> </a:t>
            </a:r>
            <a:r>
              <a:rPr lang="de-CH" sz="2800" b="1" dirty="0"/>
              <a:t>et </a:t>
            </a:r>
            <a:br>
              <a:rPr lang="de-CH" sz="2800" b="1" dirty="0"/>
            </a:br>
            <a:r>
              <a:rPr lang="de-CH" sz="2800" b="1" dirty="0"/>
              <a:t> </a:t>
            </a:r>
            <a:r>
              <a:rPr lang="de-CH" sz="2800" b="1" dirty="0" err="1"/>
              <a:t>habileté</a:t>
            </a:r>
            <a:r>
              <a:rPr lang="de-CH" sz="2800" b="1" dirty="0"/>
              <a:t> manuelle, mouvements, </a:t>
            </a:r>
            <a:r>
              <a:rPr lang="de-CH" sz="2800" b="1" dirty="0" err="1"/>
              <a:t>reconnaissance</a:t>
            </a:r>
            <a:r>
              <a:rPr lang="de-CH" sz="2800" b="1" dirty="0"/>
              <a:t> </a:t>
            </a:r>
            <a:r>
              <a:rPr lang="de-CH" sz="2800" b="1" dirty="0" err="1"/>
              <a:t>faciale</a:t>
            </a:r>
            <a:endParaRPr lang="de-CH" sz="2800" b="1" dirty="0"/>
          </a:p>
          <a:p>
            <a:pPr marL="180975" lvl="2" indent="-180975">
              <a:spcBef>
                <a:spcPts val="200"/>
              </a:spcBef>
              <a:buFontTx/>
              <a:buChar char="•"/>
            </a:pPr>
            <a:r>
              <a:rPr lang="de-CH" sz="2800" b="1" dirty="0">
                <a:cs typeface="Arial" charset="0"/>
              </a:rPr>
              <a:t> Trouble du </a:t>
            </a:r>
            <a:r>
              <a:rPr lang="de-CH" sz="2800" b="1" dirty="0" err="1">
                <a:cs typeface="Arial" charset="0"/>
              </a:rPr>
              <a:t>langage</a:t>
            </a:r>
            <a:r>
              <a:rPr lang="de-CH" sz="2800" b="1" dirty="0">
                <a:cs typeface="Arial" charset="0"/>
              </a:rPr>
              <a:t> </a:t>
            </a:r>
            <a:r>
              <a:rPr lang="de-CH" sz="2800" dirty="0">
                <a:cs typeface="Arial" charset="0"/>
              </a:rPr>
              <a:t>(lobe temporal) : </a:t>
            </a:r>
            <a:r>
              <a:rPr lang="de-CH" sz="2800" dirty="0" err="1">
                <a:cs typeface="Arial" charset="0"/>
              </a:rPr>
              <a:t>comprendre</a:t>
            </a:r>
            <a:r>
              <a:rPr lang="de-CH" sz="2800" dirty="0">
                <a:cs typeface="Arial" charset="0"/>
              </a:rPr>
              <a:t> &gt;&gt;  </a:t>
            </a:r>
            <a:br>
              <a:rPr lang="de-CH" sz="2800" dirty="0">
                <a:cs typeface="Arial" charset="0"/>
              </a:rPr>
            </a:br>
            <a:r>
              <a:rPr lang="de-CH" sz="2800" dirty="0">
                <a:cs typeface="Arial" charset="0"/>
              </a:rPr>
              <a:t> </a:t>
            </a:r>
            <a:r>
              <a:rPr lang="de-CH" sz="2800" dirty="0" err="1">
                <a:cs typeface="Arial" charset="0"/>
              </a:rPr>
              <a:t>parler</a:t>
            </a:r>
            <a:r>
              <a:rPr lang="de-CH" sz="2800" dirty="0">
                <a:cs typeface="Arial" charset="0"/>
              </a:rPr>
              <a:t>, </a:t>
            </a:r>
            <a:r>
              <a:rPr lang="de-CH" sz="2800" dirty="0" err="1">
                <a:cs typeface="Arial" charset="0"/>
              </a:rPr>
              <a:t>lire</a:t>
            </a:r>
            <a:r>
              <a:rPr lang="de-CH" sz="2800" dirty="0">
                <a:cs typeface="Arial" charset="0"/>
              </a:rPr>
              <a:t>, écrire, calculer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WeA ZfG</a:t>
            </a:r>
          </a:p>
        </p:txBody>
      </p:sp>
    </p:spTree>
    <p:extLst>
      <p:ext uri="{BB962C8B-B14F-4D97-AF65-F5344CB8AC3E}">
        <p14:creationId xmlns:p14="http://schemas.microsoft.com/office/powerpoint/2010/main" val="236336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WeA ZfG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D4C-F605-4AC8-9291-DB11AE58AA77}" type="slidenum">
              <a:rPr lang="de-CH" smtClean="0"/>
              <a:t>6</a:t>
            </a:fld>
            <a:endParaRPr lang="de-CH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900220"/>
              </p:ext>
            </p:extLst>
          </p:nvPr>
        </p:nvGraphicFramePr>
        <p:xfrm>
          <a:off x="431585" y="-315416"/>
          <a:ext cx="8712415" cy="653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äsentation" r:id="rId2" imgW="6443502" imgH="4832454" progId="PowerPoint.Show.12">
                  <p:embed/>
                </p:oleObj>
              </mc:Choice>
              <mc:Fallback>
                <p:oleObj name="Präsentation" r:id="rId2" imgW="6443502" imgH="4832454" progId="PowerPoint.Show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85" y="-315416"/>
                        <a:ext cx="8712415" cy="6534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165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de-CH" b="1" dirty="0" err="1">
                <a:solidFill>
                  <a:srgbClr val="0070C0"/>
                </a:solidFill>
              </a:rPr>
              <a:t>Déficits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r>
              <a:rPr lang="de-CH" b="1" dirty="0" err="1">
                <a:solidFill>
                  <a:srgbClr val="0070C0"/>
                </a:solidFill>
              </a:rPr>
              <a:t>linguistiques</a:t>
            </a:r>
            <a:r>
              <a:rPr lang="de-CH" b="1" dirty="0">
                <a:solidFill>
                  <a:srgbClr val="0070C0"/>
                </a:solidFill>
              </a:rPr>
              <a:t> en cas de démence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23925"/>
            <a:ext cx="8784976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CH" sz="3600" b="1" dirty="0"/>
              <a:t>Mieux </a:t>
            </a:r>
            <a:r>
              <a:rPr lang="de-CH" sz="3600" b="1" dirty="0" err="1"/>
              <a:t>parler</a:t>
            </a:r>
            <a:r>
              <a:rPr lang="de-CH" sz="3600" b="1" dirty="0"/>
              <a:t> </a:t>
            </a:r>
            <a:r>
              <a:rPr lang="de-CH" sz="3600" b="1" dirty="0" err="1"/>
              <a:t>que</a:t>
            </a:r>
            <a:r>
              <a:rPr lang="de-CH" sz="3600" b="1" dirty="0"/>
              <a:t> comprendre. </a:t>
            </a:r>
            <a:r>
              <a:rPr lang="de-CH" sz="3600" dirty="0"/>
              <a:t>Test nécessaire :</a:t>
            </a:r>
          </a:p>
          <a:p>
            <a:pPr marL="0" indent="0">
              <a:buNone/>
            </a:pPr>
            <a:r>
              <a:rPr lang="de-CH" sz="3600" dirty="0" err="1"/>
              <a:t>placer</a:t>
            </a:r>
            <a:r>
              <a:rPr lang="de-CH" sz="3600" dirty="0"/>
              <a:t> 5 objets </a:t>
            </a:r>
            <a:r>
              <a:rPr lang="de-CH" sz="3600" dirty="0" err="1"/>
              <a:t>devant</a:t>
            </a:r>
            <a:r>
              <a:rPr lang="de-CH" sz="3600" dirty="0"/>
              <a:t> la </a:t>
            </a:r>
            <a:r>
              <a:rPr lang="de-CH" sz="3600" dirty="0" err="1"/>
              <a:t>personne</a:t>
            </a:r>
            <a:r>
              <a:rPr lang="de-CH" sz="3600" dirty="0"/>
              <a:t>, puis dire</a:t>
            </a:r>
          </a:p>
          <a:p>
            <a:pPr marL="0" indent="0">
              <a:buNone/>
            </a:pPr>
            <a:r>
              <a:rPr lang="de-CH" sz="3600" b="1" dirty="0"/>
              <a:t>Donnez-moi celui qui se trouve entre x et y :</a:t>
            </a:r>
          </a:p>
          <a:p>
            <a:pPr marL="0" indent="0">
              <a:buNone/>
            </a:pPr>
            <a:r>
              <a:rPr lang="de-CH" dirty="0"/>
              <a:t>Crayon = X</a:t>
            </a:r>
            <a:br>
              <a:rPr lang="de-CH" dirty="0"/>
            </a:br>
            <a:r>
              <a:rPr lang="de-CH" dirty="0" err="1"/>
              <a:t>Gomme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Trombone = y</a:t>
            </a:r>
          </a:p>
          <a:p>
            <a:pPr marL="0" indent="0">
              <a:buNone/>
            </a:pPr>
            <a:r>
              <a:rPr lang="de-CH" dirty="0"/>
              <a:t>Stylo à bille</a:t>
            </a:r>
          </a:p>
          <a:p>
            <a:pPr marL="0" indent="0">
              <a:buNone/>
            </a:pPr>
            <a:r>
              <a:rPr lang="de-CH" dirty="0"/>
              <a:t>Petit </a:t>
            </a:r>
            <a:r>
              <a:rPr lang="de-CH" dirty="0" err="1"/>
              <a:t>papier</a:t>
            </a:r>
            <a:br>
              <a:rPr lang="de-CH" dirty="0"/>
            </a:br>
            <a:endParaRPr lang="de-CH" dirty="0"/>
          </a:p>
          <a:p>
            <a:pPr marL="0" indent="0">
              <a:buNone/>
            </a:pPr>
            <a:r>
              <a:rPr lang="de-CH" dirty="0"/>
              <a:t>si </a:t>
            </a:r>
            <a:r>
              <a:rPr lang="de-CH" dirty="0" err="1"/>
              <a:t>elle</a:t>
            </a:r>
            <a:r>
              <a:rPr lang="de-CH" dirty="0"/>
              <a:t> </a:t>
            </a:r>
            <a:r>
              <a:rPr lang="de-CH" dirty="0" err="1"/>
              <a:t>tend</a:t>
            </a:r>
            <a:r>
              <a:rPr lang="de-CH" dirty="0"/>
              <a:t> la </a:t>
            </a:r>
            <a:r>
              <a:rPr lang="de-CH" dirty="0" err="1"/>
              <a:t>gomme</a:t>
            </a:r>
            <a:r>
              <a:rPr lang="de-CH" dirty="0"/>
              <a:t> : </a:t>
            </a:r>
            <a:r>
              <a:rPr lang="de-CH" dirty="0" err="1"/>
              <a:t>compréhension</a:t>
            </a:r>
            <a:r>
              <a:rPr lang="de-CH" dirty="0"/>
              <a:t> = </a:t>
            </a:r>
            <a:r>
              <a:rPr lang="de-CH" dirty="0" err="1"/>
              <a:t>bonne</a:t>
            </a:r>
            <a:r>
              <a:rPr lang="de-CH" dirty="0"/>
              <a:t>, sinon faire des demandes plus simples jusqu'à ce qu'elle </a:t>
            </a:r>
            <a:r>
              <a:rPr lang="de-CH" dirty="0" err="1"/>
              <a:t>comprenne</a:t>
            </a:r>
            <a:r>
              <a:rPr lang="de-CH" dirty="0"/>
              <a:t> à </a:t>
            </a:r>
            <a:r>
              <a:rPr lang="de-CH" dirty="0" err="1"/>
              <a:t>plusieurs</a:t>
            </a:r>
            <a:r>
              <a:rPr lang="de-CH" dirty="0"/>
              <a:t> </a:t>
            </a:r>
            <a:r>
              <a:rPr lang="de-CH" dirty="0" err="1"/>
              <a:t>reprises</a:t>
            </a:r>
            <a:r>
              <a:rPr lang="de-CH" dirty="0"/>
              <a:t> &gt;&gt; </a:t>
            </a:r>
            <a:r>
              <a:rPr lang="de-CH" dirty="0" err="1"/>
              <a:t>Instructions</a:t>
            </a:r>
            <a:r>
              <a:rPr lang="de-CH" dirty="0"/>
              <a:t> pour parler avec la personne concernée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15.9.2023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WeA ZfG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0070C0"/>
                </a:solidFill>
              </a:rPr>
              <a:t>Taux de </a:t>
            </a:r>
            <a:r>
              <a:rPr lang="de-CH" b="1" dirty="0" err="1">
                <a:solidFill>
                  <a:srgbClr val="0070C0"/>
                </a:solidFill>
              </a:rPr>
              <a:t>survie</a:t>
            </a:r>
            <a:r>
              <a:rPr lang="de-CH" b="1" dirty="0">
                <a:solidFill>
                  <a:srgbClr val="0070C0"/>
                </a:solidFill>
              </a:rPr>
              <a:t> en </a:t>
            </a:r>
            <a:r>
              <a:rPr lang="de-CH" b="1" dirty="0" err="1">
                <a:solidFill>
                  <a:srgbClr val="0070C0"/>
                </a:solidFill>
              </a:rPr>
              <a:t>cas</a:t>
            </a:r>
            <a:r>
              <a:rPr lang="de-CH" b="1" dirty="0">
                <a:solidFill>
                  <a:srgbClr val="0070C0"/>
                </a:solidFill>
              </a:rPr>
              <a:t> de </a:t>
            </a:r>
            <a:r>
              <a:rPr lang="de-CH" b="1" dirty="0" err="1">
                <a:solidFill>
                  <a:srgbClr val="0070C0"/>
                </a:solidFill>
              </a:rPr>
              <a:t>démence</a:t>
            </a:r>
            <a:r>
              <a:rPr lang="de-CH" b="1" dirty="0">
                <a:solidFill>
                  <a:srgbClr val="0070C0"/>
                </a:solidFill>
              </a:rPr>
              <a:t> </a:t>
            </a:r>
            <a:r>
              <a:rPr lang="de-CH" b="1" dirty="0" err="1">
                <a:solidFill>
                  <a:srgbClr val="0070C0"/>
                </a:solidFill>
              </a:rPr>
              <a:t>diagnostiquée</a:t>
            </a:r>
            <a:endParaRPr lang="de-CH" b="1" dirty="0">
              <a:solidFill>
                <a:srgbClr val="0070C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ZfG WeA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16D8-E080-4C4A-9E71-9BDC93782DEF}" type="slidenum">
              <a:rPr lang="de-CH" smtClean="0"/>
              <a:t>8</a:t>
            </a:fld>
            <a:endParaRPr lang="de-CH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31800" y="512763"/>
            <a:ext cx="8316913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CH" sz="2400" dirty="0"/>
          </a:p>
        </p:txBody>
      </p:sp>
      <p:graphicFrame>
        <p:nvGraphicFramePr>
          <p:cNvPr id="8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01539"/>
              </p:ext>
            </p:extLst>
          </p:nvPr>
        </p:nvGraphicFramePr>
        <p:xfrm>
          <a:off x="395536" y="1556792"/>
          <a:ext cx="8748465" cy="2976584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5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1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60-69 ans: 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6.7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(25% / 75 %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: 3.1 / 10.8)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90+ ans: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1.9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(25% / 75 %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: 0.7 / 3.6)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ans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80-89 ans: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de-CH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taux</a:t>
                      </a: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de </a:t>
                      </a:r>
                      <a:r>
                        <a:rPr kumimoji="0" lang="de-CH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survie</a:t>
                      </a: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b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de  5 ans:</a:t>
                      </a: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kumimoji="0" lang="de-CH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avec</a:t>
                      </a: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démence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de-CH" sz="3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sans</a:t>
                      </a:r>
                      <a:r>
                        <a:rPr kumimoji="0" lang="de-CH" sz="3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démence</a:t>
                      </a:r>
                      <a:endParaRPr kumimoji="0" lang="de-CH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60 %</a:t>
                      </a:r>
                      <a:br>
                        <a:rPr kumimoji="0" lang="de-CH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endParaRPr kumimoji="0" lang="de-CH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323528" y="4797152"/>
            <a:ext cx="8507288" cy="892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CH" sz="3600" b="1" dirty="0">
                <a:solidFill>
                  <a:srgbClr val="FF0000"/>
                </a:solidFill>
              </a:rPr>
              <a:t>La démence est la troisième cause de décès</a:t>
            </a:r>
          </a:p>
        </p:txBody>
      </p:sp>
    </p:spTree>
    <p:extLst>
      <p:ext uri="{BB962C8B-B14F-4D97-AF65-F5344CB8AC3E}">
        <p14:creationId xmlns:p14="http://schemas.microsoft.com/office/powerpoint/2010/main" val="3739079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de-CH" b="1" dirty="0">
                <a:solidFill>
                  <a:srgbClr val="0070C0"/>
                </a:solidFill>
              </a:rPr>
              <a:t>Concept socio-écologique </a:t>
            </a:r>
            <a:r>
              <a:rPr lang="de-CH" sz="1800" b="1" dirty="0">
                <a:solidFill>
                  <a:srgbClr val="0070C0"/>
                </a:solidFill>
              </a:rPr>
              <a:t>de R.H. Moos 1994 :</a:t>
            </a:r>
            <a:br>
              <a:rPr lang="de-CH" sz="1800" b="1" dirty="0">
                <a:solidFill>
                  <a:srgbClr val="0070C0"/>
                </a:solidFill>
              </a:rPr>
            </a:br>
            <a:r>
              <a:rPr lang="de-CH" sz="3200" b="1" dirty="0" err="1">
                <a:solidFill>
                  <a:srgbClr val="0070C0"/>
                </a:solidFill>
              </a:rPr>
              <a:t>donne</a:t>
            </a:r>
            <a:r>
              <a:rPr lang="de-CH" sz="3200" b="1" dirty="0">
                <a:solidFill>
                  <a:srgbClr val="0070C0"/>
                </a:solidFill>
              </a:rPr>
              <a:t> des </a:t>
            </a:r>
            <a:r>
              <a:rPr lang="de-CH" sz="3200" b="1" dirty="0" err="1">
                <a:solidFill>
                  <a:srgbClr val="0070C0"/>
                </a:solidFill>
              </a:rPr>
              <a:t>directives</a:t>
            </a:r>
            <a:r>
              <a:rPr lang="de-CH" sz="3200" b="1" dirty="0">
                <a:solidFill>
                  <a:srgbClr val="0070C0"/>
                </a:solidFill>
              </a:rPr>
              <a:t> </a:t>
            </a:r>
            <a:r>
              <a:rPr lang="de-CH" sz="3200" b="1" dirty="0" err="1">
                <a:solidFill>
                  <a:srgbClr val="0070C0"/>
                </a:solidFill>
              </a:rPr>
              <a:t>pour</a:t>
            </a:r>
            <a:r>
              <a:rPr lang="de-CH" sz="3200" b="1" dirty="0">
                <a:solidFill>
                  <a:srgbClr val="0070C0"/>
                </a:solidFill>
              </a:rPr>
              <a:t> la </a:t>
            </a:r>
            <a:r>
              <a:rPr lang="de-CH" sz="3200" b="1" dirty="0" err="1">
                <a:solidFill>
                  <a:srgbClr val="0070C0"/>
                </a:solidFill>
              </a:rPr>
              <a:t>capacité</a:t>
            </a:r>
            <a:r>
              <a:rPr lang="de-CH" sz="3200" b="1" dirty="0">
                <a:solidFill>
                  <a:srgbClr val="0070C0"/>
                </a:solidFill>
              </a:rPr>
              <a:t> de </a:t>
            </a:r>
            <a:r>
              <a:rPr lang="de-CH" sz="3200" b="1" dirty="0" err="1">
                <a:solidFill>
                  <a:srgbClr val="0070C0"/>
                </a:solidFill>
              </a:rPr>
              <a:t>logement</a:t>
            </a:r>
            <a:endParaRPr lang="de-CH" sz="1800" b="1" dirty="0">
              <a:solidFill>
                <a:srgbClr val="0070C0"/>
              </a:solidFill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316912" cy="4537099"/>
          </a:xfrm>
        </p:spPr>
        <p:txBody>
          <a:bodyPr>
            <a:normAutofit fontScale="77500" lnSpcReduction="20000"/>
          </a:bodyPr>
          <a:lstStyle/>
          <a:p>
            <a:endParaRPr lang="de-CH" sz="2000" b="1" dirty="0"/>
          </a:p>
          <a:p>
            <a:r>
              <a:rPr lang="de-CH" sz="2000" b="1" dirty="0" err="1"/>
              <a:t>Personnalité</a:t>
            </a:r>
            <a:endParaRPr lang="de-CH" sz="2000" b="1" dirty="0"/>
          </a:p>
          <a:p>
            <a:r>
              <a:rPr lang="de-CH" sz="2000" b="1" dirty="0"/>
              <a:t>Biographie</a:t>
            </a:r>
          </a:p>
          <a:p>
            <a:r>
              <a:rPr lang="de-CH" sz="2000" b="1" dirty="0"/>
              <a:t>Maladies</a:t>
            </a:r>
            <a:br>
              <a:rPr lang="de-CH" sz="2000" b="1" dirty="0"/>
            </a:br>
            <a:r>
              <a:rPr lang="de-CH" sz="2000" b="1" dirty="0"/>
              <a:t>p. ex. démence</a:t>
            </a:r>
          </a:p>
          <a:p>
            <a:pPr marL="0" indent="0">
              <a:buNone/>
            </a:pPr>
            <a:endParaRPr lang="de-CH" sz="2000" b="1" dirty="0"/>
          </a:p>
          <a:p>
            <a:pPr marL="0" indent="0">
              <a:buNone/>
            </a:pPr>
            <a:r>
              <a:rPr lang="de-CH" sz="2000" b="1" dirty="0"/>
              <a:t>                      </a:t>
            </a:r>
            <a:r>
              <a:rPr lang="de-CH" sz="2000" b="1" dirty="0" err="1"/>
              <a:t>Personnalité</a:t>
            </a:r>
            <a:r>
              <a:rPr lang="de-CH" sz="2000" b="1" dirty="0"/>
              <a:t>           Biographie          </a:t>
            </a:r>
            <a:r>
              <a:rPr lang="de-CH" sz="2000" b="1" dirty="0" err="1"/>
              <a:t>Maladies</a:t>
            </a:r>
            <a:endParaRPr lang="de-CH" sz="2000" b="1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sz="2000" b="1" dirty="0"/>
              <a:t>	                     </a:t>
            </a:r>
            <a:r>
              <a:rPr lang="de-CH" sz="2000" b="1" dirty="0" err="1"/>
              <a:t>Personne</a:t>
            </a:r>
            <a:r>
              <a:rPr lang="de-CH" sz="2000" b="1" dirty="0"/>
              <a:t> 	                   		</a:t>
            </a:r>
            <a:r>
              <a:rPr lang="de-CH" sz="2000" b="1" dirty="0" err="1"/>
              <a:t>Comportement</a:t>
            </a:r>
            <a:r>
              <a:rPr lang="de-CH" sz="2000" b="1" dirty="0"/>
              <a:t> p. ex. </a:t>
            </a:r>
            <a:r>
              <a:rPr lang="de-CH" sz="2000" b="1" dirty="0">
                <a:solidFill>
                  <a:srgbClr val="FF0000"/>
                </a:solidFill>
              </a:rPr>
              <a:t>accident,   </a:t>
            </a:r>
            <a:br>
              <a:rPr lang="de-CH" sz="2000" b="1" dirty="0">
                <a:solidFill>
                  <a:srgbClr val="FF0000"/>
                </a:solidFill>
              </a:rPr>
            </a:br>
            <a:r>
              <a:rPr lang="de-CH" sz="2000" b="1" dirty="0">
                <a:solidFill>
                  <a:srgbClr val="FF0000"/>
                </a:solidFill>
              </a:rPr>
              <a:t> 					</a:t>
            </a:r>
            <a:r>
              <a:rPr lang="de-CH" sz="2000" b="1" dirty="0" err="1">
                <a:solidFill>
                  <a:srgbClr val="FF0000"/>
                </a:solidFill>
              </a:rPr>
              <a:t>risque</a:t>
            </a:r>
            <a:r>
              <a:rPr lang="de-CH" sz="2000" b="1" dirty="0">
                <a:solidFill>
                  <a:srgbClr val="FF0000"/>
                </a:solidFill>
              </a:rPr>
              <a:t> d'incendie</a:t>
            </a:r>
          </a:p>
          <a:p>
            <a:pPr marL="0" indent="0">
              <a:buNone/>
            </a:pPr>
            <a:r>
              <a:rPr lang="de-CH" sz="2000" b="1" dirty="0"/>
              <a:t>			</a:t>
            </a:r>
          </a:p>
          <a:p>
            <a:pPr marL="0" indent="0">
              <a:buNone/>
            </a:pPr>
            <a:endParaRPr lang="de-CH" sz="2000" b="1" dirty="0"/>
          </a:p>
          <a:p>
            <a:pPr marL="0" indent="0">
              <a:buNone/>
            </a:pPr>
            <a:endParaRPr lang="de-CH" sz="1000" b="1" dirty="0"/>
          </a:p>
          <a:p>
            <a:pPr marL="0" indent="0">
              <a:buNone/>
            </a:pPr>
            <a:r>
              <a:rPr lang="de-CH" sz="2000" b="1" dirty="0"/>
              <a:t> 		                   </a:t>
            </a:r>
            <a:r>
              <a:rPr lang="de-CH" sz="2000" b="1" dirty="0" err="1"/>
              <a:t>Environnement</a:t>
            </a:r>
            <a:endParaRPr lang="de-CH" sz="2000" b="1" dirty="0"/>
          </a:p>
          <a:p>
            <a:pPr marL="0" indent="0">
              <a:buNone/>
            </a:pPr>
            <a:r>
              <a:rPr lang="de-CH" sz="2000" b="1" dirty="0"/>
              <a:t>		</a:t>
            </a:r>
          </a:p>
          <a:p>
            <a:pPr marL="0" indent="0">
              <a:buNone/>
            </a:pPr>
            <a:r>
              <a:rPr lang="de-CH" sz="2000" b="1" dirty="0">
                <a:solidFill>
                  <a:srgbClr val="0070C0"/>
                </a:solidFill>
              </a:rPr>
              <a:t>		    social                                  </a:t>
            </a:r>
            <a:r>
              <a:rPr lang="de-CH" sz="2000" b="1" dirty="0" err="1"/>
              <a:t>physique</a:t>
            </a:r>
            <a:r>
              <a:rPr lang="de-CH" sz="2000" b="1" dirty="0"/>
              <a:t> </a:t>
            </a:r>
            <a:br>
              <a:rPr lang="de-CH" sz="2000" b="1" dirty="0"/>
            </a:br>
            <a:r>
              <a:rPr lang="de-CH" sz="2000" b="1" dirty="0">
                <a:solidFill>
                  <a:srgbClr val="FF0000"/>
                </a:solidFill>
              </a:rPr>
              <a:t>                     </a:t>
            </a:r>
            <a:br>
              <a:rPr lang="de-CH" sz="2000" b="1" dirty="0">
                <a:solidFill>
                  <a:srgbClr val="FF0000"/>
                </a:solidFill>
              </a:rPr>
            </a:br>
            <a:r>
              <a:rPr lang="de-CH" sz="2000" b="1" dirty="0">
                <a:solidFill>
                  <a:srgbClr val="FF0000"/>
                </a:solidFill>
              </a:rPr>
              <a:t>                   </a:t>
            </a:r>
            <a:r>
              <a:rPr lang="de-CH" sz="2000" b="1" dirty="0" err="1">
                <a:solidFill>
                  <a:srgbClr val="FF0000"/>
                </a:solidFill>
              </a:rPr>
              <a:t>Vous</a:t>
            </a:r>
            <a:r>
              <a:rPr lang="de-CH" sz="2000" b="1" dirty="0">
                <a:solidFill>
                  <a:srgbClr val="FF0000"/>
                </a:solidFill>
              </a:rPr>
              <a:t> ! Famille, </a:t>
            </a:r>
            <a:r>
              <a:rPr lang="de-CH" sz="2000" b="1" dirty="0" err="1">
                <a:solidFill>
                  <a:srgbClr val="FF0000"/>
                </a:solidFill>
              </a:rPr>
              <a:t>aide</a:t>
            </a:r>
            <a:r>
              <a:rPr lang="de-CH" sz="2000" b="1" dirty="0">
                <a:solidFill>
                  <a:srgbClr val="FF0000"/>
                </a:solidFill>
              </a:rPr>
              <a:t> et soins à domicile, MZD, HHD</a:t>
            </a:r>
          </a:p>
        </p:txBody>
      </p:sp>
      <p:sp>
        <p:nvSpPr>
          <p:cNvPr id="366596" name="Line 4"/>
          <p:cNvSpPr>
            <a:spLocks noChangeShapeType="1"/>
          </p:cNvSpPr>
          <p:nvPr/>
        </p:nvSpPr>
        <p:spPr bwMode="auto">
          <a:xfrm>
            <a:off x="2411413" y="1988840"/>
            <a:ext cx="3603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597" name="Line 5"/>
          <p:cNvSpPr>
            <a:spLocks noChangeShapeType="1"/>
          </p:cNvSpPr>
          <p:nvPr/>
        </p:nvSpPr>
        <p:spPr bwMode="auto">
          <a:xfrm>
            <a:off x="1979613" y="2349203"/>
            <a:ext cx="7207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598" name="Line 6"/>
          <p:cNvSpPr>
            <a:spLocks noChangeShapeType="1"/>
          </p:cNvSpPr>
          <p:nvPr/>
        </p:nvSpPr>
        <p:spPr bwMode="auto">
          <a:xfrm flipV="1">
            <a:off x="2195513" y="2493665"/>
            <a:ext cx="503237" cy="2159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2987675" y="2060575"/>
            <a:ext cx="381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200"/>
              </a:spcAft>
            </a:pPr>
            <a:r>
              <a:rPr lang="de-CH" sz="2000" b="1" dirty="0" err="1">
                <a:latin typeface="Arial" pitchFamily="34" charset="0"/>
              </a:rPr>
              <a:t>Personne</a:t>
            </a:r>
            <a:r>
              <a:rPr lang="de-CH" sz="2000" b="1" dirty="0">
                <a:latin typeface="Arial" pitchFamily="34" charset="0"/>
              </a:rPr>
              <a:t>       </a:t>
            </a:r>
            <a:r>
              <a:rPr lang="de-CH" sz="2000" b="1" dirty="0" err="1">
                <a:latin typeface="Arial" pitchFamily="34" charset="0"/>
                <a:cs typeface="Arial" pitchFamily="34" charset="0"/>
              </a:rPr>
              <a:t>Comportement</a:t>
            </a:r>
            <a:endParaRPr lang="de-CH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2843213" y="3430017"/>
            <a:ext cx="649287" cy="287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1" name="Line 9"/>
          <p:cNvSpPr>
            <a:spLocks noChangeShapeType="1"/>
          </p:cNvSpPr>
          <p:nvPr/>
        </p:nvSpPr>
        <p:spPr bwMode="auto">
          <a:xfrm>
            <a:off x="3851275" y="3356992"/>
            <a:ext cx="0" cy="3603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2" name="Line 10"/>
          <p:cNvSpPr>
            <a:spLocks noChangeShapeType="1"/>
          </p:cNvSpPr>
          <p:nvPr/>
        </p:nvSpPr>
        <p:spPr bwMode="auto">
          <a:xfrm flipH="1">
            <a:off x="4140200" y="3430017"/>
            <a:ext cx="720725" cy="287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3" name="Line 11"/>
          <p:cNvSpPr>
            <a:spLocks noChangeShapeType="1"/>
          </p:cNvSpPr>
          <p:nvPr/>
        </p:nvSpPr>
        <p:spPr bwMode="auto">
          <a:xfrm>
            <a:off x="3778498" y="3789040"/>
            <a:ext cx="0" cy="287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4" name="Line 12"/>
          <p:cNvSpPr>
            <a:spLocks noChangeShapeType="1"/>
          </p:cNvSpPr>
          <p:nvPr/>
        </p:nvSpPr>
        <p:spPr bwMode="auto">
          <a:xfrm flipV="1">
            <a:off x="3922960" y="3789040"/>
            <a:ext cx="0" cy="287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5" name="Line 13"/>
          <p:cNvSpPr>
            <a:spLocks noChangeShapeType="1"/>
          </p:cNvSpPr>
          <p:nvPr/>
        </p:nvSpPr>
        <p:spPr bwMode="auto">
          <a:xfrm flipV="1">
            <a:off x="3779838" y="4508500"/>
            <a:ext cx="0" cy="1444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6" name="Line 14"/>
          <p:cNvSpPr>
            <a:spLocks noChangeShapeType="1"/>
          </p:cNvSpPr>
          <p:nvPr/>
        </p:nvSpPr>
        <p:spPr bwMode="auto">
          <a:xfrm flipV="1">
            <a:off x="3131567" y="4509120"/>
            <a:ext cx="647700" cy="2873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7" name="Line 15"/>
          <p:cNvSpPr>
            <a:spLocks noChangeShapeType="1"/>
          </p:cNvSpPr>
          <p:nvPr/>
        </p:nvSpPr>
        <p:spPr bwMode="auto">
          <a:xfrm flipH="1" flipV="1">
            <a:off x="3923729" y="4509120"/>
            <a:ext cx="576263" cy="2873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8" name="Line 16"/>
          <p:cNvSpPr>
            <a:spLocks noChangeShapeType="1"/>
          </p:cNvSpPr>
          <p:nvPr/>
        </p:nvSpPr>
        <p:spPr bwMode="auto">
          <a:xfrm>
            <a:off x="4283323" y="3933056"/>
            <a:ext cx="7207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9" name="Line 17"/>
          <p:cNvSpPr>
            <a:spLocks noChangeShapeType="1"/>
          </p:cNvSpPr>
          <p:nvPr/>
        </p:nvSpPr>
        <p:spPr bwMode="auto">
          <a:xfrm>
            <a:off x="3348038" y="5157788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10" name="Line 18"/>
          <p:cNvSpPr>
            <a:spLocks noChangeShapeType="1"/>
          </p:cNvSpPr>
          <p:nvPr/>
        </p:nvSpPr>
        <p:spPr bwMode="auto">
          <a:xfrm>
            <a:off x="3492500" y="5229225"/>
            <a:ext cx="7921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11" name="Line 19"/>
          <p:cNvSpPr>
            <a:spLocks noChangeShapeType="1"/>
          </p:cNvSpPr>
          <p:nvPr/>
        </p:nvSpPr>
        <p:spPr bwMode="auto">
          <a:xfrm flipH="1">
            <a:off x="3419475" y="5300663"/>
            <a:ext cx="7921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12" name="AutoShape 20"/>
          <p:cNvSpPr>
            <a:spLocks noChangeArrowheads="1"/>
          </p:cNvSpPr>
          <p:nvPr/>
        </p:nvSpPr>
        <p:spPr bwMode="auto">
          <a:xfrm>
            <a:off x="4211638" y="2205038"/>
            <a:ext cx="360362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CH"/>
          </a:p>
        </p:txBody>
      </p:sp>
      <p:sp>
        <p:nvSpPr>
          <p:cNvPr id="366613" name="Line 21"/>
          <p:cNvSpPr>
            <a:spLocks noChangeShapeType="1"/>
          </p:cNvSpPr>
          <p:nvPr/>
        </p:nvSpPr>
        <p:spPr bwMode="auto">
          <a:xfrm flipH="1">
            <a:off x="4355976" y="2133600"/>
            <a:ext cx="71438" cy="2159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ZfG WeA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D4C-F605-4AC8-9291-DB11AE58AA77}" type="slidenum">
              <a:rPr lang="de-CH" smtClean="0"/>
              <a:t>9</a:t>
            </a:fld>
            <a:endParaRPr lang="de-CH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27.9.23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808029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1484</Words>
  <Application>Microsoft Office PowerPoint</Application>
  <PresentationFormat>Bildschirmpräsentation (4:3)</PresentationFormat>
  <Paragraphs>185</Paragraphs>
  <Slides>18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Larissa</vt:lpstr>
      <vt:lpstr>Präsentation</vt:lpstr>
      <vt:lpstr>Démence et capacité de logement combien de temps est-elle assurée ?  comment peut-elle être conservée ?</vt:lpstr>
      <vt:lpstr>Fréquence de la démence</vt:lpstr>
      <vt:lpstr>7 questions pertinentes à poser à un proche d’une personne concernée</vt:lpstr>
      <vt:lpstr>Les 7 questions</vt:lpstr>
      <vt:lpstr>A retenir pour le diagnostic de démence</vt:lpstr>
      <vt:lpstr>PowerPoint-Präsentation</vt:lpstr>
      <vt:lpstr>Déficits linguistiques en cas de démence</vt:lpstr>
      <vt:lpstr>Taux de survie en cas de démence diagnostiquée</vt:lpstr>
      <vt:lpstr>Concept socio-écologique de R.H. Moos 1994 : donne des directives pour la capacité de logement</vt:lpstr>
      <vt:lpstr>S'occuper seul d'une personne atteinte de démence ?</vt:lpstr>
      <vt:lpstr>Soutien et conseils aux proches aidants </vt:lpstr>
      <vt:lpstr>Attention : calmer avec des neuroleptiques</vt:lpstr>
      <vt:lpstr> Rapport OBSAN 3/2022</vt:lpstr>
      <vt:lpstr>Meilleures options jusqu'en 2040</vt:lpstr>
      <vt:lpstr>Meilleure prise en charge sociale  et du ménage</vt:lpstr>
      <vt:lpstr>Conséquences d’une bonne prise en charge sociale</vt:lpstr>
      <vt:lpstr>P.ex. professeure, 68 ans, négligée, arrogante</vt:lpstr>
      <vt:lpstr>D'autres exemples concrets seront discutés dans le cadre de l'atelier F / 10.40-11.40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Demenz und Wohnfähigkeit wie lange ist sie gegeben,  wie kann sie aufrecht erhalten werden</dc:title>
  <dc:creator>Albert Wettstein</dc:creator>
  <cp:keywords>, docId:278E98B8FC93A886CF519574CEB528DF</cp:keywords>
  <cp:lastModifiedBy>David Besse</cp:lastModifiedBy>
  <cp:revision>16</cp:revision>
  <dcterms:created xsi:type="dcterms:W3CDTF">2023-04-30T11:52:06Z</dcterms:created>
  <dcterms:modified xsi:type="dcterms:W3CDTF">2023-08-04T06:16:29Z</dcterms:modified>
</cp:coreProperties>
</file>