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25.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charts/chart6.xml" ContentType="application/vnd.openxmlformats-officedocument.drawingml.chart+xml"/>
  <Override PartName="/ppt/theme/themeOverride2.xml" ContentType="application/vnd.openxmlformats-officedocument.themeOverride+xml"/>
  <Override PartName="/ppt/charts/chart7.xml" ContentType="application/vnd.openxmlformats-officedocument.drawingml.chart+xml"/>
  <Override PartName="/ppt/theme/themeOverride3.xml" ContentType="application/vnd.openxmlformats-officedocument.themeOverride+xml"/>
  <Override PartName="/ppt/charts/chart8.xml" ContentType="application/vnd.openxmlformats-officedocument.drawingml.chart+xml"/>
  <Override PartName="/ppt/theme/themeOverride4.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handoutMasterIdLst>
    <p:handoutMasterId r:id="rId37"/>
  </p:handoutMasterIdLst>
  <p:sldIdLst>
    <p:sldId id="256" r:id="rId2"/>
    <p:sldId id="399" r:id="rId3"/>
    <p:sldId id="333" r:id="rId4"/>
    <p:sldId id="447" r:id="rId5"/>
    <p:sldId id="468" r:id="rId6"/>
    <p:sldId id="471" r:id="rId7"/>
    <p:sldId id="469" r:id="rId8"/>
    <p:sldId id="444" r:id="rId9"/>
    <p:sldId id="415" r:id="rId10"/>
    <p:sldId id="470" r:id="rId11"/>
    <p:sldId id="472" r:id="rId12"/>
    <p:sldId id="528" r:id="rId13"/>
    <p:sldId id="509" r:id="rId14"/>
    <p:sldId id="515" r:id="rId15"/>
    <p:sldId id="516" r:id="rId16"/>
    <p:sldId id="514" r:id="rId17"/>
    <p:sldId id="511" r:id="rId18"/>
    <p:sldId id="479" r:id="rId19"/>
    <p:sldId id="484" r:id="rId20"/>
    <p:sldId id="473" r:id="rId21"/>
    <p:sldId id="480" r:id="rId22"/>
    <p:sldId id="474" r:id="rId23"/>
    <p:sldId id="510" r:id="rId24"/>
    <p:sldId id="518" r:id="rId25"/>
    <p:sldId id="481" r:id="rId26"/>
    <p:sldId id="483" r:id="rId27"/>
    <p:sldId id="526" r:id="rId28"/>
    <p:sldId id="527" r:id="rId29"/>
    <p:sldId id="501" r:id="rId30"/>
    <p:sldId id="502" r:id="rId31"/>
    <p:sldId id="482" r:id="rId32"/>
    <p:sldId id="520" r:id="rId33"/>
    <p:sldId id="522" r:id="rId34"/>
    <p:sldId id="525" r:id="rId35"/>
  </p:sldIdLst>
  <p:sldSz cx="9144000" cy="6858000" type="screen4x3"/>
  <p:notesSz cx="6797675" cy="9926638"/>
  <p:defaultTextStyle>
    <a:defPPr>
      <a:defRPr lang="fr-CH"/>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843">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hil" initials="P"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FF7C80"/>
    <a:srgbClr val="FF5050"/>
    <a:srgbClr val="FF9999"/>
    <a:srgbClr val="CDFFF0"/>
    <a:srgbClr val="00FFCC"/>
    <a:srgbClr val="CCFFCC"/>
    <a:srgbClr val="99FFCC"/>
    <a:srgbClr val="9C9CDF"/>
    <a:srgbClr val="6EE0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80" autoAdjust="0"/>
    <p:restoredTop sz="85698" autoAdjust="0"/>
  </p:normalViewPr>
  <p:slideViewPr>
    <p:cSldViewPr>
      <p:cViewPr varScale="1">
        <p:scale>
          <a:sx n="139" d="100"/>
          <a:sy n="139" d="100"/>
        </p:scale>
        <p:origin x="2752" y="92"/>
      </p:cViewPr>
      <p:guideLst>
        <p:guide orient="horz" pos="1843"/>
        <p:guide pos="2880"/>
      </p:guideLst>
    </p:cSldViewPr>
  </p:slideViewPr>
  <p:notesTextViewPr>
    <p:cViewPr>
      <p:scale>
        <a:sx n="75" d="100"/>
        <a:sy n="75" d="100"/>
      </p:scale>
      <p:origin x="0" y="0"/>
    </p:cViewPr>
  </p:notesTextViewPr>
  <p:notesViewPr>
    <p:cSldViewPr>
      <p:cViewPr varScale="1">
        <p:scale>
          <a:sx n="82" d="100"/>
          <a:sy n="82" d="100"/>
        </p:scale>
        <p:origin x="-4002"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hrgam\Work%20Folders\JEANNETTE\Enqu&#234;te%20satisfaction%20jeunes%202020\Excels\GLOBAL%20FINAL%20-%20R&#233;sultats%20questionnaire%20jeunes%20institution%202020.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chrgam\Work%20Folders\JEANNETTE\Enqu&#234;te%20satisfaction%20jeunes%202020\Excels\GLOBAL%20FINAL%20-%20R&#233;sultats%20questionnaire%20jeunes%20institution%202020.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chrgam\Work%20Folders\JEANNETTE\Enqu&#234;te%20satisfaction%20jeunes%202020\Excels\GLOBAL%20FINAL%20-%20R&#233;sultats%20questionnaire%20jeunes%20institution%202020.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chrgam\Work%20Folders\JEANNETTE\Enqu&#234;te%20satisfaction%20jeunes%202020\Excels\GLOBAL%20FINAL%20-%20R&#233;sultats%20questionnaire%20jeunes%20institution%202020.xls" TargetMode="External"/></Relationships>
</file>

<file path=ppt/charts/_rels/chart5.xml.rels><?xml version="1.0" encoding="UTF-8" standalone="yes"?>
<Relationships xmlns="http://schemas.openxmlformats.org/package/2006/relationships"><Relationship Id="rId2" Type="http://schemas.openxmlformats.org/officeDocument/2006/relationships/oleObject" Target="file:///C:\Users\chrgam\Work%20Folders\JEANNETTE\Enqu&#234;te%20satisfaction%20parents%202020\Excel\R&#233;sultats%20enqu&#234;te%202020-2021.xls" TargetMode="External"/><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2" Type="http://schemas.openxmlformats.org/officeDocument/2006/relationships/oleObject" Target="file:///C:\Users\chrgam\Work%20Folders\JEANNETTE\Enqu&#234;te%20satisfaction%20parents%202020\Excel\R&#233;sultats%20enqu&#234;te%202020-2021.xls" TargetMode="External"/><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2" Type="http://schemas.openxmlformats.org/officeDocument/2006/relationships/oleObject" Target="file:///C:\Users\chrgam\Work%20Folders\JEANNETTE\Enqu&#234;te%20satisfaction%20parents%202020\Excel\R&#233;sultats%20enqu&#234;te%202020-2021.xls" TargetMode="External"/><Relationship Id="rId1" Type="http://schemas.openxmlformats.org/officeDocument/2006/relationships/themeOverride" Target="../theme/themeOverride3.xml"/></Relationships>
</file>

<file path=ppt/charts/_rels/chart8.xml.rels><?xml version="1.0" encoding="UTF-8" standalone="yes"?>
<Relationships xmlns="http://schemas.openxmlformats.org/package/2006/relationships"><Relationship Id="rId2" Type="http://schemas.openxmlformats.org/officeDocument/2006/relationships/oleObject" Target="file:///C:\Users\chrgam\Work%20Folders\JEANNETTE\Enqu&#234;te%20satisfaction%20parents%202020\Excel\R&#233;sultats%20enqu&#234;te%202020-2021.xls"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Global!$A$61</c:f>
          <c:strCache>
            <c:ptCount val="1"/>
            <c:pt idx="0">
              <c:v>J'ai bien compris pourquoi j'étais placé là</c:v>
            </c:pt>
          </c:strCache>
        </c:strRef>
      </c:tx>
      <c:layout/>
      <c:overlay val="0"/>
      <c:spPr>
        <a:noFill/>
        <a:ln w="25400">
          <a:noFill/>
        </a:ln>
      </c:spPr>
      <c:txPr>
        <a:bodyPr/>
        <a:lstStyle/>
        <a:p>
          <a:pPr>
            <a:defRPr sz="1100" b="0" i="0" u="none" strike="noStrike" baseline="0">
              <a:solidFill>
                <a:srgbClr val="333333"/>
              </a:solidFill>
              <a:latin typeface="Calibri"/>
              <a:ea typeface="Calibri"/>
              <a:cs typeface="Calibri"/>
            </a:defRPr>
          </a:pPr>
          <a:endParaRPr lang="fr-FR"/>
        </a:p>
      </c:txPr>
    </c:title>
    <c:autoTitleDeleted val="0"/>
    <c:plotArea>
      <c:layout/>
      <c:barChart>
        <c:barDir val="col"/>
        <c:grouping val="clustered"/>
        <c:varyColors val="0"/>
        <c:ser>
          <c:idx val="0"/>
          <c:order val="0"/>
          <c:spPr>
            <a:solidFill>
              <a:srgbClr val="FF7C80"/>
            </a:solidFill>
            <a:ln w="25400">
              <a:noFill/>
            </a:ln>
          </c:spPr>
          <c:invertIfNegative val="0"/>
          <c:dLbls>
            <c:spPr>
              <a:noFill/>
              <a:ln w="25400">
                <a:noFill/>
              </a:ln>
            </c:spPr>
            <c:txPr>
              <a:bodyPr wrap="square" lIns="38100" tIns="19050" rIns="38100" bIns="19050" anchor="ctr">
                <a:spAutoFit/>
              </a:bodyPr>
              <a:lstStyle/>
              <a:p>
                <a:pPr>
                  <a:defRPr sz="900" b="0" i="0" u="none" strike="noStrike" baseline="0">
                    <a:solidFill>
                      <a:srgbClr val="333333"/>
                    </a:solidFill>
                    <a:latin typeface="Calibri"/>
                    <a:ea typeface="Calibri"/>
                    <a:cs typeface="Calibri"/>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Global!$A$63:$A$67</c:f>
              <c:strCache>
                <c:ptCount val="5"/>
                <c:pt idx="0">
                  <c:v>Oui</c:v>
                </c:pt>
                <c:pt idx="1">
                  <c:v>Plutôt oui</c:v>
                </c:pt>
                <c:pt idx="2">
                  <c:v>Plutôt non</c:v>
                </c:pt>
                <c:pt idx="3">
                  <c:v>Non</c:v>
                </c:pt>
                <c:pt idx="4">
                  <c:v>Je ne sais pas</c:v>
                </c:pt>
              </c:strCache>
            </c:strRef>
          </c:cat>
          <c:val>
            <c:numRef>
              <c:f>Global!$D$63:$D$67</c:f>
              <c:numCache>
                <c:formatCode>General</c:formatCode>
                <c:ptCount val="5"/>
                <c:pt idx="0">
                  <c:v>132</c:v>
                </c:pt>
                <c:pt idx="1">
                  <c:v>39</c:v>
                </c:pt>
                <c:pt idx="2">
                  <c:v>8</c:v>
                </c:pt>
                <c:pt idx="3">
                  <c:v>5</c:v>
                </c:pt>
                <c:pt idx="4">
                  <c:v>4</c:v>
                </c:pt>
              </c:numCache>
            </c:numRef>
          </c:val>
          <c:extLst>
            <c:ext xmlns:c16="http://schemas.microsoft.com/office/drawing/2014/chart" uri="{C3380CC4-5D6E-409C-BE32-E72D297353CC}">
              <c16:uniqueId val="{00000000-87AB-43F1-9FE5-2961F3A1D281}"/>
            </c:ext>
          </c:extLst>
        </c:ser>
        <c:dLbls>
          <c:showLegendKey val="0"/>
          <c:showVal val="0"/>
          <c:showCatName val="0"/>
          <c:showSerName val="0"/>
          <c:showPercent val="0"/>
          <c:showBubbleSize val="0"/>
        </c:dLbls>
        <c:gapWidth val="219"/>
        <c:overlap val="-27"/>
        <c:axId val="381055144"/>
        <c:axId val="1"/>
      </c:barChart>
      <c:catAx>
        <c:axId val="381055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sz="900" b="0" i="0" u="none" strike="noStrike" baseline="0">
                <a:solidFill>
                  <a:srgbClr val="333333"/>
                </a:solidFill>
                <a:latin typeface="Calibri"/>
                <a:ea typeface="Calibri"/>
                <a:cs typeface="Calibri"/>
              </a:defRPr>
            </a:pPr>
            <a:endParaRPr lang="fr-FR"/>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6350">
            <a:noFill/>
          </a:ln>
        </c:spPr>
        <c:txPr>
          <a:bodyPr rot="0" vert="horz"/>
          <a:lstStyle/>
          <a:p>
            <a:pPr>
              <a:defRPr sz="900" b="0" i="0" u="none" strike="noStrike" baseline="0">
                <a:solidFill>
                  <a:srgbClr val="333333"/>
                </a:solidFill>
                <a:latin typeface="Calibri"/>
                <a:ea typeface="Calibri"/>
                <a:cs typeface="Calibri"/>
              </a:defRPr>
            </a:pPr>
            <a:endParaRPr lang="fr-FR"/>
          </a:p>
        </c:txPr>
        <c:crossAx val="381055144"/>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Global!$A$294</c:f>
          <c:strCache>
            <c:ptCount val="1"/>
            <c:pt idx="0">
              <c:v>Tu es informé de tes droits concernant les visites, téléphones,... avec ta famille?</c:v>
            </c:pt>
          </c:strCache>
        </c:strRef>
      </c:tx>
      <c:layout>
        <c:manualLayout>
          <c:xMode val="edge"/>
          <c:yMode val="edge"/>
          <c:x val="0.14693232943690038"/>
          <c:y val="3.2061450271512519E-2"/>
        </c:manualLayout>
      </c:layout>
      <c:overlay val="0"/>
      <c:spPr>
        <a:noFill/>
        <a:ln w="25400">
          <a:noFill/>
        </a:ln>
      </c:spPr>
      <c:txPr>
        <a:bodyPr/>
        <a:lstStyle/>
        <a:p>
          <a:pPr algn="ctr">
            <a:defRPr sz="1100" b="0" i="0" u="none" strike="noStrike" baseline="0">
              <a:solidFill>
                <a:srgbClr val="333333"/>
              </a:solidFill>
              <a:latin typeface="Calibri"/>
              <a:ea typeface="Calibri"/>
              <a:cs typeface="Calibri"/>
            </a:defRPr>
          </a:pPr>
          <a:endParaRPr lang="fr-FR"/>
        </a:p>
      </c:txPr>
    </c:title>
    <c:autoTitleDeleted val="0"/>
    <c:plotArea>
      <c:layout/>
      <c:barChart>
        <c:barDir val="col"/>
        <c:grouping val="clustered"/>
        <c:varyColors val="0"/>
        <c:ser>
          <c:idx val="0"/>
          <c:order val="0"/>
          <c:spPr>
            <a:solidFill>
              <a:srgbClr val="FF7C80"/>
            </a:solidFill>
            <a:ln w="25400">
              <a:noFill/>
            </a:ln>
          </c:spPr>
          <c:invertIfNegative val="0"/>
          <c:dLbls>
            <c:spPr>
              <a:noFill/>
              <a:ln w="25400">
                <a:noFill/>
              </a:ln>
            </c:spPr>
            <c:txPr>
              <a:bodyPr wrap="square" lIns="38100" tIns="19050" rIns="38100" bIns="19050" anchor="ctr">
                <a:spAutoFit/>
              </a:bodyPr>
              <a:lstStyle/>
              <a:p>
                <a:pPr>
                  <a:defRPr sz="900" b="0" i="0" u="none" strike="noStrike" baseline="0">
                    <a:solidFill>
                      <a:srgbClr val="333333"/>
                    </a:solidFill>
                    <a:latin typeface="Calibri"/>
                    <a:ea typeface="Calibri"/>
                    <a:cs typeface="Calibri"/>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Global!$A$297:$A$301</c:f>
              <c:strCache>
                <c:ptCount val="5"/>
                <c:pt idx="0">
                  <c:v>Oui</c:v>
                </c:pt>
                <c:pt idx="1">
                  <c:v>Plutôt oui</c:v>
                </c:pt>
                <c:pt idx="2">
                  <c:v>Plutôt non</c:v>
                </c:pt>
                <c:pt idx="3">
                  <c:v>Non</c:v>
                </c:pt>
                <c:pt idx="4">
                  <c:v>Je ne sais pas</c:v>
                </c:pt>
              </c:strCache>
            </c:strRef>
          </c:cat>
          <c:val>
            <c:numRef>
              <c:f>Global!$D$297:$D$301</c:f>
              <c:numCache>
                <c:formatCode>General</c:formatCode>
                <c:ptCount val="5"/>
                <c:pt idx="0">
                  <c:v>146</c:v>
                </c:pt>
                <c:pt idx="1">
                  <c:v>22</c:v>
                </c:pt>
                <c:pt idx="2">
                  <c:v>5</c:v>
                </c:pt>
                <c:pt idx="3">
                  <c:v>6</c:v>
                </c:pt>
                <c:pt idx="4">
                  <c:v>9</c:v>
                </c:pt>
              </c:numCache>
            </c:numRef>
          </c:val>
          <c:extLst>
            <c:ext xmlns:c16="http://schemas.microsoft.com/office/drawing/2014/chart" uri="{C3380CC4-5D6E-409C-BE32-E72D297353CC}">
              <c16:uniqueId val="{00000000-68F2-4E05-B8AE-9CDD855EB5A2}"/>
            </c:ext>
          </c:extLst>
        </c:ser>
        <c:dLbls>
          <c:showLegendKey val="0"/>
          <c:showVal val="0"/>
          <c:showCatName val="0"/>
          <c:showSerName val="0"/>
          <c:showPercent val="0"/>
          <c:showBubbleSize val="0"/>
        </c:dLbls>
        <c:gapWidth val="219"/>
        <c:overlap val="-27"/>
        <c:axId val="382033744"/>
        <c:axId val="1"/>
      </c:barChart>
      <c:catAx>
        <c:axId val="382033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sz="900" b="0" i="0" u="none" strike="noStrike" baseline="0">
                <a:solidFill>
                  <a:srgbClr val="333333"/>
                </a:solidFill>
                <a:latin typeface="Calibri"/>
                <a:ea typeface="Calibri"/>
                <a:cs typeface="Calibri"/>
              </a:defRPr>
            </a:pPr>
            <a:endParaRPr lang="fr-FR"/>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6350">
            <a:noFill/>
          </a:ln>
        </c:spPr>
        <c:txPr>
          <a:bodyPr rot="0" vert="horz"/>
          <a:lstStyle/>
          <a:p>
            <a:pPr>
              <a:defRPr sz="900" b="0" i="0" u="none" strike="noStrike" baseline="0">
                <a:solidFill>
                  <a:srgbClr val="333333"/>
                </a:solidFill>
                <a:latin typeface="Calibri"/>
                <a:ea typeface="Calibri"/>
                <a:cs typeface="Calibri"/>
              </a:defRPr>
            </a:pPr>
            <a:endParaRPr lang="fr-FR"/>
          </a:p>
        </c:txPr>
        <c:crossAx val="382033744"/>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Global!$A$874</c:f>
          <c:strCache>
            <c:ptCount val="1"/>
            <c:pt idx="0">
              <c:v>Tu as assez d'aide pour construire ton projet de réinsertion?</c:v>
            </c:pt>
          </c:strCache>
        </c:strRef>
      </c:tx>
      <c:layout/>
      <c:overlay val="0"/>
      <c:spPr>
        <a:noFill/>
        <a:ln w="25400">
          <a:noFill/>
        </a:ln>
      </c:spPr>
      <c:txPr>
        <a:bodyPr/>
        <a:lstStyle/>
        <a:p>
          <a:pPr>
            <a:defRPr sz="1100" b="0" i="0" u="none" strike="noStrike" baseline="0">
              <a:solidFill>
                <a:srgbClr val="333333"/>
              </a:solidFill>
              <a:latin typeface="Calibri"/>
              <a:ea typeface="Calibri"/>
              <a:cs typeface="Calibri"/>
            </a:defRPr>
          </a:pPr>
          <a:endParaRPr lang="fr-FR"/>
        </a:p>
      </c:txPr>
    </c:title>
    <c:autoTitleDeleted val="0"/>
    <c:plotArea>
      <c:layout/>
      <c:barChart>
        <c:barDir val="col"/>
        <c:grouping val="clustered"/>
        <c:varyColors val="0"/>
        <c:ser>
          <c:idx val="0"/>
          <c:order val="0"/>
          <c:spPr>
            <a:solidFill>
              <a:srgbClr val="FF7C80"/>
            </a:solidFill>
            <a:ln w="25400">
              <a:noFill/>
            </a:ln>
          </c:spPr>
          <c:invertIfNegative val="0"/>
          <c:dLbls>
            <c:spPr>
              <a:noFill/>
              <a:ln w="25400">
                <a:noFill/>
              </a:ln>
            </c:spPr>
            <c:txPr>
              <a:bodyPr wrap="square" lIns="38100" tIns="19050" rIns="38100" bIns="19050" anchor="ctr">
                <a:spAutoFit/>
              </a:bodyPr>
              <a:lstStyle/>
              <a:p>
                <a:pPr>
                  <a:defRPr sz="900" b="0" i="0" u="none" strike="noStrike" baseline="0">
                    <a:solidFill>
                      <a:srgbClr val="333333"/>
                    </a:solidFill>
                    <a:latin typeface="Calibri"/>
                    <a:ea typeface="Calibri"/>
                    <a:cs typeface="Calibri"/>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Global!$A$877:$A$881</c:f>
              <c:strCache>
                <c:ptCount val="5"/>
                <c:pt idx="0">
                  <c:v>Oui</c:v>
                </c:pt>
                <c:pt idx="1">
                  <c:v>Plutôt oui</c:v>
                </c:pt>
                <c:pt idx="2">
                  <c:v>Plutôt non</c:v>
                </c:pt>
                <c:pt idx="3">
                  <c:v>Non</c:v>
                </c:pt>
                <c:pt idx="4">
                  <c:v>Je ne sais pas</c:v>
                </c:pt>
              </c:strCache>
            </c:strRef>
          </c:cat>
          <c:val>
            <c:numRef>
              <c:f>Global!$D$877:$D$881</c:f>
              <c:numCache>
                <c:formatCode>General</c:formatCode>
                <c:ptCount val="5"/>
                <c:pt idx="0">
                  <c:v>65</c:v>
                </c:pt>
                <c:pt idx="1">
                  <c:v>23</c:v>
                </c:pt>
                <c:pt idx="2">
                  <c:v>5</c:v>
                </c:pt>
                <c:pt idx="3">
                  <c:v>14</c:v>
                </c:pt>
                <c:pt idx="4">
                  <c:v>12</c:v>
                </c:pt>
              </c:numCache>
            </c:numRef>
          </c:val>
          <c:extLst>
            <c:ext xmlns:c16="http://schemas.microsoft.com/office/drawing/2014/chart" uri="{C3380CC4-5D6E-409C-BE32-E72D297353CC}">
              <c16:uniqueId val="{00000000-303A-4988-BCD2-CFB60E7DFE21}"/>
            </c:ext>
          </c:extLst>
        </c:ser>
        <c:dLbls>
          <c:showLegendKey val="0"/>
          <c:showVal val="0"/>
          <c:showCatName val="0"/>
          <c:showSerName val="0"/>
          <c:showPercent val="0"/>
          <c:showBubbleSize val="0"/>
        </c:dLbls>
        <c:gapWidth val="219"/>
        <c:overlap val="-27"/>
        <c:axId val="441516872"/>
        <c:axId val="1"/>
      </c:barChart>
      <c:catAx>
        <c:axId val="441516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sz="900" b="0" i="0" u="none" strike="noStrike" baseline="0">
                <a:solidFill>
                  <a:srgbClr val="333333"/>
                </a:solidFill>
                <a:latin typeface="Calibri"/>
                <a:ea typeface="Calibri"/>
                <a:cs typeface="Calibri"/>
              </a:defRPr>
            </a:pPr>
            <a:endParaRPr lang="fr-FR"/>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6350">
            <a:noFill/>
          </a:ln>
        </c:spPr>
        <c:txPr>
          <a:bodyPr rot="0" vert="horz"/>
          <a:lstStyle/>
          <a:p>
            <a:pPr>
              <a:defRPr sz="900" b="0" i="0" u="none" strike="noStrike" baseline="0">
                <a:solidFill>
                  <a:srgbClr val="333333"/>
                </a:solidFill>
                <a:latin typeface="Calibri"/>
                <a:ea typeface="Calibri"/>
                <a:cs typeface="Calibri"/>
              </a:defRPr>
            </a:pPr>
            <a:endParaRPr lang="fr-FR"/>
          </a:p>
        </c:txPr>
        <c:crossAx val="441516872"/>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Global!$A$917</c:f>
          <c:strCache>
            <c:ptCount val="1"/>
            <c:pt idx="0">
              <c:v>Que ressens-tu par rapport à la décision de placement ?</c:v>
            </c:pt>
          </c:strCache>
        </c:strRef>
      </c:tx>
      <c:layout/>
      <c:overlay val="0"/>
      <c:spPr>
        <a:noFill/>
        <a:ln w="25400">
          <a:noFill/>
        </a:ln>
      </c:spPr>
      <c:txPr>
        <a:bodyPr/>
        <a:lstStyle/>
        <a:p>
          <a:pPr>
            <a:defRPr sz="1100" b="0" i="0" u="none" strike="noStrike" baseline="0">
              <a:solidFill>
                <a:srgbClr val="333333"/>
              </a:solidFill>
              <a:latin typeface="Calibri"/>
              <a:ea typeface="Calibri"/>
              <a:cs typeface="Calibri"/>
            </a:defRPr>
          </a:pPr>
          <a:endParaRPr lang="fr-FR"/>
        </a:p>
      </c:txPr>
    </c:title>
    <c:autoTitleDeleted val="0"/>
    <c:plotArea>
      <c:layout/>
      <c:barChart>
        <c:barDir val="col"/>
        <c:grouping val="clustered"/>
        <c:varyColors val="0"/>
        <c:ser>
          <c:idx val="0"/>
          <c:order val="0"/>
          <c:spPr>
            <a:solidFill>
              <a:srgbClr val="FF7C80"/>
            </a:solidFill>
            <a:ln w="25400">
              <a:noFill/>
            </a:ln>
          </c:spPr>
          <c:invertIfNegative val="0"/>
          <c:dLbls>
            <c:spPr>
              <a:noFill/>
              <a:ln w="25400">
                <a:noFill/>
              </a:ln>
            </c:spPr>
            <c:txPr>
              <a:bodyPr wrap="square" lIns="38100" tIns="19050" rIns="38100" bIns="19050" anchor="ctr">
                <a:spAutoFit/>
              </a:bodyPr>
              <a:lstStyle/>
              <a:p>
                <a:pPr>
                  <a:defRPr sz="900" b="0" i="0" u="none" strike="noStrike" baseline="0">
                    <a:solidFill>
                      <a:srgbClr val="333333"/>
                    </a:solidFill>
                    <a:latin typeface="Calibri"/>
                    <a:ea typeface="Calibri"/>
                    <a:cs typeface="Calibri"/>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Global!$A$919:$A$928</c:f>
              <c:strCache>
                <c:ptCount val="10"/>
                <c:pt idx="0">
                  <c:v>Honte</c:v>
                </c:pt>
                <c:pt idx="1">
                  <c:v>Rien</c:v>
                </c:pt>
                <c:pt idx="2">
                  <c:v>Colère</c:v>
                </c:pt>
                <c:pt idx="3">
                  <c:v>Anxiété</c:v>
                </c:pt>
                <c:pt idx="4">
                  <c:v>Tristesse</c:v>
                </c:pt>
                <c:pt idx="5">
                  <c:v>Confiance</c:v>
                </c:pt>
                <c:pt idx="6">
                  <c:v>Soutien</c:v>
                </c:pt>
                <c:pt idx="7">
                  <c:v>Plaisir</c:v>
                </c:pt>
                <c:pt idx="8">
                  <c:v>Compréhension</c:v>
                </c:pt>
                <c:pt idx="9">
                  <c:v>Autre</c:v>
                </c:pt>
              </c:strCache>
            </c:strRef>
          </c:cat>
          <c:val>
            <c:numRef>
              <c:f>Global!$D$919:$D$928</c:f>
              <c:numCache>
                <c:formatCode>General</c:formatCode>
                <c:ptCount val="10"/>
                <c:pt idx="0">
                  <c:v>32</c:v>
                </c:pt>
                <c:pt idx="1">
                  <c:v>46</c:v>
                </c:pt>
                <c:pt idx="2">
                  <c:v>59</c:v>
                </c:pt>
                <c:pt idx="3">
                  <c:v>30</c:v>
                </c:pt>
                <c:pt idx="4">
                  <c:v>73</c:v>
                </c:pt>
                <c:pt idx="5">
                  <c:v>29</c:v>
                </c:pt>
                <c:pt idx="6">
                  <c:v>49</c:v>
                </c:pt>
                <c:pt idx="7">
                  <c:v>30</c:v>
                </c:pt>
                <c:pt idx="8">
                  <c:v>59</c:v>
                </c:pt>
                <c:pt idx="9">
                  <c:v>45</c:v>
                </c:pt>
              </c:numCache>
            </c:numRef>
          </c:val>
          <c:extLst>
            <c:ext xmlns:c16="http://schemas.microsoft.com/office/drawing/2014/chart" uri="{C3380CC4-5D6E-409C-BE32-E72D297353CC}">
              <c16:uniqueId val="{00000000-6279-4EDF-8B09-13A6C9ADE5DF}"/>
            </c:ext>
          </c:extLst>
        </c:ser>
        <c:dLbls>
          <c:showLegendKey val="0"/>
          <c:showVal val="0"/>
          <c:showCatName val="0"/>
          <c:showSerName val="0"/>
          <c:showPercent val="0"/>
          <c:showBubbleSize val="0"/>
        </c:dLbls>
        <c:gapWidth val="219"/>
        <c:overlap val="-27"/>
        <c:axId val="441523760"/>
        <c:axId val="1"/>
      </c:barChart>
      <c:catAx>
        <c:axId val="441523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vert="horz"/>
          <a:lstStyle/>
          <a:p>
            <a:pPr>
              <a:defRPr sz="900" b="0" i="0" u="none" strike="noStrike" baseline="0">
                <a:solidFill>
                  <a:srgbClr val="333333"/>
                </a:solidFill>
                <a:latin typeface="Calibri"/>
                <a:ea typeface="Calibri"/>
                <a:cs typeface="Calibri"/>
              </a:defRPr>
            </a:pPr>
            <a:endParaRPr lang="fr-FR"/>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6350">
            <a:noFill/>
          </a:ln>
        </c:spPr>
        <c:txPr>
          <a:bodyPr rot="0" vert="horz"/>
          <a:lstStyle/>
          <a:p>
            <a:pPr>
              <a:defRPr sz="900" b="0" i="0" u="none" strike="noStrike" baseline="0">
                <a:solidFill>
                  <a:srgbClr val="333333"/>
                </a:solidFill>
                <a:latin typeface="Calibri"/>
                <a:ea typeface="Calibri"/>
                <a:cs typeface="Calibri"/>
              </a:defRPr>
            </a:pPr>
            <a:endParaRPr lang="fr-FR"/>
          </a:p>
        </c:txPr>
        <c:crossAx val="441523760"/>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'results-survey699565'!$A$93</c:f>
          <c:strCache>
            <c:ptCount val="1"/>
            <c:pt idx="0">
              <c:v>Vous êtes satisfait de la qualité et de la quantité des informations reçues lors de l'admission (plaquette d'information, contrat, règlements,...)?</c:v>
            </c:pt>
          </c:strCache>
        </c:strRef>
      </c:tx>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spPr>
            <a:solidFill>
              <a:srgbClr val="FF7C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'results-survey699565'!$A$96:$A$100</c:f>
              <c:strCache>
                <c:ptCount val="5"/>
                <c:pt idx="0">
                  <c:v>Oui</c:v>
                </c:pt>
                <c:pt idx="1">
                  <c:v>Plutôt oui</c:v>
                </c:pt>
                <c:pt idx="2">
                  <c:v>Plutôt non</c:v>
                </c:pt>
                <c:pt idx="3">
                  <c:v>Non</c:v>
                </c:pt>
                <c:pt idx="4">
                  <c:v>Je ne sais pas</c:v>
                </c:pt>
              </c:strCache>
            </c:strRef>
          </c:cat>
          <c:val>
            <c:numRef>
              <c:f>'results-survey699565'!$B$96:$B$100</c:f>
              <c:numCache>
                <c:formatCode>General</c:formatCode>
                <c:ptCount val="5"/>
                <c:pt idx="0">
                  <c:v>30</c:v>
                </c:pt>
                <c:pt idx="1">
                  <c:v>10</c:v>
                </c:pt>
                <c:pt idx="2">
                  <c:v>3</c:v>
                </c:pt>
                <c:pt idx="3">
                  <c:v>1</c:v>
                </c:pt>
                <c:pt idx="4">
                  <c:v>1</c:v>
                </c:pt>
              </c:numCache>
            </c:numRef>
          </c:val>
          <c:extLst>
            <c:ext xmlns:c16="http://schemas.microsoft.com/office/drawing/2014/chart" uri="{C3380CC4-5D6E-409C-BE32-E72D297353CC}">
              <c16:uniqueId val="{00000000-C997-4617-9FDF-D90C71475005}"/>
            </c:ext>
          </c:extLst>
        </c:ser>
        <c:dLbls>
          <c:showLegendKey val="0"/>
          <c:showVal val="0"/>
          <c:showCatName val="0"/>
          <c:showSerName val="0"/>
          <c:showPercent val="0"/>
          <c:showBubbleSize val="0"/>
        </c:dLbls>
        <c:gapWidth val="219"/>
        <c:overlap val="-27"/>
        <c:axId val="416074824"/>
        <c:axId val="1"/>
      </c:barChart>
      <c:catAx>
        <c:axId val="416074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16074824"/>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fr-FR"/>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'results-survey699565'!$A$117</c:f>
          <c:strCache>
            <c:ptCount val="1"/>
            <c:pt idx="0">
              <c:v>Vous êtes satisfait de ce qui se passe pour votre enfant dans l'institution?</c:v>
            </c:pt>
          </c:strCache>
        </c:strRef>
      </c:tx>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spPr>
            <a:solidFill>
              <a:srgbClr val="FF7C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'results-survey699565'!$A$120:$A$124</c:f>
              <c:strCache>
                <c:ptCount val="5"/>
                <c:pt idx="0">
                  <c:v>Oui</c:v>
                </c:pt>
                <c:pt idx="1">
                  <c:v>Plutôt oui</c:v>
                </c:pt>
                <c:pt idx="2">
                  <c:v>Plutôt non</c:v>
                </c:pt>
                <c:pt idx="3">
                  <c:v>Non</c:v>
                </c:pt>
                <c:pt idx="4">
                  <c:v>Je ne sais pas</c:v>
                </c:pt>
              </c:strCache>
            </c:strRef>
          </c:cat>
          <c:val>
            <c:numRef>
              <c:f>'results-survey699565'!$B$120:$B$124</c:f>
              <c:numCache>
                <c:formatCode>General</c:formatCode>
                <c:ptCount val="5"/>
                <c:pt idx="0">
                  <c:v>22</c:v>
                </c:pt>
                <c:pt idx="1">
                  <c:v>16</c:v>
                </c:pt>
                <c:pt idx="2">
                  <c:v>4</c:v>
                </c:pt>
                <c:pt idx="3">
                  <c:v>3</c:v>
                </c:pt>
                <c:pt idx="4">
                  <c:v>0</c:v>
                </c:pt>
              </c:numCache>
            </c:numRef>
          </c:val>
          <c:extLst>
            <c:ext xmlns:c16="http://schemas.microsoft.com/office/drawing/2014/chart" uri="{C3380CC4-5D6E-409C-BE32-E72D297353CC}">
              <c16:uniqueId val="{00000000-3D59-463E-98EC-A9B3818344AE}"/>
            </c:ext>
          </c:extLst>
        </c:ser>
        <c:dLbls>
          <c:showLegendKey val="0"/>
          <c:showVal val="0"/>
          <c:showCatName val="0"/>
          <c:showSerName val="0"/>
          <c:showPercent val="0"/>
          <c:showBubbleSize val="0"/>
        </c:dLbls>
        <c:gapWidth val="219"/>
        <c:overlap val="-27"/>
        <c:axId val="416077120"/>
        <c:axId val="1"/>
      </c:barChart>
      <c:catAx>
        <c:axId val="416077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16077120"/>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fr-FR"/>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'results-survey699565'!$A$129</c:f>
          <c:strCache>
            <c:ptCount val="1"/>
            <c:pt idx="0">
              <c:v>La prise en charge de votre enfant dans cette institution vous convient?</c:v>
            </c:pt>
          </c:strCache>
        </c:strRef>
      </c:tx>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spPr>
            <a:solidFill>
              <a:srgbClr val="FF7C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'results-survey699565'!$A$132:$A$136</c:f>
              <c:strCache>
                <c:ptCount val="5"/>
                <c:pt idx="0">
                  <c:v>Oui</c:v>
                </c:pt>
                <c:pt idx="1">
                  <c:v>Plutôt oui</c:v>
                </c:pt>
                <c:pt idx="2">
                  <c:v>Plutôt non</c:v>
                </c:pt>
                <c:pt idx="3">
                  <c:v>Non</c:v>
                </c:pt>
                <c:pt idx="4">
                  <c:v>Je ne sais pas</c:v>
                </c:pt>
              </c:strCache>
            </c:strRef>
          </c:cat>
          <c:val>
            <c:numRef>
              <c:f>'results-survey699565'!$B$132:$B$136</c:f>
              <c:numCache>
                <c:formatCode>General</c:formatCode>
                <c:ptCount val="5"/>
                <c:pt idx="0">
                  <c:v>23</c:v>
                </c:pt>
                <c:pt idx="1">
                  <c:v>17</c:v>
                </c:pt>
                <c:pt idx="2">
                  <c:v>1</c:v>
                </c:pt>
                <c:pt idx="3">
                  <c:v>3</c:v>
                </c:pt>
                <c:pt idx="4">
                  <c:v>0</c:v>
                </c:pt>
              </c:numCache>
            </c:numRef>
          </c:val>
          <c:extLst>
            <c:ext xmlns:c16="http://schemas.microsoft.com/office/drawing/2014/chart" uri="{C3380CC4-5D6E-409C-BE32-E72D297353CC}">
              <c16:uniqueId val="{00000000-48D8-4D52-827A-EB2E32A89D89}"/>
            </c:ext>
          </c:extLst>
        </c:ser>
        <c:dLbls>
          <c:showLegendKey val="0"/>
          <c:showVal val="0"/>
          <c:showCatName val="0"/>
          <c:showSerName val="0"/>
          <c:showPercent val="0"/>
          <c:showBubbleSize val="0"/>
        </c:dLbls>
        <c:gapWidth val="219"/>
        <c:overlap val="-27"/>
        <c:axId val="416081056"/>
        <c:axId val="1"/>
      </c:barChart>
      <c:catAx>
        <c:axId val="416081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16081056"/>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fr-FR"/>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'results-survey699565'!$A$141</c:f>
          <c:strCache>
            <c:ptCount val="1"/>
            <c:pt idx="0">
              <c:v>Une solution de placement en institution a été profitable à votre enfant?</c:v>
            </c:pt>
          </c:strCache>
        </c:strRef>
      </c:tx>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spPr>
            <a:solidFill>
              <a:srgbClr val="FF7C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'results-survey699565'!$A$144:$A$148</c:f>
              <c:strCache>
                <c:ptCount val="5"/>
                <c:pt idx="0">
                  <c:v>Oui</c:v>
                </c:pt>
                <c:pt idx="1">
                  <c:v>Plutôt oui</c:v>
                </c:pt>
                <c:pt idx="2">
                  <c:v>Plutôt non</c:v>
                </c:pt>
                <c:pt idx="3">
                  <c:v>Non</c:v>
                </c:pt>
                <c:pt idx="4">
                  <c:v>Je ne sais pas</c:v>
                </c:pt>
              </c:strCache>
            </c:strRef>
          </c:cat>
          <c:val>
            <c:numRef>
              <c:f>'results-survey699565'!$B$144:$B$148</c:f>
              <c:numCache>
                <c:formatCode>General</c:formatCode>
                <c:ptCount val="5"/>
                <c:pt idx="0">
                  <c:v>22</c:v>
                </c:pt>
                <c:pt idx="1">
                  <c:v>12</c:v>
                </c:pt>
                <c:pt idx="2">
                  <c:v>3</c:v>
                </c:pt>
                <c:pt idx="3">
                  <c:v>8</c:v>
                </c:pt>
                <c:pt idx="4">
                  <c:v>0</c:v>
                </c:pt>
              </c:numCache>
            </c:numRef>
          </c:val>
          <c:extLst>
            <c:ext xmlns:c16="http://schemas.microsoft.com/office/drawing/2014/chart" uri="{C3380CC4-5D6E-409C-BE32-E72D297353CC}">
              <c16:uniqueId val="{00000000-7F41-4AFA-828C-A51BF40997D9}"/>
            </c:ext>
          </c:extLst>
        </c:ser>
        <c:dLbls>
          <c:showLegendKey val="0"/>
          <c:showVal val="0"/>
          <c:showCatName val="0"/>
          <c:showSerName val="0"/>
          <c:showPercent val="0"/>
          <c:showBubbleSize val="0"/>
        </c:dLbls>
        <c:gapWidth val="219"/>
        <c:overlap val="-27"/>
        <c:axId val="416338864"/>
        <c:axId val="1"/>
      </c:barChart>
      <c:catAx>
        <c:axId val="416338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16338864"/>
        <c:crosses val="autoZero"/>
        <c:crossBetween val="between"/>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fr-FR"/>
    </a:p>
  </c:txPr>
  <c:externalData r:id="rId2">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 Id="rId4" Type="http://schemas.openxmlformats.org/officeDocument/2006/relationships/image" Target="../media/image1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 Id="rId4"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9BB097-6D0F-4933-8D76-DE4C5AF94E39}" type="doc">
      <dgm:prSet loTypeId="urn:microsoft.com/office/officeart/2005/8/layout/vList3" loCatId="picture" qsTypeId="urn:microsoft.com/office/officeart/2005/8/quickstyle/simple1" qsCatId="simple" csTypeId="urn:microsoft.com/office/officeart/2005/8/colors/colorful1" csCatId="colorful" phldr="1"/>
      <dgm:spPr/>
      <dgm:t>
        <a:bodyPr/>
        <a:lstStyle/>
        <a:p>
          <a:endParaRPr lang="fr-FR"/>
        </a:p>
      </dgm:t>
    </dgm:pt>
    <dgm:pt modelId="{A8728B14-F48F-4EFB-95DD-6DF33A80D7DA}">
      <dgm:prSet phldrT="[Texte]"/>
      <dgm:spPr>
        <a:solidFill>
          <a:srgbClr val="FFCCCC"/>
        </a:solidFill>
      </dgm:spPr>
      <dgm:t>
        <a:bodyPr/>
        <a:lstStyle/>
        <a:p>
          <a:r>
            <a:rPr lang="fr-FR" dirty="0" smtClean="0"/>
            <a:t>Ils déterminent les soins à donner à l’enfant</a:t>
          </a:r>
          <a:endParaRPr lang="fr-FR" dirty="0"/>
        </a:p>
      </dgm:t>
    </dgm:pt>
    <dgm:pt modelId="{9FE2709F-3616-4988-ABEE-97922A114973}" type="parTrans" cxnId="{E399F496-732F-40DF-96BD-2ABA6F969ACC}">
      <dgm:prSet/>
      <dgm:spPr/>
      <dgm:t>
        <a:bodyPr/>
        <a:lstStyle/>
        <a:p>
          <a:endParaRPr lang="fr-FR"/>
        </a:p>
      </dgm:t>
    </dgm:pt>
    <dgm:pt modelId="{3489B4B9-0A73-4F92-BD69-3E9C07DBCAC9}" type="sibTrans" cxnId="{E399F496-732F-40DF-96BD-2ABA6F969ACC}">
      <dgm:prSet/>
      <dgm:spPr/>
      <dgm:t>
        <a:bodyPr/>
        <a:lstStyle/>
        <a:p>
          <a:endParaRPr lang="fr-FR"/>
        </a:p>
      </dgm:t>
    </dgm:pt>
    <dgm:pt modelId="{1B97B26D-07F1-47B2-8F08-7A8464BE1DEC}">
      <dgm:prSet phldrT="[Texte]"/>
      <dgm:spPr>
        <a:solidFill>
          <a:srgbClr val="FF9999"/>
        </a:solidFill>
      </dgm:spPr>
      <dgm:t>
        <a:bodyPr/>
        <a:lstStyle/>
        <a:p>
          <a:r>
            <a:rPr lang="fr-FR" dirty="0" smtClean="0"/>
            <a:t>Ils dirigent son éducation et prennent les décisions </a:t>
          </a:r>
          <a:endParaRPr lang="fr-FR" dirty="0"/>
        </a:p>
      </dgm:t>
    </dgm:pt>
    <dgm:pt modelId="{081E6E00-D73F-406A-923B-B4D4F9F103D9}" type="parTrans" cxnId="{887F75F5-1D55-4024-AFCB-3DCF5E901DDB}">
      <dgm:prSet/>
      <dgm:spPr/>
      <dgm:t>
        <a:bodyPr/>
        <a:lstStyle/>
        <a:p>
          <a:endParaRPr lang="fr-FR"/>
        </a:p>
      </dgm:t>
    </dgm:pt>
    <dgm:pt modelId="{393C5DA3-2B86-4ECE-9880-40BB8D8B35D6}" type="sibTrans" cxnId="{887F75F5-1D55-4024-AFCB-3DCF5E901DDB}">
      <dgm:prSet/>
      <dgm:spPr/>
      <dgm:t>
        <a:bodyPr/>
        <a:lstStyle/>
        <a:p>
          <a:endParaRPr lang="fr-FR"/>
        </a:p>
      </dgm:t>
    </dgm:pt>
    <dgm:pt modelId="{025C8459-FC88-4CCE-9EC7-180F05BD0D22}">
      <dgm:prSet phldrT="[Texte]"/>
      <dgm:spPr>
        <a:solidFill>
          <a:srgbClr val="FF7C80"/>
        </a:solidFill>
      </dgm:spPr>
      <dgm:t>
        <a:bodyPr/>
        <a:lstStyle/>
        <a:p>
          <a:r>
            <a:rPr lang="fr-FR" dirty="0" smtClean="0"/>
            <a:t>Ils favorisent et protègent son développement</a:t>
          </a:r>
          <a:endParaRPr lang="fr-FR" dirty="0"/>
        </a:p>
      </dgm:t>
    </dgm:pt>
    <dgm:pt modelId="{E19500A1-F379-4C0A-BCBF-156F73654FD1}" type="parTrans" cxnId="{FC9C9FB5-F527-41F2-BB7B-1D932D893177}">
      <dgm:prSet/>
      <dgm:spPr/>
      <dgm:t>
        <a:bodyPr/>
        <a:lstStyle/>
        <a:p>
          <a:endParaRPr lang="fr-FR"/>
        </a:p>
      </dgm:t>
    </dgm:pt>
    <dgm:pt modelId="{25266C69-4683-4BA1-A4CF-BEA9132923F8}" type="sibTrans" cxnId="{FC9C9FB5-F527-41F2-BB7B-1D932D893177}">
      <dgm:prSet/>
      <dgm:spPr/>
      <dgm:t>
        <a:bodyPr/>
        <a:lstStyle/>
        <a:p>
          <a:endParaRPr lang="fr-FR"/>
        </a:p>
      </dgm:t>
    </dgm:pt>
    <dgm:pt modelId="{D2DB659A-6389-4FCF-874B-601A0116CAE7}">
      <dgm:prSet/>
      <dgm:spPr>
        <a:solidFill>
          <a:srgbClr val="FF5050"/>
        </a:solidFill>
      </dgm:spPr>
      <dgm:t>
        <a:bodyPr/>
        <a:lstStyle/>
        <a:p>
          <a:r>
            <a:rPr lang="fr-FR" dirty="0" smtClean="0"/>
            <a:t>Ils collaborent avec l’école, les institutions publiques et de protection de la jeunesse</a:t>
          </a:r>
          <a:endParaRPr lang="fr-FR" dirty="0"/>
        </a:p>
      </dgm:t>
    </dgm:pt>
    <dgm:pt modelId="{85A3B35C-BBD7-4099-94A7-AFF8FD873421}" type="parTrans" cxnId="{9834AC05-F668-4328-82FB-D2B4AA573FD8}">
      <dgm:prSet/>
      <dgm:spPr/>
      <dgm:t>
        <a:bodyPr/>
        <a:lstStyle/>
        <a:p>
          <a:endParaRPr lang="fr-FR"/>
        </a:p>
      </dgm:t>
    </dgm:pt>
    <dgm:pt modelId="{3211E2DB-135D-429C-BCEA-93C52E043D22}" type="sibTrans" cxnId="{9834AC05-F668-4328-82FB-D2B4AA573FD8}">
      <dgm:prSet/>
      <dgm:spPr/>
      <dgm:t>
        <a:bodyPr/>
        <a:lstStyle/>
        <a:p>
          <a:endParaRPr lang="fr-FR"/>
        </a:p>
      </dgm:t>
    </dgm:pt>
    <dgm:pt modelId="{C28C5CBB-1BFC-4DCD-ACFC-7474C368DBFD}" type="pres">
      <dgm:prSet presAssocID="{F39BB097-6D0F-4933-8D76-DE4C5AF94E39}" presName="linearFlow" presStyleCnt="0">
        <dgm:presLayoutVars>
          <dgm:dir/>
          <dgm:resizeHandles val="exact"/>
        </dgm:presLayoutVars>
      </dgm:prSet>
      <dgm:spPr/>
      <dgm:t>
        <a:bodyPr/>
        <a:lstStyle/>
        <a:p>
          <a:endParaRPr lang="fr-FR"/>
        </a:p>
      </dgm:t>
    </dgm:pt>
    <dgm:pt modelId="{80EC5FF9-912D-4CE1-B8E2-6D189C63ACB7}" type="pres">
      <dgm:prSet presAssocID="{A8728B14-F48F-4EFB-95DD-6DF33A80D7DA}" presName="composite" presStyleCnt="0"/>
      <dgm:spPr/>
    </dgm:pt>
    <dgm:pt modelId="{68CEE3AF-4E60-423A-A758-75342D6D6A98}" type="pres">
      <dgm:prSet presAssocID="{A8728B14-F48F-4EFB-95DD-6DF33A80D7DA}" presName="imgShp"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fr-FR"/>
        </a:p>
      </dgm:t>
    </dgm:pt>
    <dgm:pt modelId="{B4EED526-CE62-475B-8C06-10B12FC8851C}" type="pres">
      <dgm:prSet presAssocID="{A8728B14-F48F-4EFB-95DD-6DF33A80D7DA}" presName="txShp" presStyleLbl="node1" presStyleIdx="0" presStyleCnt="4">
        <dgm:presLayoutVars>
          <dgm:bulletEnabled val="1"/>
        </dgm:presLayoutVars>
      </dgm:prSet>
      <dgm:spPr/>
      <dgm:t>
        <a:bodyPr/>
        <a:lstStyle/>
        <a:p>
          <a:endParaRPr lang="fr-FR"/>
        </a:p>
      </dgm:t>
    </dgm:pt>
    <dgm:pt modelId="{AA5F9008-F930-4372-9FA3-A8A272EBD202}" type="pres">
      <dgm:prSet presAssocID="{3489B4B9-0A73-4F92-BD69-3E9C07DBCAC9}" presName="spacing" presStyleCnt="0"/>
      <dgm:spPr/>
    </dgm:pt>
    <dgm:pt modelId="{485C34BA-4DAC-4AB6-9957-2E14D5EDFE08}" type="pres">
      <dgm:prSet presAssocID="{1B97B26D-07F1-47B2-8F08-7A8464BE1DEC}" presName="composite" presStyleCnt="0"/>
      <dgm:spPr/>
    </dgm:pt>
    <dgm:pt modelId="{D0D9E163-0006-40E5-A16A-DA09667323ED}" type="pres">
      <dgm:prSet presAssocID="{1B97B26D-07F1-47B2-8F08-7A8464BE1DEC}" presName="imgShp" presStyleLbl="fgImgPlace1" presStyleIdx="1" presStyleCnt="4" custLinFactNeighborX="-2238" custLinFactNeighborY="2851"/>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t>
        <a:bodyPr/>
        <a:lstStyle/>
        <a:p>
          <a:endParaRPr lang="fr-FR"/>
        </a:p>
      </dgm:t>
    </dgm:pt>
    <dgm:pt modelId="{79E338EE-FCD7-408C-A546-F12DD7760E84}" type="pres">
      <dgm:prSet presAssocID="{1B97B26D-07F1-47B2-8F08-7A8464BE1DEC}" presName="txShp" presStyleLbl="node1" presStyleIdx="1" presStyleCnt="4">
        <dgm:presLayoutVars>
          <dgm:bulletEnabled val="1"/>
        </dgm:presLayoutVars>
      </dgm:prSet>
      <dgm:spPr/>
      <dgm:t>
        <a:bodyPr/>
        <a:lstStyle/>
        <a:p>
          <a:endParaRPr lang="fr-FR"/>
        </a:p>
      </dgm:t>
    </dgm:pt>
    <dgm:pt modelId="{7479277E-7D71-487C-98F7-4E718C59C99E}" type="pres">
      <dgm:prSet presAssocID="{393C5DA3-2B86-4ECE-9880-40BB8D8B35D6}" presName="spacing" presStyleCnt="0"/>
      <dgm:spPr/>
    </dgm:pt>
    <dgm:pt modelId="{8EDDDE56-FBA6-48F3-AA92-2E2FB244EF46}" type="pres">
      <dgm:prSet presAssocID="{025C8459-FC88-4CCE-9EC7-180F05BD0D22}" presName="composite" presStyleCnt="0"/>
      <dgm:spPr/>
    </dgm:pt>
    <dgm:pt modelId="{6DE61087-DA10-4AB2-AE82-51E3CF8F873A}" type="pres">
      <dgm:prSet presAssocID="{025C8459-FC88-4CCE-9EC7-180F05BD0D22}" presName="imgShp"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dgm:spPr>
      <dgm:t>
        <a:bodyPr/>
        <a:lstStyle/>
        <a:p>
          <a:endParaRPr lang="fr-FR"/>
        </a:p>
      </dgm:t>
    </dgm:pt>
    <dgm:pt modelId="{DCEBECB5-1AF5-4EE2-951D-8919CADBB24D}" type="pres">
      <dgm:prSet presAssocID="{025C8459-FC88-4CCE-9EC7-180F05BD0D22}" presName="txShp" presStyleLbl="node1" presStyleIdx="2" presStyleCnt="4">
        <dgm:presLayoutVars>
          <dgm:bulletEnabled val="1"/>
        </dgm:presLayoutVars>
      </dgm:prSet>
      <dgm:spPr/>
      <dgm:t>
        <a:bodyPr/>
        <a:lstStyle/>
        <a:p>
          <a:endParaRPr lang="fr-FR"/>
        </a:p>
      </dgm:t>
    </dgm:pt>
    <dgm:pt modelId="{99FBD211-48CD-4D6B-9E5F-159CA1E725F6}" type="pres">
      <dgm:prSet presAssocID="{25266C69-4683-4BA1-A4CF-BEA9132923F8}" presName="spacing" presStyleCnt="0"/>
      <dgm:spPr/>
    </dgm:pt>
    <dgm:pt modelId="{16616D7C-2A25-420F-8460-A977B6013021}" type="pres">
      <dgm:prSet presAssocID="{D2DB659A-6389-4FCF-874B-601A0116CAE7}" presName="composite" presStyleCnt="0"/>
      <dgm:spPr/>
    </dgm:pt>
    <dgm:pt modelId="{9272CED1-8234-4F9F-8E35-F81CF7CE5B38}" type="pres">
      <dgm:prSet presAssocID="{D2DB659A-6389-4FCF-874B-601A0116CAE7}" presName="imgShp"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dgm:spPr>
      <dgm:t>
        <a:bodyPr/>
        <a:lstStyle/>
        <a:p>
          <a:endParaRPr lang="fr-FR"/>
        </a:p>
      </dgm:t>
    </dgm:pt>
    <dgm:pt modelId="{33B79426-20FE-49CF-AF6C-895BD64F9A0D}" type="pres">
      <dgm:prSet presAssocID="{D2DB659A-6389-4FCF-874B-601A0116CAE7}" presName="txShp" presStyleLbl="node1" presStyleIdx="3" presStyleCnt="4">
        <dgm:presLayoutVars>
          <dgm:bulletEnabled val="1"/>
        </dgm:presLayoutVars>
      </dgm:prSet>
      <dgm:spPr/>
      <dgm:t>
        <a:bodyPr/>
        <a:lstStyle/>
        <a:p>
          <a:endParaRPr lang="fr-FR"/>
        </a:p>
      </dgm:t>
    </dgm:pt>
  </dgm:ptLst>
  <dgm:cxnLst>
    <dgm:cxn modelId="{E399F496-732F-40DF-96BD-2ABA6F969ACC}" srcId="{F39BB097-6D0F-4933-8D76-DE4C5AF94E39}" destId="{A8728B14-F48F-4EFB-95DD-6DF33A80D7DA}" srcOrd="0" destOrd="0" parTransId="{9FE2709F-3616-4988-ABEE-97922A114973}" sibTransId="{3489B4B9-0A73-4F92-BD69-3E9C07DBCAC9}"/>
    <dgm:cxn modelId="{FC7BAD72-B712-40F9-AEB7-DEDB05C46350}" type="presOf" srcId="{F39BB097-6D0F-4933-8D76-DE4C5AF94E39}" destId="{C28C5CBB-1BFC-4DCD-ACFC-7474C368DBFD}" srcOrd="0" destOrd="0" presId="urn:microsoft.com/office/officeart/2005/8/layout/vList3"/>
    <dgm:cxn modelId="{FC9C9FB5-F527-41F2-BB7B-1D932D893177}" srcId="{F39BB097-6D0F-4933-8D76-DE4C5AF94E39}" destId="{025C8459-FC88-4CCE-9EC7-180F05BD0D22}" srcOrd="2" destOrd="0" parTransId="{E19500A1-F379-4C0A-BCBF-156F73654FD1}" sibTransId="{25266C69-4683-4BA1-A4CF-BEA9132923F8}"/>
    <dgm:cxn modelId="{845A3A3A-8B4D-4A10-AA32-899AC2705F80}" type="presOf" srcId="{A8728B14-F48F-4EFB-95DD-6DF33A80D7DA}" destId="{B4EED526-CE62-475B-8C06-10B12FC8851C}" srcOrd="0" destOrd="0" presId="urn:microsoft.com/office/officeart/2005/8/layout/vList3"/>
    <dgm:cxn modelId="{9834AC05-F668-4328-82FB-D2B4AA573FD8}" srcId="{F39BB097-6D0F-4933-8D76-DE4C5AF94E39}" destId="{D2DB659A-6389-4FCF-874B-601A0116CAE7}" srcOrd="3" destOrd="0" parTransId="{85A3B35C-BBD7-4099-94A7-AFF8FD873421}" sibTransId="{3211E2DB-135D-429C-BCEA-93C52E043D22}"/>
    <dgm:cxn modelId="{887F75F5-1D55-4024-AFCB-3DCF5E901DDB}" srcId="{F39BB097-6D0F-4933-8D76-DE4C5AF94E39}" destId="{1B97B26D-07F1-47B2-8F08-7A8464BE1DEC}" srcOrd="1" destOrd="0" parTransId="{081E6E00-D73F-406A-923B-B4D4F9F103D9}" sibTransId="{393C5DA3-2B86-4ECE-9880-40BB8D8B35D6}"/>
    <dgm:cxn modelId="{BBC162BA-1ABF-44B5-84B1-37DC1B5F84D2}" type="presOf" srcId="{D2DB659A-6389-4FCF-874B-601A0116CAE7}" destId="{33B79426-20FE-49CF-AF6C-895BD64F9A0D}" srcOrd="0" destOrd="0" presId="urn:microsoft.com/office/officeart/2005/8/layout/vList3"/>
    <dgm:cxn modelId="{CD71D7C6-71B9-42CD-8EB7-5C53E97C04F0}" type="presOf" srcId="{1B97B26D-07F1-47B2-8F08-7A8464BE1DEC}" destId="{79E338EE-FCD7-408C-A546-F12DD7760E84}" srcOrd="0" destOrd="0" presId="urn:microsoft.com/office/officeart/2005/8/layout/vList3"/>
    <dgm:cxn modelId="{D11A88F8-4DA6-4297-9BFC-8C0FDED7CFCC}" type="presOf" srcId="{025C8459-FC88-4CCE-9EC7-180F05BD0D22}" destId="{DCEBECB5-1AF5-4EE2-951D-8919CADBB24D}" srcOrd="0" destOrd="0" presId="urn:microsoft.com/office/officeart/2005/8/layout/vList3"/>
    <dgm:cxn modelId="{54B7E9AA-535A-444D-BE00-EC2ACF41021A}" type="presParOf" srcId="{C28C5CBB-1BFC-4DCD-ACFC-7474C368DBFD}" destId="{80EC5FF9-912D-4CE1-B8E2-6D189C63ACB7}" srcOrd="0" destOrd="0" presId="urn:microsoft.com/office/officeart/2005/8/layout/vList3"/>
    <dgm:cxn modelId="{F28099CA-9008-4395-B29B-2CDF5A4AF14B}" type="presParOf" srcId="{80EC5FF9-912D-4CE1-B8E2-6D189C63ACB7}" destId="{68CEE3AF-4E60-423A-A758-75342D6D6A98}" srcOrd="0" destOrd="0" presId="urn:microsoft.com/office/officeart/2005/8/layout/vList3"/>
    <dgm:cxn modelId="{BD77EBD7-93D8-43B9-9E87-3BF17CEFA374}" type="presParOf" srcId="{80EC5FF9-912D-4CE1-B8E2-6D189C63ACB7}" destId="{B4EED526-CE62-475B-8C06-10B12FC8851C}" srcOrd="1" destOrd="0" presId="urn:microsoft.com/office/officeart/2005/8/layout/vList3"/>
    <dgm:cxn modelId="{1BDA070F-630A-4388-BBD9-CF239BE40898}" type="presParOf" srcId="{C28C5CBB-1BFC-4DCD-ACFC-7474C368DBFD}" destId="{AA5F9008-F930-4372-9FA3-A8A272EBD202}" srcOrd="1" destOrd="0" presId="urn:microsoft.com/office/officeart/2005/8/layout/vList3"/>
    <dgm:cxn modelId="{05E272AC-AF57-4916-BA2A-C2A0B4916C4B}" type="presParOf" srcId="{C28C5CBB-1BFC-4DCD-ACFC-7474C368DBFD}" destId="{485C34BA-4DAC-4AB6-9957-2E14D5EDFE08}" srcOrd="2" destOrd="0" presId="urn:microsoft.com/office/officeart/2005/8/layout/vList3"/>
    <dgm:cxn modelId="{25695170-A215-4B09-A3C0-57074CA54A4E}" type="presParOf" srcId="{485C34BA-4DAC-4AB6-9957-2E14D5EDFE08}" destId="{D0D9E163-0006-40E5-A16A-DA09667323ED}" srcOrd="0" destOrd="0" presId="urn:microsoft.com/office/officeart/2005/8/layout/vList3"/>
    <dgm:cxn modelId="{8F0EF40C-85D0-4A6B-B9C6-74959B81967C}" type="presParOf" srcId="{485C34BA-4DAC-4AB6-9957-2E14D5EDFE08}" destId="{79E338EE-FCD7-408C-A546-F12DD7760E84}" srcOrd="1" destOrd="0" presId="urn:microsoft.com/office/officeart/2005/8/layout/vList3"/>
    <dgm:cxn modelId="{CFC669D2-577B-414A-A2A9-B8FC80F01D52}" type="presParOf" srcId="{C28C5CBB-1BFC-4DCD-ACFC-7474C368DBFD}" destId="{7479277E-7D71-487C-98F7-4E718C59C99E}" srcOrd="3" destOrd="0" presId="urn:microsoft.com/office/officeart/2005/8/layout/vList3"/>
    <dgm:cxn modelId="{1D4E8A14-AFCD-414D-8232-B9154AB4A6F6}" type="presParOf" srcId="{C28C5CBB-1BFC-4DCD-ACFC-7474C368DBFD}" destId="{8EDDDE56-FBA6-48F3-AA92-2E2FB244EF46}" srcOrd="4" destOrd="0" presId="urn:microsoft.com/office/officeart/2005/8/layout/vList3"/>
    <dgm:cxn modelId="{A6154DD2-07EF-41E5-B9AE-6D1568AC6165}" type="presParOf" srcId="{8EDDDE56-FBA6-48F3-AA92-2E2FB244EF46}" destId="{6DE61087-DA10-4AB2-AE82-51E3CF8F873A}" srcOrd="0" destOrd="0" presId="urn:microsoft.com/office/officeart/2005/8/layout/vList3"/>
    <dgm:cxn modelId="{499EF8EC-2CAA-4AEC-88E5-2AB0030DA40C}" type="presParOf" srcId="{8EDDDE56-FBA6-48F3-AA92-2E2FB244EF46}" destId="{DCEBECB5-1AF5-4EE2-951D-8919CADBB24D}" srcOrd="1" destOrd="0" presId="urn:microsoft.com/office/officeart/2005/8/layout/vList3"/>
    <dgm:cxn modelId="{A718C6BD-05A4-49BB-B5A4-2742F5A8D358}" type="presParOf" srcId="{C28C5CBB-1BFC-4DCD-ACFC-7474C368DBFD}" destId="{99FBD211-48CD-4D6B-9E5F-159CA1E725F6}" srcOrd="5" destOrd="0" presId="urn:microsoft.com/office/officeart/2005/8/layout/vList3"/>
    <dgm:cxn modelId="{D1744232-60D9-44D4-ABDE-26A5A6DEA104}" type="presParOf" srcId="{C28C5CBB-1BFC-4DCD-ACFC-7474C368DBFD}" destId="{16616D7C-2A25-420F-8460-A977B6013021}" srcOrd="6" destOrd="0" presId="urn:microsoft.com/office/officeart/2005/8/layout/vList3"/>
    <dgm:cxn modelId="{C68F7446-C3B7-424F-95A8-2974E494BDA3}" type="presParOf" srcId="{16616D7C-2A25-420F-8460-A977B6013021}" destId="{9272CED1-8234-4F9F-8E35-F81CF7CE5B38}" srcOrd="0" destOrd="0" presId="urn:microsoft.com/office/officeart/2005/8/layout/vList3"/>
    <dgm:cxn modelId="{422817EA-A38E-4FAA-8D93-A9AEA0E3DF66}" type="presParOf" srcId="{16616D7C-2A25-420F-8460-A977B6013021}" destId="{33B79426-20FE-49CF-AF6C-895BD64F9A0D}"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DB15C5-35D3-401A-8E9C-BE797BD8A3B3}"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fr-FR"/>
        </a:p>
      </dgm:t>
    </dgm:pt>
    <dgm:pt modelId="{CA197BFB-8C54-4363-9365-4748F2A21BA7}">
      <dgm:prSet phldrT="[Texte]"/>
      <dgm:spPr>
        <a:ln>
          <a:solidFill>
            <a:srgbClr val="CC0000"/>
          </a:solidFill>
        </a:ln>
      </dgm:spPr>
      <dgm:t>
        <a:bodyPr/>
        <a:lstStyle/>
        <a:p>
          <a:r>
            <a:rPr lang="fr-FR" b="1" dirty="0" smtClean="0"/>
            <a:t>Proportionnalité</a:t>
          </a:r>
          <a:endParaRPr lang="fr-FR" b="1" dirty="0"/>
        </a:p>
      </dgm:t>
    </dgm:pt>
    <dgm:pt modelId="{0C59AE8D-AE6B-4670-8E79-4C2AF91F736E}" type="parTrans" cxnId="{0CCC9F6A-548A-4711-9CB5-9353A3C2D819}">
      <dgm:prSet/>
      <dgm:spPr/>
      <dgm:t>
        <a:bodyPr/>
        <a:lstStyle/>
        <a:p>
          <a:endParaRPr lang="fr-FR"/>
        </a:p>
      </dgm:t>
    </dgm:pt>
    <dgm:pt modelId="{EF6884AC-D433-47A8-9790-D5BCA1A6FCD2}" type="sibTrans" cxnId="{0CCC9F6A-548A-4711-9CB5-9353A3C2D819}">
      <dgm:prSet/>
      <dgm:spPr/>
      <dgm:t>
        <a:bodyPr/>
        <a:lstStyle/>
        <a:p>
          <a:endParaRPr lang="fr-FR"/>
        </a:p>
      </dgm:t>
    </dgm:pt>
    <dgm:pt modelId="{8E5CD3BE-2F88-4431-8310-3D472E449057}">
      <dgm:prSet phldrT="[Texte]"/>
      <dgm:spPr>
        <a:ln>
          <a:solidFill>
            <a:srgbClr val="CC0000"/>
          </a:solidFill>
        </a:ln>
      </dgm:spPr>
      <dgm:t>
        <a:bodyPr/>
        <a:lstStyle/>
        <a:p>
          <a:r>
            <a:rPr lang="fr-FR" b="1" dirty="0" smtClean="0"/>
            <a:t>Subsidiarité</a:t>
          </a:r>
          <a:endParaRPr lang="fr-FR" b="1" dirty="0"/>
        </a:p>
      </dgm:t>
    </dgm:pt>
    <dgm:pt modelId="{D437ECDA-B4BA-408B-938F-05CDCAD1BB2F}" type="parTrans" cxnId="{75B849BB-3995-4297-85A2-A6FAAAE280ED}">
      <dgm:prSet/>
      <dgm:spPr/>
      <dgm:t>
        <a:bodyPr/>
        <a:lstStyle/>
        <a:p>
          <a:endParaRPr lang="fr-FR"/>
        </a:p>
      </dgm:t>
    </dgm:pt>
    <dgm:pt modelId="{AF698C11-6A30-4760-AAF7-D1DE33030097}" type="sibTrans" cxnId="{75B849BB-3995-4297-85A2-A6FAAAE280ED}">
      <dgm:prSet/>
      <dgm:spPr/>
      <dgm:t>
        <a:bodyPr/>
        <a:lstStyle/>
        <a:p>
          <a:endParaRPr lang="fr-FR"/>
        </a:p>
      </dgm:t>
    </dgm:pt>
    <dgm:pt modelId="{BA00871C-F6FC-4C8C-BA6C-8A2B5D5B1533}">
      <dgm:prSet phldrT="[Texte]"/>
      <dgm:spPr>
        <a:ln>
          <a:solidFill>
            <a:srgbClr val="CC0000"/>
          </a:solidFill>
        </a:ln>
      </dgm:spPr>
      <dgm:t>
        <a:bodyPr/>
        <a:lstStyle/>
        <a:p>
          <a:r>
            <a:rPr lang="fr-FR" b="1" dirty="0" smtClean="0"/>
            <a:t>Complémentarité</a:t>
          </a:r>
          <a:endParaRPr lang="fr-FR" b="1" dirty="0"/>
        </a:p>
      </dgm:t>
    </dgm:pt>
    <dgm:pt modelId="{22B52A9F-FD35-428A-B814-DB7728C68D7E}" type="parTrans" cxnId="{EDF3B7AF-F283-4417-961D-FFC529A2530B}">
      <dgm:prSet/>
      <dgm:spPr/>
      <dgm:t>
        <a:bodyPr/>
        <a:lstStyle/>
        <a:p>
          <a:endParaRPr lang="fr-FR"/>
        </a:p>
      </dgm:t>
    </dgm:pt>
    <dgm:pt modelId="{6B00C269-2ED0-448F-84B1-AC367CF70139}" type="sibTrans" cxnId="{EDF3B7AF-F283-4417-961D-FFC529A2530B}">
      <dgm:prSet/>
      <dgm:spPr/>
      <dgm:t>
        <a:bodyPr/>
        <a:lstStyle/>
        <a:p>
          <a:endParaRPr lang="fr-FR"/>
        </a:p>
      </dgm:t>
    </dgm:pt>
    <dgm:pt modelId="{EAE0BC55-9273-4E06-BBA0-4AEFCA0382AE}">
      <dgm:prSet/>
      <dgm:spPr>
        <a:ln>
          <a:solidFill>
            <a:srgbClr val="CC0000"/>
          </a:solidFill>
        </a:ln>
      </dgm:spPr>
      <dgm:t>
        <a:bodyPr/>
        <a:lstStyle/>
        <a:p>
          <a:r>
            <a:rPr lang="fr-FR" b="1" dirty="0" smtClean="0"/>
            <a:t>Indépendance de la faute</a:t>
          </a:r>
          <a:endParaRPr lang="fr-FR" b="1" dirty="0"/>
        </a:p>
      </dgm:t>
    </dgm:pt>
    <dgm:pt modelId="{EE289940-6306-4C5A-8A07-76DE7DEB348A}" type="parTrans" cxnId="{B888F7BF-4AFC-4CE8-8945-8A7FB92FEB72}">
      <dgm:prSet/>
      <dgm:spPr/>
      <dgm:t>
        <a:bodyPr/>
        <a:lstStyle/>
        <a:p>
          <a:endParaRPr lang="fr-FR"/>
        </a:p>
      </dgm:t>
    </dgm:pt>
    <dgm:pt modelId="{29A4BC81-9C71-4AB4-8118-E83C23FBCFC4}" type="sibTrans" cxnId="{B888F7BF-4AFC-4CE8-8945-8A7FB92FEB72}">
      <dgm:prSet/>
      <dgm:spPr/>
      <dgm:t>
        <a:bodyPr/>
        <a:lstStyle/>
        <a:p>
          <a:endParaRPr lang="fr-FR"/>
        </a:p>
      </dgm:t>
    </dgm:pt>
    <dgm:pt modelId="{A63C5C01-2F9F-439D-9A1F-D765217B483F}">
      <dgm:prSet/>
      <dgm:spPr>
        <a:solidFill>
          <a:srgbClr val="FFCCCC">
            <a:alpha val="90000"/>
          </a:srgbClr>
        </a:solidFill>
        <a:ln>
          <a:solidFill>
            <a:srgbClr val="CC0000"/>
          </a:solidFill>
        </a:ln>
      </dgm:spPr>
      <dgm:t>
        <a:bodyPr/>
        <a:lstStyle/>
        <a:p>
          <a:r>
            <a:rPr lang="fr-FR" dirty="0" smtClean="0"/>
            <a:t>En rapport avec le danger encouru par l’enfant, restriction de l’autorité parentale aussi peu que possible mais autant que nécessaire</a:t>
          </a:r>
          <a:endParaRPr lang="fr-FR" dirty="0"/>
        </a:p>
      </dgm:t>
    </dgm:pt>
    <dgm:pt modelId="{78DD1AB0-81FB-4D27-8B65-9E41AD554686}" type="parTrans" cxnId="{26D77A5C-3798-4A1C-B82B-60914CDD368A}">
      <dgm:prSet/>
      <dgm:spPr/>
      <dgm:t>
        <a:bodyPr/>
        <a:lstStyle/>
        <a:p>
          <a:endParaRPr lang="fr-FR"/>
        </a:p>
      </dgm:t>
    </dgm:pt>
    <dgm:pt modelId="{C36E94F9-51C3-4AF8-9A68-EEC25E0FEA14}" type="sibTrans" cxnId="{26D77A5C-3798-4A1C-B82B-60914CDD368A}">
      <dgm:prSet/>
      <dgm:spPr/>
      <dgm:t>
        <a:bodyPr/>
        <a:lstStyle/>
        <a:p>
          <a:endParaRPr lang="fr-FR"/>
        </a:p>
      </dgm:t>
    </dgm:pt>
    <dgm:pt modelId="{3877A9EC-5868-4BDD-AB4C-72642D605E62}">
      <dgm:prSet/>
      <dgm:spPr>
        <a:solidFill>
          <a:srgbClr val="FFCCCC">
            <a:alpha val="90000"/>
          </a:srgbClr>
        </a:solidFill>
        <a:ln>
          <a:solidFill>
            <a:srgbClr val="CC0000"/>
          </a:solidFill>
        </a:ln>
      </dgm:spPr>
      <dgm:t>
        <a:bodyPr/>
        <a:lstStyle/>
        <a:p>
          <a:r>
            <a:rPr lang="fr-FR" dirty="0" smtClean="0"/>
            <a:t>Intervention seulement si les parents ne remédient pas d’eux-mêmes à la situation, sont hors d’état de le faire ou refusent l’aide proposée</a:t>
          </a:r>
          <a:endParaRPr lang="fr-FR" dirty="0"/>
        </a:p>
      </dgm:t>
    </dgm:pt>
    <dgm:pt modelId="{667AC3EE-F861-4A6D-B3DC-77B57C42B850}" type="parTrans" cxnId="{A69375A1-3164-4989-BAC8-8925169DBE9B}">
      <dgm:prSet/>
      <dgm:spPr/>
      <dgm:t>
        <a:bodyPr/>
        <a:lstStyle/>
        <a:p>
          <a:endParaRPr lang="fr-FR"/>
        </a:p>
      </dgm:t>
    </dgm:pt>
    <dgm:pt modelId="{7C40FDE2-7A0B-4FC4-BFF1-B4303E6A042D}" type="sibTrans" cxnId="{A69375A1-3164-4989-BAC8-8925169DBE9B}">
      <dgm:prSet/>
      <dgm:spPr/>
      <dgm:t>
        <a:bodyPr/>
        <a:lstStyle/>
        <a:p>
          <a:endParaRPr lang="fr-FR"/>
        </a:p>
      </dgm:t>
    </dgm:pt>
    <dgm:pt modelId="{A1E2C624-215A-4457-BC47-752B16877307}">
      <dgm:prSet/>
      <dgm:spPr>
        <a:solidFill>
          <a:srgbClr val="FFCCCC">
            <a:alpha val="90000"/>
          </a:srgbClr>
        </a:solidFill>
        <a:ln>
          <a:solidFill>
            <a:srgbClr val="CC0000"/>
          </a:solidFill>
        </a:ln>
      </dgm:spPr>
      <dgm:t>
        <a:bodyPr/>
        <a:lstStyle/>
        <a:p>
          <a:r>
            <a:rPr lang="fr-FR" dirty="0" smtClean="0"/>
            <a:t>Compléter et non évincer les possibilité offertes par les parents eux-mêmes</a:t>
          </a:r>
          <a:endParaRPr lang="fr-FR" dirty="0"/>
        </a:p>
      </dgm:t>
    </dgm:pt>
    <dgm:pt modelId="{12C259FD-6952-4F6E-BDDE-6E3FEF9B882C}" type="parTrans" cxnId="{7A024454-046F-423A-8D52-CC3951170D45}">
      <dgm:prSet/>
      <dgm:spPr/>
      <dgm:t>
        <a:bodyPr/>
        <a:lstStyle/>
        <a:p>
          <a:endParaRPr lang="fr-FR"/>
        </a:p>
      </dgm:t>
    </dgm:pt>
    <dgm:pt modelId="{8F84AB9B-D7C5-429A-AEA2-56F565CA4A6B}" type="sibTrans" cxnId="{7A024454-046F-423A-8D52-CC3951170D45}">
      <dgm:prSet/>
      <dgm:spPr/>
      <dgm:t>
        <a:bodyPr/>
        <a:lstStyle/>
        <a:p>
          <a:endParaRPr lang="fr-FR"/>
        </a:p>
      </dgm:t>
    </dgm:pt>
    <dgm:pt modelId="{20BCAC67-CF05-42EA-A93C-4FBE3D525C77}">
      <dgm:prSet/>
      <dgm:spPr>
        <a:solidFill>
          <a:srgbClr val="FFCCCC">
            <a:alpha val="90000"/>
          </a:srgbClr>
        </a:solidFill>
        <a:ln>
          <a:solidFill>
            <a:srgbClr val="CC0000"/>
          </a:solidFill>
        </a:ln>
      </dgm:spPr>
      <dgm:t>
        <a:bodyPr/>
        <a:lstStyle/>
        <a:p>
          <a:r>
            <a:rPr lang="fr-FR" dirty="0" smtClean="0"/>
            <a:t>Les mesures de protection de l’enfant ne présupposent pas une faute de la part des parents</a:t>
          </a:r>
          <a:endParaRPr lang="fr-FR" dirty="0"/>
        </a:p>
      </dgm:t>
    </dgm:pt>
    <dgm:pt modelId="{661E79C7-036E-4E13-98BC-D7C27611E678}" type="parTrans" cxnId="{A46F7DDB-6D28-4594-946B-01BE6A401D52}">
      <dgm:prSet/>
      <dgm:spPr/>
      <dgm:t>
        <a:bodyPr/>
        <a:lstStyle/>
        <a:p>
          <a:endParaRPr lang="fr-FR"/>
        </a:p>
      </dgm:t>
    </dgm:pt>
    <dgm:pt modelId="{EDB07414-2FB0-47CF-A5F7-BE5C90CDAE46}" type="sibTrans" cxnId="{A46F7DDB-6D28-4594-946B-01BE6A401D52}">
      <dgm:prSet/>
      <dgm:spPr/>
      <dgm:t>
        <a:bodyPr/>
        <a:lstStyle/>
        <a:p>
          <a:endParaRPr lang="fr-FR"/>
        </a:p>
      </dgm:t>
    </dgm:pt>
    <dgm:pt modelId="{ADE105CE-FA63-4F5D-85A6-128EAAEB08DF}" type="pres">
      <dgm:prSet presAssocID="{05DB15C5-35D3-401A-8E9C-BE797BD8A3B3}" presName="linear" presStyleCnt="0">
        <dgm:presLayoutVars>
          <dgm:dir/>
          <dgm:animLvl val="lvl"/>
          <dgm:resizeHandles val="exact"/>
        </dgm:presLayoutVars>
      </dgm:prSet>
      <dgm:spPr/>
      <dgm:t>
        <a:bodyPr/>
        <a:lstStyle/>
        <a:p>
          <a:endParaRPr lang="fr-FR"/>
        </a:p>
      </dgm:t>
    </dgm:pt>
    <dgm:pt modelId="{F5197579-3D74-4ACA-AA7C-60C229578899}" type="pres">
      <dgm:prSet presAssocID="{CA197BFB-8C54-4363-9365-4748F2A21BA7}" presName="parentLin" presStyleCnt="0"/>
      <dgm:spPr/>
    </dgm:pt>
    <dgm:pt modelId="{4A1D2C15-5191-4C09-8BE7-AED5185C3A36}" type="pres">
      <dgm:prSet presAssocID="{CA197BFB-8C54-4363-9365-4748F2A21BA7}" presName="parentLeftMargin" presStyleLbl="node1" presStyleIdx="0" presStyleCnt="4"/>
      <dgm:spPr/>
      <dgm:t>
        <a:bodyPr/>
        <a:lstStyle/>
        <a:p>
          <a:endParaRPr lang="fr-FR"/>
        </a:p>
      </dgm:t>
    </dgm:pt>
    <dgm:pt modelId="{18CEB8B7-94E5-4964-9E64-52B4592B0686}" type="pres">
      <dgm:prSet presAssocID="{CA197BFB-8C54-4363-9365-4748F2A21BA7}" presName="parentText" presStyleLbl="node1" presStyleIdx="0" presStyleCnt="4">
        <dgm:presLayoutVars>
          <dgm:chMax val="0"/>
          <dgm:bulletEnabled val="1"/>
        </dgm:presLayoutVars>
      </dgm:prSet>
      <dgm:spPr/>
      <dgm:t>
        <a:bodyPr/>
        <a:lstStyle/>
        <a:p>
          <a:endParaRPr lang="fr-FR"/>
        </a:p>
      </dgm:t>
    </dgm:pt>
    <dgm:pt modelId="{0BFD6A40-6A6E-438E-B14E-0F0A2CCDF197}" type="pres">
      <dgm:prSet presAssocID="{CA197BFB-8C54-4363-9365-4748F2A21BA7}" presName="negativeSpace" presStyleCnt="0"/>
      <dgm:spPr/>
    </dgm:pt>
    <dgm:pt modelId="{C6895B0D-B82D-4A58-8F17-7AA44C05EA0F}" type="pres">
      <dgm:prSet presAssocID="{CA197BFB-8C54-4363-9365-4748F2A21BA7}" presName="childText" presStyleLbl="conFgAcc1" presStyleIdx="0" presStyleCnt="4">
        <dgm:presLayoutVars>
          <dgm:bulletEnabled val="1"/>
        </dgm:presLayoutVars>
      </dgm:prSet>
      <dgm:spPr/>
      <dgm:t>
        <a:bodyPr/>
        <a:lstStyle/>
        <a:p>
          <a:endParaRPr lang="fr-FR"/>
        </a:p>
      </dgm:t>
    </dgm:pt>
    <dgm:pt modelId="{96505EA7-445D-4CC3-91C2-2883CDE41749}" type="pres">
      <dgm:prSet presAssocID="{EF6884AC-D433-47A8-9790-D5BCA1A6FCD2}" presName="spaceBetweenRectangles" presStyleCnt="0"/>
      <dgm:spPr/>
    </dgm:pt>
    <dgm:pt modelId="{91311A0C-9EBC-443F-9652-F612ACED5D17}" type="pres">
      <dgm:prSet presAssocID="{8E5CD3BE-2F88-4431-8310-3D472E449057}" presName="parentLin" presStyleCnt="0"/>
      <dgm:spPr/>
    </dgm:pt>
    <dgm:pt modelId="{3E2124CF-E297-4F4B-89C3-69914C494854}" type="pres">
      <dgm:prSet presAssocID="{8E5CD3BE-2F88-4431-8310-3D472E449057}" presName="parentLeftMargin" presStyleLbl="node1" presStyleIdx="0" presStyleCnt="4"/>
      <dgm:spPr/>
      <dgm:t>
        <a:bodyPr/>
        <a:lstStyle/>
        <a:p>
          <a:endParaRPr lang="fr-FR"/>
        </a:p>
      </dgm:t>
    </dgm:pt>
    <dgm:pt modelId="{40A3185E-FC09-4CBD-AE26-C83701D04956}" type="pres">
      <dgm:prSet presAssocID="{8E5CD3BE-2F88-4431-8310-3D472E449057}" presName="parentText" presStyleLbl="node1" presStyleIdx="1" presStyleCnt="4">
        <dgm:presLayoutVars>
          <dgm:chMax val="0"/>
          <dgm:bulletEnabled val="1"/>
        </dgm:presLayoutVars>
      </dgm:prSet>
      <dgm:spPr/>
      <dgm:t>
        <a:bodyPr/>
        <a:lstStyle/>
        <a:p>
          <a:endParaRPr lang="fr-FR"/>
        </a:p>
      </dgm:t>
    </dgm:pt>
    <dgm:pt modelId="{F56B407F-B9A9-4AB7-B430-920296083C8D}" type="pres">
      <dgm:prSet presAssocID="{8E5CD3BE-2F88-4431-8310-3D472E449057}" presName="negativeSpace" presStyleCnt="0"/>
      <dgm:spPr/>
    </dgm:pt>
    <dgm:pt modelId="{33703D14-18C7-4CAE-BC26-9E924F820888}" type="pres">
      <dgm:prSet presAssocID="{8E5CD3BE-2F88-4431-8310-3D472E449057}" presName="childText" presStyleLbl="conFgAcc1" presStyleIdx="1" presStyleCnt="4">
        <dgm:presLayoutVars>
          <dgm:bulletEnabled val="1"/>
        </dgm:presLayoutVars>
      </dgm:prSet>
      <dgm:spPr/>
      <dgm:t>
        <a:bodyPr/>
        <a:lstStyle/>
        <a:p>
          <a:endParaRPr lang="fr-FR"/>
        </a:p>
      </dgm:t>
    </dgm:pt>
    <dgm:pt modelId="{67914210-1F70-4AB4-9CB5-AA899E1E9429}" type="pres">
      <dgm:prSet presAssocID="{AF698C11-6A30-4760-AAF7-D1DE33030097}" presName="spaceBetweenRectangles" presStyleCnt="0"/>
      <dgm:spPr/>
    </dgm:pt>
    <dgm:pt modelId="{C14F231A-22CC-4DD5-B70F-DB8C035E1F28}" type="pres">
      <dgm:prSet presAssocID="{BA00871C-F6FC-4C8C-BA6C-8A2B5D5B1533}" presName="parentLin" presStyleCnt="0"/>
      <dgm:spPr/>
    </dgm:pt>
    <dgm:pt modelId="{836CE052-86D8-4ECC-9DB0-792EFD790072}" type="pres">
      <dgm:prSet presAssocID="{BA00871C-F6FC-4C8C-BA6C-8A2B5D5B1533}" presName="parentLeftMargin" presStyleLbl="node1" presStyleIdx="1" presStyleCnt="4"/>
      <dgm:spPr/>
      <dgm:t>
        <a:bodyPr/>
        <a:lstStyle/>
        <a:p>
          <a:endParaRPr lang="fr-FR"/>
        </a:p>
      </dgm:t>
    </dgm:pt>
    <dgm:pt modelId="{9AFA51C4-C6E7-47E7-B9E7-7A9A799FE8E1}" type="pres">
      <dgm:prSet presAssocID="{BA00871C-F6FC-4C8C-BA6C-8A2B5D5B1533}" presName="parentText" presStyleLbl="node1" presStyleIdx="2" presStyleCnt="4">
        <dgm:presLayoutVars>
          <dgm:chMax val="0"/>
          <dgm:bulletEnabled val="1"/>
        </dgm:presLayoutVars>
      </dgm:prSet>
      <dgm:spPr/>
      <dgm:t>
        <a:bodyPr/>
        <a:lstStyle/>
        <a:p>
          <a:endParaRPr lang="fr-FR"/>
        </a:p>
      </dgm:t>
    </dgm:pt>
    <dgm:pt modelId="{E3CBBF96-3418-4929-980D-DF6F62739E9C}" type="pres">
      <dgm:prSet presAssocID="{BA00871C-F6FC-4C8C-BA6C-8A2B5D5B1533}" presName="negativeSpace" presStyleCnt="0"/>
      <dgm:spPr/>
    </dgm:pt>
    <dgm:pt modelId="{B6D64791-F421-4A57-89FA-1AD4E87FA94C}" type="pres">
      <dgm:prSet presAssocID="{BA00871C-F6FC-4C8C-BA6C-8A2B5D5B1533}" presName="childText" presStyleLbl="conFgAcc1" presStyleIdx="2" presStyleCnt="4">
        <dgm:presLayoutVars>
          <dgm:bulletEnabled val="1"/>
        </dgm:presLayoutVars>
      </dgm:prSet>
      <dgm:spPr/>
      <dgm:t>
        <a:bodyPr/>
        <a:lstStyle/>
        <a:p>
          <a:endParaRPr lang="fr-FR"/>
        </a:p>
      </dgm:t>
    </dgm:pt>
    <dgm:pt modelId="{F3CE6A14-9AD4-4AED-B70D-FBDA0171AAA9}" type="pres">
      <dgm:prSet presAssocID="{6B00C269-2ED0-448F-84B1-AC367CF70139}" presName="spaceBetweenRectangles" presStyleCnt="0"/>
      <dgm:spPr/>
    </dgm:pt>
    <dgm:pt modelId="{55A3EEC9-E13F-470A-AA23-D6F0241D94E7}" type="pres">
      <dgm:prSet presAssocID="{EAE0BC55-9273-4E06-BBA0-4AEFCA0382AE}" presName="parentLin" presStyleCnt="0"/>
      <dgm:spPr/>
    </dgm:pt>
    <dgm:pt modelId="{60A80EF1-B27D-474A-B822-6BB6D7F0CF8E}" type="pres">
      <dgm:prSet presAssocID="{EAE0BC55-9273-4E06-BBA0-4AEFCA0382AE}" presName="parentLeftMargin" presStyleLbl="node1" presStyleIdx="2" presStyleCnt="4"/>
      <dgm:spPr/>
      <dgm:t>
        <a:bodyPr/>
        <a:lstStyle/>
        <a:p>
          <a:endParaRPr lang="fr-FR"/>
        </a:p>
      </dgm:t>
    </dgm:pt>
    <dgm:pt modelId="{E0620037-2782-4E6F-A092-8998F988D642}" type="pres">
      <dgm:prSet presAssocID="{EAE0BC55-9273-4E06-BBA0-4AEFCA0382AE}" presName="parentText" presStyleLbl="node1" presStyleIdx="3" presStyleCnt="4">
        <dgm:presLayoutVars>
          <dgm:chMax val="0"/>
          <dgm:bulletEnabled val="1"/>
        </dgm:presLayoutVars>
      </dgm:prSet>
      <dgm:spPr/>
      <dgm:t>
        <a:bodyPr/>
        <a:lstStyle/>
        <a:p>
          <a:endParaRPr lang="fr-FR"/>
        </a:p>
      </dgm:t>
    </dgm:pt>
    <dgm:pt modelId="{4D86A0C4-0A0E-41CF-A65E-5AB2A2F384B2}" type="pres">
      <dgm:prSet presAssocID="{EAE0BC55-9273-4E06-BBA0-4AEFCA0382AE}" presName="negativeSpace" presStyleCnt="0"/>
      <dgm:spPr/>
    </dgm:pt>
    <dgm:pt modelId="{B53F725B-CCAC-45BD-B783-B2BD6A5065BC}" type="pres">
      <dgm:prSet presAssocID="{EAE0BC55-9273-4E06-BBA0-4AEFCA0382AE}" presName="childText" presStyleLbl="conFgAcc1" presStyleIdx="3" presStyleCnt="4">
        <dgm:presLayoutVars>
          <dgm:bulletEnabled val="1"/>
        </dgm:presLayoutVars>
      </dgm:prSet>
      <dgm:spPr/>
      <dgm:t>
        <a:bodyPr/>
        <a:lstStyle/>
        <a:p>
          <a:endParaRPr lang="fr-FR"/>
        </a:p>
      </dgm:t>
    </dgm:pt>
  </dgm:ptLst>
  <dgm:cxnLst>
    <dgm:cxn modelId="{E140C172-A04D-4322-A890-4668EB1EDD8C}" type="presOf" srcId="{CA197BFB-8C54-4363-9365-4748F2A21BA7}" destId="{18CEB8B7-94E5-4964-9E64-52B4592B0686}" srcOrd="1" destOrd="0" presId="urn:microsoft.com/office/officeart/2005/8/layout/list1"/>
    <dgm:cxn modelId="{96D9A98B-A46F-4B7E-938C-0034F847191A}" type="presOf" srcId="{8E5CD3BE-2F88-4431-8310-3D472E449057}" destId="{3E2124CF-E297-4F4B-89C3-69914C494854}" srcOrd="0" destOrd="0" presId="urn:microsoft.com/office/officeart/2005/8/layout/list1"/>
    <dgm:cxn modelId="{128AF6F9-3AAA-4176-8682-5ACD34F3CB59}" type="presOf" srcId="{CA197BFB-8C54-4363-9365-4748F2A21BA7}" destId="{4A1D2C15-5191-4C09-8BE7-AED5185C3A36}" srcOrd="0" destOrd="0" presId="urn:microsoft.com/office/officeart/2005/8/layout/list1"/>
    <dgm:cxn modelId="{7A024454-046F-423A-8D52-CC3951170D45}" srcId="{BA00871C-F6FC-4C8C-BA6C-8A2B5D5B1533}" destId="{A1E2C624-215A-4457-BC47-752B16877307}" srcOrd="0" destOrd="0" parTransId="{12C259FD-6952-4F6E-BDDE-6E3FEF9B882C}" sibTransId="{8F84AB9B-D7C5-429A-AEA2-56F565CA4A6B}"/>
    <dgm:cxn modelId="{B7724E29-AF3A-417A-BF18-55E01E9023C5}" type="presOf" srcId="{3877A9EC-5868-4BDD-AB4C-72642D605E62}" destId="{33703D14-18C7-4CAE-BC26-9E924F820888}" srcOrd="0" destOrd="0" presId="urn:microsoft.com/office/officeart/2005/8/layout/list1"/>
    <dgm:cxn modelId="{C7427B14-AA97-4C2C-A3E2-097242D559B4}" type="presOf" srcId="{BA00871C-F6FC-4C8C-BA6C-8A2B5D5B1533}" destId="{9AFA51C4-C6E7-47E7-B9E7-7A9A799FE8E1}" srcOrd="1" destOrd="0" presId="urn:microsoft.com/office/officeart/2005/8/layout/list1"/>
    <dgm:cxn modelId="{4A63EC71-A8E9-4EA8-A1C8-6D67AF8E3470}" type="presOf" srcId="{EAE0BC55-9273-4E06-BBA0-4AEFCA0382AE}" destId="{60A80EF1-B27D-474A-B822-6BB6D7F0CF8E}" srcOrd="0" destOrd="0" presId="urn:microsoft.com/office/officeart/2005/8/layout/list1"/>
    <dgm:cxn modelId="{EDF3B7AF-F283-4417-961D-FFC529A2530B}" srcId="{05DB15C5-35D3-401A-8E9C-BE797BD8A3B3}" destId="{BA00871C-F6FC-4C8C-BA6C-8A2B5D5B1533}" srcOrd="2" destOrd="0" parTransId="{22B52A9F-FD35-428A-B814-DB7728C68D7E}" sibTransId="{6B00C269-2ED0-448F-84B1-AC367CF70139}"/>
    <dgm:cxn modelId="{75B849BB-3995-4297-85A2-A6FAAAE280ED}" srcId="{05DB15C5-35D3-401A-8E9C-BE797BD8A3B3}" destId="{8E5CD3BE-2F88-4431-8310-3D472E449057}" srcOrd="1" destOrd="0" parTransId="{D437ECDA-B4BA-408B-938F-05CDCAD1BB2F}" sibTransId="{AF698C11-6A30-4760-AAF7-D1DE33030097}"/>
    <dgm:cxn modelId="{0CCC9F6A-548A-4711-9CB5-9353A3C2D819}" srcId="{05DB15C5-35D3-401A-8E9C-BE797BD8A3B3}" destId="{CA197BFB-8C54-4363-9365-4748F2A21BA7}" srcOrd="0" destOrd="0" parTransId="{0C59AE8D-AE6B-4670-8E79-4C2AF91F736E}" sibTransId="{EF6884AC-D433-47A8-9790-D5BCA1A6FCD2}"/>
    <dgm:cxn modelId="{26D77A5C-3798-4A1C-B82B-60914CDD368A}" srcId="{CA197BFB-8C54-4363-9365-4748F2A21BA7}" destId="{A63C5C01-2F9F-439D-9A1F-D765217B483F}" srcOrd="0" destOrd="0" parTransId="{78DD1AB0-81FB-4D27-8B65-9E41AD554686}" sibTransId="{C36E94F9-51C3-4AF8-9A68-EEC25E0FEA14}"/>
    <dgm:cxn modelId="{B888F7BF-4AFC-4CE8-8945-8A7FB92FEB72}" srcId="{05DB15C5-35D3-401A-8E9C-BE797BD8A3B3}" destId="{EAE0BC55-9273-4E06-BBA0-4AEFCA0382AE}" srcOrd="3" destOrd="0" parTransId="{EE289940-6306-4C5A-8A07-76DE7DEB348A}" sibTransId="{29A4BC81-9C71-4AB4-8118-E83C23FBCFC4}"/>
    <dgm:cxn modelId="{8FB1061E-614E-4FEB-8991-FD9AECF574F1}" type="presOf" srcId="{05DB15C5-35D3-401A-8E9C-BE797BD8A3B3}" destId="{ADE105CE-FA63-4F5D-85A6-128EAAEB08DF}" srcOrd="0" destOrd="0" presId="urn:microsoft.com/office/officeart/2005/8/layout/list1"/>
    <dgm:cxn modelId="{BB264B70-A1FF-481D-95C2-0554AF4314ED}" type="presOf" srcId="{8E5CD3BE-2F88-4431-8310-3D472E449057}" destId="{40A3185E-FC09-4CBD-AE26-C83701D04956}" srcOrd="1" destOrd="0" presId="urn:microsoft.com/office/officeart/2005/8/layout/list1"/>
    <dgm:cxn modelId="{E4F64D07-A458-4FAF-867F-DA2A88D0D829}" type="presOf" srcId="{20BCAC67-CF05-42EA-A93C-4FBE3D525C77}" destId="{B53F725B-CCAC-45BD-B783-B2BD6A5065BC}" srcOrd="0" destOrd="0" presId="urn:microsoft.com/office/officeart/2005/8/layout/list1"/>
    <dgm:cxn modelId="{6D7C3DE0-49E4-444E-B9F0-AB1A81A12AC5}" type="presOf" srcId="{A1E2C624-215A-4457-BC47-752B16877307}" destId="{B6D64791-F421-4A57-89FA-1AD4E87FA94C}" srcOrd="0" destOrd="0" presId="urn:microsoft.com/office/officeart/2005/8/layout/list1"/>
    <dgm:cxn modelId="{A46F7DDB-6D28-4594-946B-01BE6A401D52}" srcId="{EAE0BC55-9273-4E06-BBA0-4AEFCA0382AE}" destId="{20BCAC67-CF05-42EA-A93C-4FBE3D525C77}" srcOrd="0" destOrd="0" parTransId="{661E79C7-036E-4E13-98BC-D7C27611E678}" sibTransId="{EDB07414-2FB0-47CF-A5F7-BE5C90CDAE46}"/>
    <dgm:cxn modelId="{90F72B1B-CA74-482D-B572-7386C7864B9B}" type="presOf" srcId="{A63C5C01-2F9F-439D-9A1F-D765217B483F}" destId="{C6895B0D-B82D-4A58-8F17-7AA44C05EA0F}" srcOrd="0" destOrd="0" presId="urn:microsoft.com/office/officeart/2005/8/layout/list1"/>
    <dgm:cxn modelId="{E9866F79-77BA-4929-BBE5-DB2BF4A58D4F}" type="presOf" srcId="{EAE0BC55-9273-4E06-BBA0-4AEFCA0382AE}" destId="{E0620037-2782-4E6F-A092-8998F988D642}" srcOrd="1" destOrd="0" presId="urn:microsoft.com/office/officeart/2005/8/layout/list1"/>
    <dgm:cxn modelId="{634E01E1-3F0D-451A-A2BE-53F6E3808CE8}" type="presOf" srcId="{BA00871C-F6FC-4C8C-BA6C-8A2B5D5B1533}" destId="{836CE052-86D8-4ECC-9DB0-792EFD790072}" srcOrd="0" destOrd="0" presId="urn:microsoft.com/office/officeart/2005/8/layout/list1"/>
    <dgm:cxn modelId="{A69375A1-3164-4989-BAC8-8925169DBE9B}" srcId="{8E5CD3BE-2F88-4431-8310-3D472E449057}" destId="{3877A9EC-5868-4BDD-AB4C-72642D605E62}" srcOrd="0" destOrd="0" parTransId="{667AC3EE-F861-4A6D-B3DC-77B57C42B850}" sibTransId="{7C40FDE2-7A0B-4FC4-BFF1-B4303E6A042D}"/>
    <dgm:cxn modelId="{2BBAC88F-11D5-49BE-B379-1BD8DA0BABC1}" type="presParOf" srcId="{ADE105CE-FA63-4F5D-85A6-128EAAEB08DF}" destId="{F5197579-3D74-4ACA-AA7C-60C229578899}" srcOrd="0" destOrd="0" presId="urn:microsoft.com/office/officeart/2005/8/layout/list1"/>
    <dgm:cxn modelId="{8B04306A-3531-4097-A410-C40C5F7E62EB}" type="presParOf" srcId="{F5197579-3D74-4ACA-AA7C-60C229578899}" destId="{4A1D2C15-5191-4C09-8BE7-AED5185C3A36}" srcOrd="0" destOrd="0" presId="urn:microsoft.com/office/officeart/2005/8/layout/list1"/>
    <dgm:cxn modelId="{27CECEEB-E02B-4AAE-A86B-24246CF0017D}" type="presParOf" srcId="{F5197579-3D74-4ACA-AA7C-60C229578899}" destId="{18CEB8B7-94E5-4964-9E64-52B4592B0686}" srcOrd="1" destOrd="0" presId="urn:microsoft.com/office/officeart/2005/8/layout/list1"/>
    <dgm:cxn modelId="{72264506-1EB4-4E53-9E11-C2A6E4F2F160}" type="presParOf" srcId="{ADE105CE-FA63-4F5D-85A6-128EAAEB08DF}" destId="{0BFD6A40-6A6E-438E-B14E-0F0A2CCDF197}" srcOrd="1" destOrd="0" presId="urn:microsoft.com/office/officeart/2005/8/layout/list1"/>
    <dgm:cxn modelId="{0FB98899-6ABE-4B53-9C07-F1BE56163C07}" type="presParOf" srcId="{ADE105CE-FA63-4F5D-85A6-128EAAEB08DF}" destId="{C6895B0D-B82D-4A58-8F17-7AA44C05EA0F}" srcOrd="2" destOrd="0" presId="urn:microsoft.com/office/officeart/2005/8/layout/list1"/>
    <dgm:cxn modelId="{7EA57B72-F2F1-4B70-A428-E018D32E67A7}" type="presParOf" srcId="{ADE105CE-FA63-4F5D-85A6-128EAAEB08DF}" destId="{96505EA7-445D-4CC3-91C2-2883CDE41749}" srcOrd="3" destOrd="0" presId="urn:microsoft.com/office/officeart/2005/8/layout/list1"/>
    <dgm:cxn modelId="{25FB640A-8534-47C2-A249-10C0DD45569B}" type="presParOf" srcId="{ADE105CE-FA63-4F5D-85A6-128EAAEB08DF}" destId="{91311A0C-9EBC-443F-9652-F612ACED5D17}" srcOrd="4" destOrd="0" presId="urn:microsoft.com/office/officeart/2005/8/layout/list1"/>
    <dgm:cxn modelId="{AED9CC85-2A78-44A1-B8A4-72EAD4B3EB69}" type="presParOf" srcId="{91311A0C-9EBC-443F-9652-F612ACED5D17}" destId="{3E2124CF-E297-4F4B-89C3-69914C494854}" srcOrd="0" destOrd="0" presId="urn:microsoft.com/office/officeart/2005/8/layout/list1"/>
    <dgm:cxn modelId="{154F81FA-49C5-4570-9B09-EE015C939FB8}" type="presParOf" srcId="{91311A0C-9EBC-443F-9652-F612ACED5D17}" destId="{40A3185E-FC09-4CBD-AE26-C83701D04956}" srcOrd="1" destOrd="0" presId="urn:microsoft.com/office/officeart/2005/8/layout/list1"/>
    <dgm:cxn modelId="{8C2AC040-04F3-49AB-B648-43EB94588EED}" type="presParOf" srcId="{ADE105CE-FA63-4F5D-85A6-128EAAEB08DF}" destId="{F56B407F-B9A9-4AB7-B430-920296083C8D}" srcOrd="5" destOrd="0" presId="urn:microsoft.com/office/officeart/2005/8/layout/list1"/>
    <dgm:cxn modelId="{4327F192-F869-4C04-9564-ED06B7BB8544}" type="presParOf" srcId="{ADE105CE-FA63-4F5D-85A6-128EAAEB08DF}" destId="{33703D14-18C7-4CAE-BC26-9E924F820888}" srcOrd="6" destOrd="0" presId="urn:microsoft.com/office/officeart/2005/8/layout/list1"/>
    <dgm:cxn modelId="{DCD0DFE6-562F-4FC8-BB01-D5F6D290E877}" type="presParOf" srcId="{ADE105CE-FA63-4F5D-85A6-128EAAEB08DF}" destId="{67914210-1F70-4AB4-9CB5-AA899E1E9429}" srcOrd="7" destOrd="0" presId="urn:microsoft.com/office/officeart/2005/8/layout/list1"/>
    <dgm:cxn modelId="{B11BDF48-035A-4C92-9D57-DF417E4EFD98}" type="presParOf" srcId="{ADE105CE-FA63-4F5D-85A6-128EAAEB08DF}" destId="{C14F231A-22CC-4DD5-B70F-DB8C035E1F28}" srcOrd="8" destOrd="0" presId="urn:microsoft.com/office/officeart/2005/8/layout/list1"/>
    <dgm:cxn modelId="{495B43FB-6C88-4DB9-9688-4FE6787E8AB5}" type="presParOf" srcId="{C14F231A-22CC-4DD5-B70F-DB8C035E1F28}" destId="{836CE052-86D8-4ECC-9DB0-792EFD790072}" srcOrd="0" destOrd="0" presId="urn:microsoft.com/office/officeart/2005/8/layout/list1"/>
    <dgm:cxn modelId="{CDBCCA86-4313-42FE-95BE-F7FBC130B78F}" type="presParOf" srcId="{C14F231A-22CC-4DD5-B70F-DB8C035E1F28}" destId="{9AFA51C4-C6E7-47E7-B9E7-7A9A799FE8E1}" srcOrd="1" destOrd="0" presId="urn:microsoft.com/office/officeart/2005/8/layout/list1"/>
    <dgm:cxn modelId="{99D7221D-0A1E-443F-A25A-06052E0623DF}" type="presParOf" srcId="{ADE105CE-FA63-4F5D-85A6-128EAAEB08DF}" destId="{E3CBBF96-3418-4929-980D-DF6F62739E9C}" srcOrd="9" destOrd="0" presId="urn:microsoft.com/office/officeart/2005/8/layout/list1"/>
    <dgm:cxn modelId="{5F10B072-3FA3-4161-93F9-5F544050C466}" type="presParOf" srcId="{ADE105CE-FA63-4F5D-85A6-128EAAEB08DF}" destId="{B6D64791-F421-4A57-89FA-1AD4E87FA94C}" srcOrd="10" destOrd="0" presId="urn:microsoft.com/office/officeart/2005/8/layout/list1"/>
    <dgm:cxn modelId="{7D639A4B-74AA-42BC-A700-58BFCC8397FD}" type="presParOf" srcId="{ADE105CE-FA63-4F5D-85A6-128EAAEB08DF}" destId="{F3CE6A14-9AD4-4AED-B70D-FBDA0171AAA9}" srcOrd="11" destOrd="0" presId="urn:microsoft.com/office/officeart/2005/8/layout/list1"/>
    <dgm:cxn modelId="{401BB255-0B43-455E-97BC-60D431F7E7DD}" type="presParOf" srcId="{ADE105CE-FA63-4F5D-85A6-128EAAEB08DF}" destId="{55A3EEC9-E13F-470A-AA23-D6F0241D94E7}" srcOrd="12" destOrd="0" presId="urn:microsoft.com/office/officeart/2005/8/layout/list1"/>
    <dgm:cxn modelId="{65AA2868-CC21-4367-BC66-79558D2E5A2D}" type="presParOf" srcId="{55A3EEC9-E13F-470A-AA23-D6F0241D94E7}" destId="{60A80EF1-B27D-474A-B822-6BB6D7F0CF8E}" srcOrd="0" destOrd="0" presId="urn:microsoft.com/office/officeart/2005/8/layout/list1"/>
    <dgm:cxn modelId="{41263649-22AD-45D5-8C18-FA1E484CFC48}" type="presParOf" srcId="{55A3EEC9-E13F-470A-AA23-D6F0241D94E7}" destId="{E0620037-2782-4E6F-A092-8998F988D642}" srcOrd="1" destOrd="0" presId="urn:microsoft.com/office/officeart/2005/8/layout/list1"/>
    <dgm:cxn modelId="{0E8E9C4B-338F-4B6E-A78B-83EF63CB3D6C}" type="presParOf" srcId="{ADE105CE-FA63-4F5D-85A6-128EAAEB08DF}" destId="{4D86A0C4-0A0E-41CF-A65E-5AB2A2F384B2}" srcOrd="13" destOrd="0" presId="urn:microsoft.com/office/officeart/2005/8/layout/list1"/>
    <dgm:cxn modelId="{D21D2750-3F9A-4DFB-AFB3-CBDDDE8DF7F9}" type="presParOf" srcId="{ADE105CE-FA63-4F5D-85A6-128EAAEB08DF}" destId="{B53F725B-CCAC-45BD-B783-B2BD6A5065BC}"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3A777F-2216-4174-96DD-E2325D7D3066}"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fr-FR"/>
        </a:p>
      </dgm:t>
    </dgm:pt>
    <dgm:pt modelId="{BB59AB6F-3F0D-4097-A66A-6A268AE7F9D9}">
      <dgm:prSet phldrT="[Texte]"/>
      <dgm:spPr>
        <a:solidFill>
          <a:srgbClr val="FFCCCC"/>
        </a:solidFill>
        <a:ln>
          <a:solidFill>
            <a:srgbClr val="FFCCCC"/>
          </a:solidFill>
        </a:ln>
      </dgm:spPr>
      <dgm:t>
        <a:bodyPr/>
        <a:lstStyle/>
        <a:p>
          <a:r>
            <a:rPr lang="fr-FR" dirty="0" smtClean="0"/>
            <a:t>1. Signalement et démarches</a:t>
          </a:r>
          <a:endParaRPr lang="fr-FR" dirty="0"/>
        </a:p>
      </dgm:t>
    </dgm:pt>
    <dgm:pt modelId="{161FED2E-35DA-44E3-BF72-D996C86F874B}" type="parTrans" cxnId="{8494F600-426F-411E-9357-946E75C13EBC}">
      <dgm:prSet/>
      <dgm:spPr/>
      <dgm:t>
        <a:bodyPr/>
        <a:lstStyle/>
        <a:p>
          <a:endParaRPr lang="fr-FR"/>
        </a:p>
      </dgm:t>
    </dgm:pt>
    <dgm:pt modelId="{14C36134-0CD8-43A3-B3F8-F0D953F0FB13}" type="sibTrans" cxnId="{8494F600-426F-411E-9357-946E75C13EBC}">
      <dgm:prSet/>
      <dgm:spPr/>
      <dgm:t>
        <a:bodyPr/>
        <a:lstStyle/>
        <a:p>
          <a:endParaRPr lang="fr-FR"/>
        </a:p>
      </dgm:t>
    </dgm:pt>
    <dgm:pt modelId="{EE63D516-77C9-456F-B347-036FE916EF13}">
      <dgm:prSet phldrT="[Texte]" custT="1"/>
      <dgm:spPr>
        <a:ln>
          <a:solidFill>
            <a:srgbClr val="FFCCCC"/>
          </a:solidFill>
        </a:ln>
      </dgm:spPr>
      <dgm:t>
        <a:bodyPr/>
        <a:lstStyle/>
        <a:p>
          <a:r>
            <a:rPr lang="fr-FR" sz="1000" dirty="0" smtClean="0"/>
            <a:t>Enseignant 		Conseils, orientation et coordination 	</a:t>
          </a:r>
          <a:r>
            <a:rPr lang="fr-FR" sz="1000" dirty="0" smtClean="0">
              <a:sym typeface="Wingdings" panose="05000000000000000000" pitchFamily="2" charset="2"/>
            </a:rPr>
            <a:t> 			Permanence de l’OPE</a:t>
          </a:r>
          <a:endParaRPr lang="fr-FR" sz="1000" dirty="0"/>
        </a:p>
      </dgm:t>
    </dgm:pt>
    <dgm:pt modelId="{B6F3F8B6-5E45-4987-92C0-2A8E34F06CEC}" type="parTrans" cxnId="{93F457AB-14D0-4920-837D-5BF3344C56E1}">
      <dgm:prSet/>
      <dgm:spPr/>
      <dgm:t>
        <a:bodyPr/>
        <a:lstStyle/>
        <a:p>
          <a:endParaRPr lang="fr-FR"/>
        </a:p>
      </dgm:t>
    </dgm:pt>
    <dgm:pt modelId="{C2B7D804-5A43-49ED-B1F5-44DFE0956328}" type="sibTrans" cxnId="{93F457AB-14D0-4920-837D-5BF3344C56E1}">
      <dgm:prSet/>
      <dgm:spPr/>
      <dgm:t>
        <a:bodyPr/>
        <a:lstStyle/>
        <a:p>
          <a:endParaRPr lang="fr-FR"/>
        </a:p>
      </dgm:t>
    </dgm:pt>
    <dgm:pt modelId="{D818E459-63BD-4D07-B401-D61062904A91}">
      <dgm:prSet phldrT="[Texte]" custT="1"/>
      <dgm:spPr>
        <a:ln>
          <a:solidFill>
            <a:srgbClr val="FFCCCC"/>
          </a:solidFill>
        </a:ln>
      </dgm:spPr>
      <dgm:t>
        <a:bodyPr/>
        <a:lstStyle/>
        <a:p>
          <a:r>
            <a:rPr lang="fr-FR" sz="1000" dirty="0" smtClean="0"/>
            <a:t>Direction d’école 	Transmission du signalement 		</a:t>
          </a:r>
          <a:r>
            <a:rPr lang="fr-FR" sz="1000" dirty="0" smtClean="0">
              <a:sym typeface="Wingdings" panose="05000000000000000000" pitchFamily="2" charset="2"/>
            </a:rPr>
            <a:t> 			APEA et Ministère public</a:t>
          </a:r>
          <a:endParaRPr lang="fr-FR" sz="1000" dirty="0"/>
        </a:p>
      </dgm:t>
    </dgm:pt>
    <dgm:pt modelId="{E5A8ED06-A260-41E2-8279-CD4A4AD04438}" type="parTrans" cxnId="{39D9BA55-A1DD-4A5C-8D8B-6ABC6567CF20}">
      <dgm:prSet/>
      <dgm:spPr/>
      <dgm:t>
        <a:bodyPr/>
        <a:lstStyle/>
        <a:p>
          <a:endParaRPr lang="fr-FR"/>
        </a:p>
      </dgm:t>
    </dgm:pt>
    <dgm:pt modelId="{D4F7CB6E-4FF6-4F64-8C6B-012964B9D9EA}" type="sibTrans" cxnId="{39D9BA55-A1DD-4A5C-8D8B-6ABC6567CF20}">
      <dgm:prSet/>
      <dgm:spPr/>
      <dgm:t>
        <a:bodyPr/>
        <a:lstStyle/>
        <a:p>
          <a:endParaRPr lang="fr-FR"/>
        </a:p>
      </dgm:t>
    </dgm:pt>
    <dgm:pt modelId="{0B8DE563-0030-40F5-A922-0E766C149271}">
      <dgm:prSet phldrT="[Texte]"/>
      <dgm:spPr>
        <a:solidFill>
          <a:srgbClr val="FF9999"/>
        </a:solidFill>
        <a:ln>
          <a:solidFill>
            <a:srgbClr val="FF9999"/>
          </a:solidFill>
        </a:ln>
      </dgm:spPr>
      <dgm:t>
        <a:bodyPr/>
        <a:lstStyle/>
        <a:p>
          <a:r>
            <a:rPr lang="fr-FR" dirty="0" smtClean="0"/>
            <a:t>2. Mesures provisoires urgentes</a:t>
          </a:r>
          <a:endParaRPr lang="fr-FR" dirty="0"/>
        </a:p>
      </dgm:t>
    </dgm:pt>
    <dgm:pt modelId="{58319C54-1993-417D-A01B-0FFEF02F2B11}" type="parTrans" cxnId="{26A5F326-1110-458E-A787-3408667FDDC4}">
      <dgm:prSet/>
      <dgm:spPr/>
      <dgm:t>
        <a:bodyPr/>
        <a:lstStyle/>
        <a:p>
          <a:endParaRPr lang="fr-FR"/>
        </a:p>
      </dgm:t>
    </dgm:pt>
    <dgm:pt modelId="{DF217B31-9E22-41C4-B1E1-6214BB7B4769}" type="sibTrans" cxnId="{26A5F326-1110-458E-A787-3408667FDDC4}">
      <dgm:prSet/>
      <dgm:spPr/>
      <dgm:t>
        <a:bodyPr/>
        <a:lstStyle/>
        <a:p>
          <a:endParaRPr lang="fr-FR"/>
        </a:p>
      </dgm:t>
    </dgm:pt>
    <dgm:pt modelId="{EF89C6B4-E6E6-4F59-AF38-7B5AFA806669}">
      <dgm:prSet phldrT="[Texte]" custT="1"/>
      <dgm:spPr>
        <a:ln>
          <a:solidFill>
            <a:srgbClr val="FF9999"/>
          </a:solidFill>
        </a:ln>
      </dgm:spPr>
      <dgm:t>
        <a:bodyPr/>
        <a:lstStyle/>
        <a:p>
          <a:pPr marL="57150" indent="0"/>
          <a:r>
            <a:rPr lang="fr-FR" sz="1000" dirty="0" smtClean="0"/>
            <a:t>APEA 	Décision 		Information et notification de la décision provisoire de placement (art. 310 CC) aux parents</a:t>
          </a:r>
          <a:endParaRPr lang="fr-FR" sz="1000" dirty="0"/>
        </a:p>
      </dgm:t>
    </dgm:pt>
    <dgm:pt modelId="{8E36B92E-01D7-400B-A507-71BF76565EA9}" type="parTrans" cxnId="{B73337D4-4009-4584-903F-D7FE0B9CF06E}">
      <dgm:prSet/>
      <dgm:spPr/>
      <dgm:t>
        <a:bodyPr/>
        <a:lstStyle/>
        <a:p>
          <a:endParaRPr lang="fr-FR"/>
        </a:p>
      </dgm:t>
    </dgm:pt>
    <dgm:pt modelId="{C55CF88E-6379-4856-9947-889EEAC52B6D}" type="sibTrans" cxnId="{B73337D4-4009-4584-903F-D7FE0B9CF06E}">
      <dgm:prSet/>
      <dgm:spPr/>
      <dgm:t>
        <a:bodyPr/>
        <a:lstStyle/>
        <a:p>
          <a:endParaRPr lang="fr-FR"/>
        </a:p>
      </dgm:t>
    </dgm:pt>
    <dgm:pt modelId="{AD92D615-FAA9-4333-A626-454F05EBD5C4}">
      <dgm:prSet phldrT="[Texte]"/>
      <dgm:spPr>
        <a:solidFill>
          <a:srgbClr val="FF7C80"/>
        </a:solidFill>
        <a:ln>
          <a:solidFill>
            <a:srgbClr val="FF7C80"/>
          </a:solidFill>
        </a:ln>
      </dgm:spPr>
      <dgm:t>
        <a:bodyPr/>
        <a:lstStyle/>
        <a:p>
          <a:r>
            <a:rPr lang="fr-FR" dirty="0" smtClean="0"/>
            <a:t>3. Evaluation des besoins de protection et d’aide</a:t>
          </a:r>
          <a:endParaRPr lang="fr-FR" dirty="0"/>
        </a:p>
      </dgm:t>
    </dgm:pt>
    <dgm:pt modelId="{F8DDA64B-77FF-4752-A40A-84B635583008}" type="parTrans" cxnId="{7058A4FD-3EEA-4131-8702-8696F8EABB4A}">
      <dgm:prSet/>
      <dgm:spPr/>
      <dgm:t>
        <a:bodyPr/>
        <a:lstStyle/>
        <a:p>
          <a:endParaRPr lang="fr-FR"/>
        </a:p>
      </dgm:t>
    </dgm:pt>
    <dgm:pt modelId="{755EFA39-DD66-4276-A466-C952073BD9D3}" type="sibTrans" cxnId="{7058A4FD-3EEA-4131-8702-8696F8EABB4A}">
      <dgm:prSet/>
      <dgm:spPr/>
      <dgm:t>
        <a:bodyPr/>
        <a:lstStyle/>
        <a:p>
          <a:endParaRPr lang="fr-FR"/>
        </a:p>
      </dgm:t>
    </dgm:pt>
    <dgm:pt modelId="{1037DD50-FEB3-4FE4-96DF-314BB750F54D}">
      <dgm:prSet phldrT="[Texte]" custT="1"/>
      <dgm:spPr>
        <a:ln>
          <a:solidFill>
            <a:srgbClr val="FF7C80"/>
          </a:solidFill>
        </a:ln>
      </dgm:spPr>
      <dgm:t>
        <a:bodyPr/>
        <a:lstStyle/>
        <a:p>
          <a:pPr>
            <a:tabLst>
              <a:tab pos="895350" algn="l"/>
              <a:tab pos="2239963" algn="l"/>
            </a:tabLst>
          </a:pPr>
          <a:r>
            <a:rPr lang="fr-FR" sz="1000" dirty="0" smtClean="0"/>
            <a:t>APEA	Décision 	Instruction des mesures de protection (pas d’audition de l’enfant = pénal)</a:t>
          </a:r>
          <a:endParaRPr lang="fr-FR" sz="1000" dirty="0"/>
        </a:p>
      </dgm:t>
    </dgm:pt>
    <dgm:pt modelId="{2D243F22-5F79-40F6-AB4C-E13E90D53301}" type="parTrans" cxnId="{E6AAF5D8-B8E5-4546-9F38-66D26F0A17CB}">
      <dgm:prSet/>
      <dgm:spPr/>
      <dgm:t>
        <a:bodyPr/>
        <a:lstStyle/>
        <a:p>
          <a:endParaRPr lang="fr-FR"/>
        </a:p>
      </dgm:t>
    </dgm:pt>
    <dgm:pt modelId="{0D063AFB-7B84-4064-82D4-1A2891D0CE23}" type="sibTrans" cxnId="{E6AAF5D8-B8E5-4546-9F38-66D26F0A17CB}">
      <dgm:prSet/>
      <dgm:spPr/>
      <dgm:t>
        <a:bodyPr/>
        <a:lstStyle/>
        <a:p>
          <a:endParaRPr lang="fr-FR"/>
        </a:p>
      </dgm:t>
    </dgm:pt>
    <dgm:pt modelId="{A6F72AD2-61B8-4356-99F3-74AAFCD6AAE8}">
      <dgm:prSet phldrT="[Texte]" custT="1"/>
      <dgm:spPr>
        <a:ln>
          <a:solidFill>
            <a:srgbClr val="FF7C80"/>
          </a:solidFill>
        </a:ln>
      </dgm:spPr>
      <dgm:t>
        <a:bodyPr/>
        <a:lstStyle/>
        <a:p>
          <a:pPr>
            <a:tabLst>
              <a:tab pos="895350" algn="l"/>
              <a:tab pos="2239963" algn="l"/>
            </a:tabLst>
          </a:pPr>
          <a:r>
            <a:rPr lang="fr-FR" sz="1000" dirty="0" smtClean="0"/>
            <a:t>OPE	Exécution 	Enquête sociale, suivi provisoire de l’enfant, propositions à l’APEA</a:t>
          </a:r>
          <a:endParaRPr lang="fr-FR" sz="1000" dirty="0"/>
        </a:p>
      </dgm:t>
    </dgm:pt>
    <dgm:pt modelId="{71361992-BDF8-4983-8546-0E86C153BC5E}" type="parTrans" cxnId="{A5DBBEBD-9C5D-4320-B5EF-E54EE6DCAD27}">
      <dgm:prSet/>
      <dgm:spPr/>
      <dgm:t>
        <a:bodyPr/>
        <a:lstStyle/>
        <a:p>
          <a:endParaRPr lang="fr-FR"/>
        </a:p>
      </dgm:t>
    </dgm:pt>
    <dgm:pt modelId="{91B699C6-3D95-44F9-9070-CD036D81847D}" type="sibTrans" cxnId="{A5DBBEBD-9C5D-4320-B5EF-E54EE6DCAD27}">
      <dgm:prSet/>
      <dgm:spPr/>
      <dgm:t>
        <a:bodyPr/>
        <a:lstStyle/>
        <a:p>
          <a:endParaRPr lang="fr-FR"/>
        </a:p>
      </dgm:t>
    </dgm:pt>
    <dgm:pt modelId="{90C32FD8-8EEB-40B6-BBAE-F3229C51A56B}">
      <dgm:prSet phldrT="[Texte]"/>
      <dgm:spPr>
        <a:solidFill>
          <a:srgbClr val="FF5050"/>
        </a:solidFill>
        <a:ln>
          <a:solidFill>
            <a:srgbClr val="FF5050"/>
          </a:solidFill>
        </a:ln>
      </dgm:spPr>
      <dgm:t>
        <a:bodyPr/>
        <a:lstStyle/>
        <a:p>
          <a:r>
            <a:rPr lang="fr-FR" dirty="0" smtClean="0"/>
            <a:t>4. Instauration de mesures de protection et d’aide</a:t>
          </a:r>
          <a:endParaRPr lang="fr-FR" dirty="0"/>
        </a:p>
      </dgm:t>
    </dgm:pt>
    <dgm:pt modelId="{F3E244A4-B191-4B2E-B3B7-4C7539F8B48B}" type="parTrans" cxnId="{4FF1E277-B7F3-4522-A596-7D82821DDCB7}">
      <dgm:prSet/>
      <dgm:spPr/>
      <dgm:t>
        <a:bodyPr/>
        <a:lstStyle/>
        <a:p>
          <a:endParaRPr lang="fr-FR"/>
        </a:p>
      </dgm:t>
    </dgm:pt>
    <dgm:pt modelId="{4523B8B4-20F4-4873-88D8-4B358470711A}" type="sibTrans" cxnId="{4FF1E277-B7F3-4522-A596-7D82821DDCB7}">
      <dgm:prSet/>
      <dgm:spPr/>
      <dgm:t>
        <a:bodyPr/>
        <a:lstStyle/>
        <a:p>
          <a:endParaRPr lang="fr-FR"/>
        </a:p>
      </dgm:t>
    </dgm:pt>
    <dgm:pt modelId="{0B07DA98-4E6B-476B-92FA-BA88CD5EEA68}">
      <dgm:prSet phldrT="[Texte]"/>
      <dgm:spPr>
        <a:solidFill>
          <a:srgbClr val="C00000"/>
        </a:solidFill>
        <a:ln>
          <a:solidFill>
            <a:srgbClr val="C00000"/>
          </a:solidFill>
        </a:ln>
      </dgm:spPr>
      <dgm:t>
        <a:bodyPr/>
        <a:lstStyle/>
        <a:p>
          <a:r>
            <a:rPr lang="fr-FR" dirty="0" smtClean="0"/>
            <a:t>5. Suivi des mesures de protection</a:t>
          </a:r>
          <a:endParaRPr lang="fr-FR" dirty="0"/>
        </a:p>
      </dgm:t>
    </dgm:pt>
    <dgm:pt modelId="{21891B3F-78FF-4B85-8DC7-C2D34C32A515}" type="parTrans" cxnId="{8A958DF9-EE8E-4B27-9BDE-38553816E993}">
      <dgm:prSet/>
      <dgm:spPr/>
      <dgm:t>
        <a:bodyPr/>
        <a:lstStyle/>
        <a:p>
          <a:endParaRPr lang="fr-FR"/>
        </a:p>
      </dgm:t>
    </dgm:pt>
    <dgm:pt modelId="{1251E1CF-D1B7-4BE6-82B7-6D34DAB6CA61}" type="sibTrans" cxnId="{8A958DF9-EE8E-4B27-9BDE-38553816E993}">
      <dgm:prSet/>
      <dgm:spPr/>
      <dgm:t>
        <a:bodyPr/>
        <a:lstStyle/>
        <a:p>
          <a:endParaRPr lang="fr-FR"/>
        </a:p>
      </dgm:t>
    </dgm:pt>
    <dgm:pt modelId="{89A963FA-90E7-448C-A4DF-245BB9556A90}">
      <dgm:prSet phldrT="[Texte]" custT="1"/>
      <dgm:spPr>
        <a:ln>
          <a:solidFill>
            <a:srgbClr val="FF5050"/>
          </a:solidFill>
        </a:ln>
      </dgm:spPr>
      <dgm:t>
        <a:bodyPr/>
        <a:lstStyle/>
        <a:p>
          <a:r>
            <a:rPr lang="fr-FR" sz="1000" dirty="0" smtClean="0"/>
            <a:t>APEA		Décision		Audition des parents et de l’enfant, prise en compte de tous les éléments (rapport médical, 					résultats de l’enquête pénale, rapport de l’OPE, etc.) 										Instauration de mesures de protection et désignation de l’OPE pour l’exécution (curatelle, art. 					308CC)</a:t>
          </a:r>
          <a:endParaRPr lang="fr-FR" sz="1000" dirty="0"/>
        </a:p>
      </dgm:t>
    </dgm:pt>
    <dgm:pt modelId="{F48B6E32-CDFA-4B44-ACC6-B62FC0A4B805}" type="parTrans" cxnId="{B91AD299-4021-41DF-B83F-C5C44F102523}">
      <dgm:prSet/>
      <dgm:spPr/>
      <dgm:t>
        <a:bodyPr/>
        <a:lstStyle/>
        <a:p>
          <a:endParaRPr lang="fr-FR"/>
        </a:p>
      </dgm:t>
    </dgm:pt>
    <dgm:pt modelId="{AC852F8F-EC7C-4EB7-A82A-CE580C9F1472}" type="sibTrans" cxnId="{B91AD299-4021-41DF-B83F-C5C44F102523}">
      <dgm:prSet/>
      <dgm:spPr/>
      <dgm:t>
        <a:bodyPr/>
        <a:lstStyle/>
        <a:p>
          <a:endParaRPr lang="fr-FR"/>
        </a:p>
      </dgm:t>
    </dgm:pt>
    <dgm:pt modelId="{A8B07729-84A6-4FEB-8733-FAA12A34C890}">
      <dgm:prSet phldrT="[Texte]" custT="1"/>
      <dgm:spPr>
        <a:ln>
          <a:solidFill>
            <a:srgbClr val="FFCCCC"/>
          </a:solidFill>
        </a:ln>
      </dgm:spPr>
      <dgm:t>
        <a:bodyPr/>
        <a:lstStyle/>
        <a:p>
          <a:r>
            <a:rPr lang="fr-FR" sz="1000" dirty="0" smtClean="0"/>
            <a:t>Ecole 			Constat médical 			</a:t>
          </a:r>
          <a:r>
            <a:rPr lang="fr-FR" sz="1000" dirty="0" smtClean="0">
              <a:sym typeface="Wingdings" panose="05000000000000000000" pitchFamily="2" charset="2"/>
            </a:rPr>
            <a:t> 			Hôpital</a:t>
          </a:r>
          <a:endParaRPr lang="fr-FR" sz="1000" dirty="0"/>
        </a:p>
      </dgm:t>
    </dgm:pt>
    <dgm:pt modelId="{9E472A22-2E25-4185-BDF5-84302C390AF6}" type="parTrans" cxnId="{1BB9B2D1-1A9A-4FB7-9610-473453B6FF8F}">
      <dgm:prSet/>
      <dgm:spPr/>
      <dgm:t>
        <a:bodyPr/>
        <a:lstStyle/>
        <a:p>
          <a:endParaRPr lang="fr-FR"/>
        </a:p>
      </dgm:t>
    </dgm:pt>
    <dgm:pt modelId="{6173D485-8959-464A-AF8F-70205B27E013}" type="sibTrans" cxnId="{1BB9B2D1-1A9A-4FB7-9610-473453B6FF8F}">
      <dgm:prSet/>
      <dgm:spPr/>
      <dgm:t>
        <a:bodyPr/>
        <a:lstStyle/>
        <a:p>
          <a:endParaRPr lang="fr-FR"/>
        </a:p>
      </dgm:t>
    </dgm:pt>
    <dgm:pt modelId="{896D093E-D62C-4C9A-AF90-9E27922EED5D}">
      <dgm:prSet phldrT="[Texte]" custT="1"/>
      <dgm:spPr>
        <a:ln>
          <a:solidFill>
            <a:srgbClr val="FF9999"/>
          </a:solidFill>
        </a:ln>
      </dgm:spPr>
      <dgm:t>
        <a:bodyPr/>
        <a:lstStyle/>
        <a:p>
          <a:pPr marL="57150" indent="0"/>
          <a:r>
            <a:rPr lang="fr-FR" sz="1000" dirty="0" smtClean="0"/>
            <a:t>OPE		Exécution 		Prise en charge de l’enfant à l’hôpital et mise en sécurité dans un lieu approprié (placement 					d’urgence en foyer), coordination avec la police (audition de l’enfant, contacts parents-enfant) 					et les autres professionnels impliqués	  	</a:t>
          </a:r>
          <a:endParaRPr lang="fr-FR" sz="1000" dirty="0"/>
        </a:p>
      </dgm:t>
    </dgm:pt>
    <dgm:pt modelId="{2C0B6207-E4D4-434C-900C-562BB7534512}" type="parTrans" cxnId="{4AB7BEFE-0666-4D19-AF7D-1952D9C6F998}">
      <dgm:prSet/>
      <dgm:spPr/>
      <dgm:t>
        <a:bodyPr/>
        <a:lstStyle/>
        <a:p>
          <a:endParaRPr lang="fr-FR"/>
        </a:p>
      </dgm:t>
    </dgm:pt>
    <dgm:pt modelId="{F7C2B15C-7D04-4AA4-8E91-1E2C2E2E21DE}" type="sibTrans" cxnId="{4AB7BEFE-0666-4D19-AF7D-1952D9C6F998}">
      <dgm:prSet/>
      <dgm:spPr/>
      <dgm:t>
        <a:bodyPr/>
        <a:lstStyle/>
        <a:p>
          <a:endParaRPr lang="fr-FR"/>
        </a:p>
      </dgm:t>
    </dgm:pt>
    <dgm:pt modelId="{4EFFCC20-4651-4B85-A0E1-C6F6654B9980}">
      <dgm:prSet phldrT="[Texte]" custT="1"/>
      <dgm:spPr>
        <a:ln>
          <a:solidFill>
            <a:srgbClr val="FF9999"/>
          </a:solidFill>
        </a:ln>
      </dgm:spPr>
      <dgm:t>
        <a:bodyPr/>
        <a:lstStyle/>
        <a:p>
          <a:pPr marL="57150" indent="0"/>
          <a:endParaRPr lang="fr-FR" sz="1000" dirty="0"/>
        </a:p>
      </dgm:t>
    </dgm:pt>
    <dgm:pt modelId="{8FA65711-1666-4253-B857-37B750F96679}" type="parTrans" cxnId="{845B41F0-276B-4C0B-8BFB-B6C50E42A679}">
      <dgm:prSet/>
      <dgm:spPr/>
      <dgm:t>
        <a:bodyPr/>
        <a:lstStyle/>
        <a:p>
          <a:endParaRPr lang="fr-FR"/>
        </a:p>
      </dgm:t>
    </dgm:pt>
    <dgm:pt modelId="{EA206FD2-BD3E-426B-9351-F49D7AEEAB68}" type="sibTrans" cxnId="{845B41F0-276B-4C0B-8BFB-B6C50E42A679}">
      <dgm:prSet/>
      <dgm:spPr/>
      <dgm:t>
        <a:bodyPr/>
        <a:lstStyle/>
        <a:p>
          <a:endParaRPr lang="fr-FR"/>
        </a:p>
      </dgm:t>
    </dgm:pt>
    <dgm:pt modelId="{F547224F-6744-4D9E-BB3E-DAE810C0EF58}">
      <dgm:prSet phldrT="[Texte]" custT="1"/>
      <dgm:spPr>
        <a:ln>
          <a:solidFill>
            <a:srgbClr val="FF7C80"/>
          </a:solidFill>
        </a:ln>
      </dgm:spPr>
      <dgm:t>
        <a:bodyPr/>
        <a:lstStyle/>
        <a:p>
          <a:endParaRPr lang="fr-FR" sz="1000" dirty="0"/>
        </a:p>
      </dgm:t>
    </dgm:pt>
    <dgm:pt modelId="{9A157B98-72EF-4F0B-87A1-0694809D105D}" type="parTrans" cxnId="{928165AF-E4DD-441D-BE11-0CF54EC50B9D}">
      <dgm:prSet/>
      <dgm:spPr/>
      <dgm:t>
        <a:bodyPr/>
        <a:lstStyle/>
        <a:p>
          <a:endParaRPr lang="fr-FR"/>
        </a:p>
      </dgm:t>
    </dgm:pt>
    <dgm:pt modelId="{861F3F00-9609-4BC4-B28D-8D2A9863624D}" type="sibTrans" cxnId="{928165AF-E4DD-441D-BE11-0CF54EC50B9D}">
      <dgm:prSet/>
      <dgm:spPr/>
      <dgm:t>
        <a:bodyPr/>
        <a:lstStyle/>
        <a:p>
          <a:endParaRPr lang="fr-FR"/>
        </a:p>
      </dgm:t>
    </dgm:pt>
    <dgm:pt modelId="{F80E7F40-C9F4-42BB-AD06-DB55B7EF8E53}">
      <dgm:prSet phldrT="[Texte]" custT="1"/>
      <dgm:spPr>
        <a:noFill/>
        <a:ln>
          <a:solidFill>
            <a:srgbClr val="C00000"/>
          </a:solidFill>
        </a:ln>
      </dgm:spPr>
      <dgm:t>
        <a:bodyPr/>
        <a:lstStyle/>
        <a:p>
          <a:r>
            <a:rPr lang="fr-FR" sz="1000" dirty="0" smtClean="0"/>
            <a:t>OPE		Exécution		Prise en charge de la curatelle en faveur de l’enfant </a:t>
          </a:r>
          <a:r>
            <a:rPr lang="fr-FR" sz="1000" dirty="0" smtClean="0">
              <a:sym typeface="Wingdings" panose="05000000000000000000" pitchFamily="2" charset="2"/>
            </a:rPr>
            <a:t> </a:t>
          </a:r>
          <a:r>
            <a:rPr lang="fr-FR" sz="1000" dirty="0" smtClean="0"/>
            <a:t>veiller à l’évolution de l’enfant, à la 					mise en place d’une aide socio-éducative intensive pour les parents (AEMO) et d’une prise en 					charge psychologique pour le jeune; coordination du réseau  d’aide; bilans réguliers à l’APEA 					en vue du maintien, de l’adaptation ou de la levée de la mesures</a:t>
          </a:r>
          <a:endParaRPr lang="fr-FR" sz="1000" dirty="0"/>
        </a:p>
      </dgm:t>
    </dgm:pt>
    <dgm:pt modelId="{F50322DC-9D33-45FF-A997-A1BB261C8583}" type="parTrans" cxnId="{FC8E52A7-F6CA-4C34-B423-9A1985250411}">
      <dgm:prSet/>
      <dgm:spPr/>
      <dgm:t>
        <a:bodyPr/>
        <a:lstStyle/>
        <a:p>
          <a:endParaRPr lang="fr-FR"/>
        </a:p>
      </dgm:t>
    </dgm:pt>
    <dgm:pt modelId="{EF915541-26EF-42CB-BC5A-D236D1D25B9C}" type="sibTrans" cxnId="{FC8E52A7-F6CA-4C34-B423-9A1985250411}">
      <dgm:prSet/>
      <dgm:spPr/>
      <dgm:t>
        <a:bodyPr/>
        <a:lstStyle/>
        <a:p>
          <a:endParaRPr lang="fr-FR"/>
        </a:p>
      </dgm:t>
    </dgm:pt>
    <dgm:pt modelId="{F5735CDC-DEA7-4455-83BC-84400C121B8F}" type="pres">
      <dgm:prSet presAssocID="{D23A777F-2216-4174-96DD-E2325D7D3066}" presName="linearFlow" presStyleCnt="0">
        <dgm:presLayoutVars>
          <dgm:dir/>
          <dgm:animLvl val="lvl"/>
          <dgm:resizeHandles val="exact"/>
        </dgm:presLayoutVars>
      </dgm:prSet>
      <dgm:spPr/>
      <dgm:t>
        <a:bodyPr/>
        <a:lstStyle/>
        <a:p>
          <a:endParaRPr lang="fr-FR"/>
        </a:p>
      </dgm:t>
    </dgm:pt>
    <dgm:pt modelId="{E8246D68-9519-4B25-B5A7-AA335B6EDCDB}" type="pres">
      <dgm:prSet presAssocID="{BB59AB6F-3F0D-4097-A66A-6A268AE7F9D9}" presName="composite" presStyleCnt="0"/>
      <dgm:spPr/>
    </dgm:pt>
    <dgm:pt modelId="{B9763538-0FB8-4264-B496-27ED8AFCE898}" type="pres">
      <dgm:prSet presAssocID="{BB59AB6F-3F0D-4097-A66A-6A268AE7F9D9}" presName="parentText" presStyleLbl="alignNode1" presStyleIdx="0" presStyleCnt="5">
        <dgm:presLayoutVars>
          <dgm:chMax val="1"/>
          <dgm:bulletEnabled val="1"/>
        </dgm:presLayoutVars>
      </dgm:prSet>
      <dgm:spPr/>
      <dgm:t>
        <a:bodyPr/>
        <a:lstStyle/>
        <a:p>
          <a:endParaRPr lang="fr-FR"/>
        </a:p>
      </dgm:t>
    </dgm:pt>
    <dgm:pt modelId="{324256C3-BC46-4921-BE18-428ED275B906}" type="pres">
      <dgm:prSet presAssocID="{BB59AB6F-3F0D-4097-A66A-6A268AE7F9D9}" presName="descendantText" presStyleLbl="alignAcc1" presStyleIdx="0" presStyleCnt="5">
        <dgm:presLayoutVars>
          <dgm:bulletEnabled val="1"/>
        </dgm:presLayoutVars>
      </dgm:prSet>
      <dgm:spPr/>
      <dgm:t>
        <a:bodyPr/>
        <a:lstStyle/>
        <a:p>
          <a:endParaRPr lang="fr-FR"/>
        </a:p>
      </dgm:t>
    </dgm:pt>
    <dgm:pt modelId="{6A8A65C6-989F-4735-85C6-A0C34B006DB7}" type="pres">
      <dgm:prSet presAssocID="{14C36134-0CD8-43A3-B3F8-F0D953F0FB13}" presName="sp" presStyleCnt="0"/>
      <dgm:spPr/>
    </dgm:pt>
    <dgm:pt modelId="{8A5ECA83-E2D6-40A5-8098-2B0BE37A629C}" type="pres">
      <dgm:prSet presAssocID="{0B8DE563-0030-40F5-A922-0E766C149271}" presName="composite" presStyleCnt="0"/>
      <dgm:spPr/>
    </dgm:pt>
    <dgm:pt modelId="{B41FC3C7-E6C2-4A1C-8E55-3DF7D158A4DB}" type="pres">
      <dgm:prSet presAssocID="{0B8DE563-0030-40F5-A922-0E766C149271}" presName="parentText" presStyleLbl="alignNode1" presStyleIdx="1" presStyleCnt="5">
        <dgm:presLayoutVars>
          <dgm:chMax val="1"/>
          <dgm:bulletEnabled val="1"/>
        </dgm:presLayoutVars>
      </dgm:prSet>
      <dgm:spPr/>
      <dgm:t>
        <a:bodyPr/>
        <a:lstStyle/>
        <a:p>
          <a:endParaRPr lang="fr-FR"/>
        </a:p>
      </dgm:t>
    </dgm:pt>
    <dgm:pt modelId="{DB0CED4E-107B-4B1E-BCEE-6FA568C04C25}" type="pres">
      <dgm:prSet presAssocID="{0B8DE563-0030-40F5-A922-0E766C149271}" presName="descendantText" presStyleLbl="alignAcc1" presStyleIdx="1" presStyleCnt="5">
        <dgm:presLayoutVars>
          <dgm:bulletEnabled val="1"/>
        </dgm:presLayoutVars>
      </dgm:prSet>
      <dgm:spPr/>
      <dgm:t>
        <a:bodyPr/>
        <a:lstStyle/>
        <a:p>
          <a:endParaRPr lang="fr-FR"/>
        </a:p>
      </dgm:t>
    </dgm:pt>
    <dgm:pt modelId="{F6F6F917-0EA4-4FEA-81EB-2AA1B23216B0}" type="pres">
      <dgm:prSet presAssocID="{DF217B31-9E22-41C4-B1E1-6214BB7B4769}" presName="sp" presStyleCnt="0"/>
      <dgm:spPr/>
    </dgm:pt>
    <dgm:pt modelId="{D1EAD712-9480-4083-8D14-7CD47384B2E0}" type="pres">
      <dgm:prSet presAssocID="{AD92D615-FAA9-4333-A626-454F05EBD5C4}" presName="composite" presStyleCnt="0"/>
      <dgm:spPr/>
    </dgm:pt>
    <dgm:pt modelId="{2DEFA553-C154-420F-A6FB-6E93C95892CF}" type="pres">
      <dgm:prSet presAssocID="{AD92D615-FAA9-4333-A626-454F05EBD5C4}" presName="parentText" presStyleLbl="alignNode1" presStyleIdx="2" presStyleCnt="5">
        <dgm:presLayoutVars>
          <dgm:chMax val="1"/>
          <dgm:bulletEnabled val="1"/>
        </dgm:presLayoutVars>
      </dgm:prSet>
      <dgm:spPr/>
      <dgm:t>
        <a:bodyPr/>
        <a:lstStyle/>
        <a:p>
          <a:endParaRPr lang="fr-FR"/>
        </a:p>
      </dgm:t>
    </dgm:pt>
    <dgm:pt modelId="{67D88B70-E77D-4E1F-88D7-23DBB8A4C0F6}" type="pres">
      <dgm:prSet presAssocID="{AD92D615-FAA9-4333-A626-454F05EBD5C4}" presName="descendantText" presStyleLbl="alignAcc1" presStyleIdx="2" presStyleCnt="5">
        <dgm:presLayoutVars>
          <dgm:bulletEnabled val="1"/>
        </dgm:presLayoutVars>
      </dgm:prSet>
      <dgm:spPr/>
      <dgm:t>
        <a:bodyPr/>
        <a:lstStyle/>
        <a:p>
          <a:endParaRPr lang="fr-FR"/>
        </a:p>
      </dgm:t>
    </dgm:pt>
    <dgm:pt modelId="{7070B587-36A6-4881-B841-8A738874ABDC}" type="pres">
      <dgm:prSet presAssocID="{755EFA39-DD66-4276-A466-C952073BD9D3}" presName="sp" presStyleCnt="0"/>
      <dgm:spPr/>
    </dgm:pt>
    <dgm:pt modelId="{EA97BCA4-53A1-4B92-880F-FDBD1D45554F}" type="pres">
      <dgm:prSet presAssocID="{90C32FD8-8EEB-40B6-BBAE-F3229C51A56B}" presName="composite" presStyleCnt="0"/>
      <dgm:spPr/>
    </dgm:pt>
    <dgm:pt modelId="{87C4CC66-3287-4A06-BBA0-1E266C9B47BC}" type="pres">
      <dgm:prSet presAssocID="{90C32FD8-8EEB-40B6-BBAE-F3229C51A56B}" presName="parentText" presStyleLbl="alignNode1" presStyleIdx="3" presStyleCnt="5">
        <dgm:presLayoutVars>
          <dgm:chMax val="1"/>
          <dgm:bulletEnabled val="1"/>
        </dgm:presLayoutVars>
      </dgm:prSet>
      <dgm:spPr/>
      <dgm:t>
        <a:bodyPr/>
        <a:lstStyle/>
        <a:p>
          <a:endParaRPr lang="fr-FR"/>
        </a:p>
      </dgm:t>
    </dgm:pt>
    <dgm:pt modelId="{E22AA165-D10B-47CE-ABB1-F8663E5ED6C6}" type="pres">
      <dgm:prSet presAssocID="{90C32FD8-8EEB-40B6-BBAE-F3229C51A56B}" presName="descendantText" presStyleLbl="alignAcc1" presStyleIdx="3" presStyleCnt="5">
        <dgm:presLayoutVars>
          <dgm:bulletEnabled val="1"/>
        </dgm:presLayoutVars>
      </dgm:prSet>
      <dgm:spPr/>
      <dgm:t>
        <a:bodyPr/>
        <a:lstStyle/>
        <a:p>
          <a:endParaRPr lang="fr-FR"/>
        </a:p>
      </dgm:t>
    </dgm:pt>
    <dgm:pt modelId="{E2E4A35D-12EF-4511-AC6E-BB26919B01C4}" type="pres">
      <dgm:prSet presAssocID="{4523B8B4-20F4-4873-88D8-4B358470711A}" presName="sp" presStyleCnt="0"/>
      <dgm:spPr/>
    </dgm:pt>
    <dgm:pt modelId="{CD72E353-FB7E-4059-A59E-F7931944D977}" type="pres">
      <dgm:prSet presAssocID="{0B07DA98-4E6B-476B-92FA-BA88CD5EEA68}" presName="composite" presStyleCnt="0"/>
      <dgm:spPr/>
    </dgm:pt>
    <dgm:pt modelId="{D59EE841-B024-4EBE-8708-388375752999}" type="pres">
      <dgm:prSet presAssocID="{0B07DA98-4E6B-476B-92FA-BA88CD5EEA68}" presName="parentText" presStyleLbl="alignNode1" presStyleIdx="4" presStyleCnt="5">
        <dgm:presLayoutVars>
          <dgm:chMax val="1"/>
          <dgm:bulletEnabled val="1"/>
        </dgm:presLayoutVars>
      </dgm:prSet>
      <dgm:spPr/>
      <dgm:t>
        <a:bodyPr/>
        <a:lstStyle/>
        <a:p>
          <a:endParaRPr lang="fr-FR"/>
        </a:p>
      </dgm:t>
    </dgm:pt>
    <dgm:pt modelId="{F7C3222A-A04F-44D3-8B8B-AF0DCC082F4A}" type="pres">
      <dgm:prSet presAssocID="{0B07DA98-4E6B-476B-92FA-BA88CD5EEA68}" presName="descendantText" presStyleLbl="alignAcc1" presStyleIdx="4" presStyleCnt="5">
        <dgm:presLayoutVars>
          <dgm:bulletEnabled val="1"/>
        </dgm:presLayoutVars>
      </dgm:prSet>
      <dgm:spPr>
        <a:ln>
          <a:solidFill>
            <a:srgbClr val="C00000"/>
          </a:solidFill>
        </a:ln>
      </dgm:spPr>
      <dgm:t>
        <a:bodyPr/>
        <a:lstStyle/>
        <a:p>
          <a:endParaRPr lang="fr-FR"/>
        </a:p>
      </dgm:t>
    </dgm:pt>
  </dgm:ptLst>
  <dgm:cxnLst>
    <dgm:cxn modelId="{4CDED762-F201-4187-AB57-33E7AE86B2CF}" type="presOf" srcId="{A6F72AD2-61B8-4356-99F3-74AAFCD6AAE8}" destId="{67D88B70-E77D-4E1F-88D7-23DBB8A4C0F6}" srcOrd="0" destOrd="2" presId="urn:microsoft.com/office/officeart/2005/8/layout/chevron2"/>
    <dgm:cxn modelId="{8494F600-426F-411E-9357-946E75C13EBC}" srcId="{D23A777F-2216-4174-96DD-E2325D7D3066}" destId="{BB59AB6F-3F0D-4097-A66A-6A268AE7F9D9}" srcOrd="0" destOrd="0" parTransId="{161FED2E-35DA-44E3-BF72-D996C86F874B}" sibTransId="{14C36134-0CD8-43A3-B3F8-F0D953F0FB13}"/>
    <dgm:cxn modelId="{7058A4FD-3EEA-4131-8702-8696F8EABB4A}" srcId="{D23A777F-2216-4174-96DD-E2325D7D3066}" destId="{AD92D615-FAA9-4333-A626-454F05EBD5C4}" srcOrd="2" destOrd="0" parTransId="{F8DDA64B-77FF-4752-A40A-84B635583008}" sibTransId="{755EFA39-DD66-4276-A466-C952073BD9D3}"/>
    <dgm:cxn modelId="{FF9E8DC8-C085-4EAD-AA8D-3D84CC934D7E}" type="presOf" srcId="{896D093E-D62C-4C9A-AF90-9E27922EED5D}" destId="{DB0CED4E-107B-4B1E-BCEE-6FA568C04C25}" srcOrd="0" destOrd="2" presId="urn:microsoft.com/office/officeart/2005/8/layout/chevron2"/>
    <dgm:cxn modelId="{0E05B4B7-51D1-4D35-970D-388CC209455A}" type="presOf" srcId="{90C32FD8-8EEB-40B6-BBAE-F3229C51A56B}" destId="{87C4CC66-3287-4A06-BBA0-1E266C9B47BC}" srcOrd="0" destOrd="0" presId="urn:microsoft.com/office/officeart/2005/8/layout/chevron2"/>
    <dgm:cxn modelId="{4DB83AF4-5AD8-42C3-A629-71B81FB82BC4}" type="presOf" srcId="{F80E7F40-C9F4-42BB-AD06-DB55B7EF8E53}" destId="{F7C3222A-A04F-44D3-8B8B-AF0DCC082F4A}" srcOrd="0" destOrd="0" presId="urn:microsoft.com/office/officeart/2005/8/layout/chevron2"/>
    <dgm:cxn modelId="{2F56CE69-AD37-4339-BF1D-F84177607EA1}" type="presOf" srcId="{0B07DA98-4E6B-476B-92FA-BA88CD5EEA68}" destId="{D59EE841-B024-4EBE-8708-388375752999}" srcOrd="0" destOrd="0" presId="urn:microsoft.com/office/officeart/2005/8/layout/chevron2"/>
    <dgm:cxn modelId="{4FF1E277-B7F3-4522-A596-7D82821DDCB7}" srcId="{D23A777F-2216-4174-96DD-E2325D7D3066}" destId="{90C32FD8-8EEB-40B6-BBAE-F3229C51A56B}" srcOrd="3" destOrd="0" parTransId="{F3E244A4-B191-4B2E-B3B7-4C7539F8B48B}" sibTransId="{4523B8B4-20F4-4873-88D8-4B358470711A}"/>
    <dgm:cxn modelId="{928165AF-E4DD-441D-BE11-0CF54EC50B9D}" srcId="{AD92D615-FAA9-4333-A626-454F05EBD5C4}" destId="{F547224F-6744-4D9E-BB3E-DAE810C0EF58}" srcOrd="1" destOrd="0" parTransId="{9A157B98-72EF-4F0B-87A1-0694809D105D}" sibTransId="{861F3F00-9609-4BC4-B28D-8D2A9863624D}"/>
    <dgm:cxn modelId="{E809C671-A0D8-46C3-A65A-FB12F296D2A7}" type="presOf" srcId="{AD92D615-FAA9-4333-A626-454F05EBD5C4}" destId="{2DEFA553-C154-420F-A6FB-6E93C95892CF}" srcOrd="0" destOrd="0" presId="urn:microsoft.com/office/officeart/2005/8/layout/chevron2"/>
    <dgm:cxn modelId="{DDB9C535-3124-4315-B8F4-2A1E5BBB0352}" type="presOf" srcId="{F547224F-6744-4D9E-BB3E-DAE810C0EF58}" destId="{67D88B70-E77D-4E1F-88D7-23DBB8A4C0F6}" srcOrd="0" destOrd="1" presId="urn:microsoft.com/office/officeart/2005/8/layout/chevron2"/>
    <dgm:cxn modelId="{845B41F0-276B-4C0B-8BFB-B6C50E42A679}" srcId="{0B8DE563-0030-40F5-A922-0E766C149271}" destId="{4EFFCC20-4651-4B85-A0E1-C6F6654B9980}" srcOrd="1" destOrd="0" parTransId="{8FA65711-1666-4253-B857-37B750F96679}" sibTransId="{EA206FD2-BD3E-426B-9351-F49D7AEEAB68}"/>
    <dgm:cxn modelId="{52F8A61F-9956-4FBE-A918-F62C1018C740}" type="presOf" srcId="{A8B07729-84A6-4FEB-8733-FAA12A34C890}" destId="{324256C3-BC46-4921-BE18-428ED275B906}" srcOrd="0" destOrd="2" presId="urn:microsoft.com/office/officeart/2005/8/layout/chevron2"/>
    <dgm:cxn modelId="{93F457AB-14D0-4920-837D-5BF3344C56E1}" srcId="{BB59AB6F-3F0D-4097-A66A-6A268AE7F9D9}" destId="{EE63D516-77C9-456F-B347-036FE916EF13}" srcOrd="0" destOrd="0" parTransId="{B6F3F8B6-5E45-4987-92C0-2A8E34F06CEC}" sibTransId="{C2B7D804-5A43-49ED-B1F5-44DFE0956328}"/>
    <dgm:cxn modelId="{E6AAF5D8-B8E5-4546-9F38-66D26F0A17CB}" srcId="{AD92D615-FAA9-4333-A626-454F05EBD5C4}" destId="{1037DD50-FEB3-4FE4-96DF-314BB750F54D}" srcOrd="0" destOrd="0" parTransId="{2D243F22-5F79-40F6-AB4C-E13E90D53301}" sibTransId="{0D063AFB-7B84-4064-82D4-1A2891D0CE23}"/>
    <dgm:cxn modelId="{2814428E-49BA-4129-9F04-DEA39A00DF99}" type="presOf" srcId="{1037DD50-FEB3-4FE4-96DF-314BB750F54D}" destId="{67D88B70-E77D-4E1F-88D7-23DBB8A4C0F6}" srcOrd="0" destOrd="0" presId="urn:microsoft.com/office/officeart/2005/8/layout/chevron2"/>
    <dgm:cxn modelId="{B91AD299-4021-41DF-B83F-C5C44F102523}" srcId="{90C32FD8-8EEB-40B6-BBAE-F3229C51A56B}" destId="{89A963FA-90E7-448C-A4DF-245BB9556A90}" srcOrd="0" destOrd="0" parTransId="{F48B6E32-CDFA-4B44-ACC6-B62FC0A4B805}" sibTransId="{AC852F8F-EC7C-4EB7-A82A-CE580C9F1472}"/>
    <dgm:cxn modelId="{39D9BA55-A1DD-4A5C-8D8B-6ABC6567CF20}" srcId="{BB59AB6F-3F0D-4097-A66A-6A268AE7F9D9}" destId="{D818E459-63BD-4D07-B401-D61062904A91}" srcOrd="1" destOrd="0" parTransId="{E5A8ED06-A260-41E2-8279-CD4A4AD04438}" sibTransId="{D4F7CB6E-4FF6-4F64-8C6B-012964B9D9EA}"/>
    <dgm:cxn modelId="{95696D67-3CA5-4324-8E4E-F534DED88DE9}" type="presOf" srcId="{EE63D516-77C9-456F-B347-036FE916EF13}" destId="{324256C3-BC46-4921-BE18-428ED275B906}" srcOrd="0" destOrd="0" presId="urn:microsoft.com/office/officeart/2005/8/layout/chevron2"/>
    <dgm:cxn modelId="{1BB9B2D1-1A9A-4FB7-9610-473453B6FF8F}" srcId="{BB59AB6F-3F0D-4097-A66A-6A268AE7F9D9}" destId="{A8B07729-84A6-4FEB-8733-FAA12A34C890}" srcOrd="2" destOrd="0" parTransId="{9E472A22-2E25-4185-BDF5-84302C390AF6}" sibTransId="{6173D485-8959-464A-AF8F-70205B27E013}"/>
    <dgm:cxn modelId="{C93B8945-1C5D-4992-AB04-937D674E5E20}" type="presOf" srcId="{0B8DE563-0030-40F5-A922-0E766C149271}" destId="{B41FC3C7-E6C2-4A1C-8E55-3DF7D158A4DB}" srcOrd="0" destOrd="0" presId="urn:microsoft.com/office/officeart/2005/8/layout/chevron2"/>
    <dgm:cxn modelId="{5A108CBF-48E9-48B9-A935-82B53A5B168E}" type="presOf" srcId="{D23A777F-2216-4174-96DD-E2325D7D3066}" destId="{F5735CDC-DEA7-4455-83BC-84400C121B8F}" srcOrd="0" destOrd="0" presId="urn:microsoft.com/office/officeart/2005/8/layout/chevron2"/>
    <dgm:cxn modelId="{43D9201C-0BFF-46BF-A635-2AE693360B49}" type="presOf" srcId="{89A963FA-90E7-448C-A4DF-245BB9556A90}" destId="{E22AA165-D10B-47CE-ABB1-F8663E5ED6C6}" srcOrd="0" destOrd="0" presId="urn:microsoft.com/office/officeart/2005/8/layout/chevron2"/>
    <dgm:cxn modelId="{26A5F326-1110-458E-A787-3408667FDDC4}" srcId="{D23A777F-2216-4174-96DD-E2325D7D3066}" destId="{0B8DE563-0030-40F5-A922-0E766C149271}" srcOrd="1" destOrd="0" parTransId="{58319C54-1993-417D-A01B-0FFEF02F2B11}" sibTransId="{DF217B31-9E22-41C4-B1E1-6214BB7B4769}"/>
    <dgm:cxn modelId="{A5DBBEBD-9C5D-4320-B5EF-E54EE6DCAD27}" srcId="{AD92D615-FAA9-4333-A626-454F05EBD5C4}" destId="{A6F72AD2-61B8-4356-99F3-74AAFCD6AAE8}" srcOrd="2" destOrd="0" parTransId="{71361992-BDF8-4983-8546-0E86C153BC5E}" sibTransId="{91B699C6-3D95-44F9-9070-CD036D81847D}"/>
    <dgm:cxn modelId="{9AA47E7B-F9CA-4375-8CA4-E9BB08D1A14D}" type="presOf" srcId="{D818E459-63BD-4D07-B401-D61062904A91}" destId="{324256C3-BC46-4921-BE18-428ED275B906}" srcOrd="0" destOrd="1" presId="urn:microsoft.com/office/officeart/2005/8/layout/chevron2"/>
    <dgm:cxn modelId="{4AB7BEFE-0666-4D19-AF7D-1952D9C6F998}" srcId="{0B8DE563-0030-40F5-A922-0E766C149271}" destId="{896D093E-D62C-4C9A-AF90-9E27922EED5D}" srcOrd="2" destOrd="0" parTransId="{2C0B6207-E4D4-434C-900C-562BB7534512}" sibTransId="{F7C2B15C-7D04-4AA4-8E91-1E2C2E2E21DE}"/>
    <dgm:cxn modelId="{5828BA2B-4776-47E4-8D62-84ABBF6244AB}" type="presOf" srcId="{EF89C6B4-E6E6-4F59-AF38-7B5AFA806669}" destId="{DB0CED4E-107B-4B1E-BCEE-6FA568C04C25}" srcOrd="0" destOrd="0" presId="urn:microsoft.com/office/officeart/2005/8/layout/chevron2"/>
    <dgm:cxn modelId="{FC8E52A7-F6CA-4C34-B423-9A1985250411}" srcId="{0B07DA98-4E6B-476B-92FA-BA88CD5EEA68}" destId="{F80E7F40-C9F4-42BB-AD06-DB55B7EF8E53}" srcOrd="0" destOrd="0" parTransId="{F50322DC-9D33-45FF-A997-A1BB261C8583}" sibTransId="{EF915541-26EF-42CB-BC5A-D236D1D25B9C}"/>
    <dgm:cxn modelId="{F44C29FB-EF64-435F-A40E-6AC26FAEDBB4}" type="presOf" srcId="{BB59AB6F-3F0D-4097-A66A-6A268AE7F9D9}" destId="{B9763538-0FB8-4264-B496-27ED8AFCE898}" srcOrd="0" destOrd="0" presId="urn:microsoft.com/office/officeart/2005/8/layout/chevron2"/>
    <dgm:cxn modelId="{11D9B749-10C4-4C7B-90CD-1995A10F5341}" type="presOf" srcId="{4EFFCC20-4651-4B85-A0E1-C6F6654B9980}" destId="{DB0CED4E-107B-4B1E-BCEE-6FA568C04C25}" srcOrd="0" destOrd="1" presId="urn:microsoft.com/office/officeart/2005/8/layout/chevron2"/>
    <dgm:cxn modelId="{8A958DF9-EE8E-4B27-9BDE-38553816E993}" srcId="{D23A777F-2216-4174-96DD-E2325D7D3066}" destId="{0B07DA98-4E6B-476B-92FA-BA88CD5EEA68}" srcOrd="4" destOrd="0" parTransId="{21891B3F-78FF-4B85-8DC7-C2D34C32A515}" sibTransId="{1251E1CF-D1B7-4BE6-82B7-6D34DAB6CA61}"/>
    <dgm:cxn modelId="{B73337D4-4009-4584-903F-D7FE0B9CF06E}" srcId="{0B8DE563-0030-40F5-A922-0E766C149271}" destId="{EF89C6B4-E6E6-4F59-AF38-7B5AFA806669}" srcOrd="0" destOrd="0" parTransId="{8E36B92E-01D7-400B-A507-71BF76565EA9}" sibTransId="{C55CF88E-6379-4856-9947-889EEAC52B6D}"/>
    <dgm:cxn modelId="{38B53593-E685-4645-865A-64F21E3086BE}" type="presParOf" srcId="{F5735CDC-DEA7-4455-83BC-84400C121B8F}" destId="{E8246D68-9519-4B25-B5A7-AA335B6EDCDB}" srcOrd="0" destOrd="0" presId="urn:microsoft.com/office/officeart/2005/8/layout/chevron2"/>
    <dgm:cxn modelId="{61E093CE-9DF2-415B-B5FA-031F34A78CF7}" type="presParOf" srcId="{E8246D68-9519-4B25-B5A7-AA335B6EDCDB}" destId="{B9763538-0FB8-4264-B496-27ED8AFCE898}" srcOrd="0" destOrd="0" presId="urn:microsoft.com/office/officeart/2005/8/layout/chevron2"/>
    <dgm:cxn modelId="{755A8BA3-D12F-42B7-8156-5B4F28D1493B}" type="presParOf" srcId="{E8246D68-9519-4B25-B5A7-AA335B6EDCDB}" destId="{324256C3-BC46-4921-BE18-428ED275B906}" srcOrd="1" destOrd="0" presId="urn:microsoft.com/office/officeart/2005/8/layout/chevron2"/>
    <dgm:cxn modelId="{B2176BA7-58CD-4C0A-98D5-263592AF9677}" type="presParOf" srcId="{F5735CDC-DEA7-4455-83BC-84400C121B8F}" destId="{6A8A65C6-989F-4735-85C6-A0C34B006DB7}" srcOrd="1" destOrd="0" presId="urn:microsoft.com/office/officeart/2005/8/layout/chevron2"/>
    <dgm:cxn modelId="{D7498311-98BB-4427-BB60-C5446A3C3443}" type="presParOf" srcId="{F5735CDC-DEA7-4455-83BC-84400C121B8F}" destId="{8A5ECA83-E2D6-40A5-8098-2B0BE37A629C}" srcOrd="2" destOrd="0" presId="urn:microsoft.com/office/officeart/2005/8/layout/chevron2"/>
    <dgm:cxn modelId="{741B6F4E-746A-4C6C-96D3-AE91B1B7C666}" type="presParOf" srcId="{8A5ECA83-E2D6-40A5-8098-2B0BE37A629C}" destId="{B41FC3C7-E6C2-4A1C-8E55-3DF7D158A4DB}" srcOrd="0" destOrd="0" presId="urn:microsoft.com/office/officeart/2005/8/layout/chevron2"/>
    <dgm:cxn modelId="{3B01B290-61F5-4C3C-BE20-875A66BBE9B8}" type="presParOf" srcId="{8A5ECA83-E2D6-40A5-8098-2B0BE37A629C}" destId="{DB0CED4E-107B-4B1E-BCEE-6FA568C04C25}" srcOrd="1" destOrd="0" presId="urn:microsoft.com/office/officeart/2005/8/layout/chevron2"/>
    <dgm:cxn modelId="{743DBA0B-B7D1-4F58-9119-195D10140877}" type="presParOf" srcId="{F5735CDC-DEA7-4455-83BC-84400C121B8F}" destId="{F6F6F917-0EA4-4FEA-81EB-2AA1B23216B0}" srcOrd="3" destOrd="0" presId="urn:microsoft.com/office/officeart/2005/8/layout/chevron2"/>
    <dgm:cxn modelId="{8FDB0A05-255B-4A02-9D51-4C307357DC2A}" type="presParOf" srcId="{F5735CDC-DEA7-4455-83BC-84400C121B8F}" destId="{D1EAD712-9480-4083-8D14-7CD47384B2E0}" srcOrd="4" destOrd="0" presId="urn:microsoft.com/office/officeart/2005/8/layout/chevron2"/>
    <dgm:cxn modelId="{FE34CFE5-6139-4444-8903-3C5C9ADD2AE3}" type="presParOf" srcId="{D1EAD712-9480-4083-8D14-7CD47384B2E0}" destId="{2DEFA553-C154-420F-A6FB-6E93C95892CF}" srcOrd="0" destOrd="0" presId="urn:microsoft.com/office/officeart/2005/8/layout/chevron2"/>
    <dgm:cxn modelId="{AA8CB036-DCED-49FA-8523-035AC876CDFD}" type="presParOf" srcId="{D1EAD712-9480-4083-8D14-7CD47384B2E0}" destId="{67D88B70-E77D-4E1F-88D7-23DBB8A4C0F6}" srcOrd="1" destOrd="0" presId="urn:microsoft.com/office/officeart/2005/8/layout/chevron2"/>
    <dgm:cxn modelId="{05F9F245-C2BC-40CB-9F62-E325402F87BF}" type="presParOf" srcId="{F5735CDC-DEA7-4455-83BC-84400C121B8F}" destId="{7070B587-36A6-4881-B841-8A738874ABDC}" srcOrd="5" destOrd="0" presId="urn:microsoft.com/office/officeart/2005/8/layout/chevron2"/>
    <dgm:cxn modelId="{27566661-978C-4B8A-BE90-98DD6122BCED}" type="presParOf" srcId="{F5735CDC-DEA7-4455-83BC-84400C121B8F}" destId="{EA97BCA4-53A1-4B92-880F-FDBD1D45554F}" srcOrd="6" destOrd="0" presId="urn:microsoft.com/office/officeart/2005/8/layout/chevron2"/>
    <dgm:cxn modelId="{3D938224-372A-4E39-98DB-8CAD6B2B32F2}" type="presParOf" srcId="{EA97BCA4-53A1-4B92-880F-FDBD1D45554F}" destId="{87C4CC66-3287-4A06-BBA0-1E266C9B47BC}" srcOrd="0" destOrd="0" presId="urn:microsoft.com/office/officeart/2005/8/layout/chevron2"/>
    <dgm:cxn modelId="{44EE0377-065D-4A97-AB73-5195D1A22FB2}" type="presParOf" srcId="{EA97BCA4-53A1-4B92-880F-FDBD1D45554F}" destId="{E22AA165-D10B-47CE-ABB1-F8663E5ED6C6}" srcOrd="1" destOrd="0" presId="urn:microsoft.com/office/officeart/2005/8/layout/chevron2"/>
    <dgm:cxn modelId="{6DE09C77-8822-4B16-9F50-C942D32D1325}" type="presParOf" srcId="{F5735CDC-DEA7-4455-83BC-84400C121B8F}" destId="{E2E4A35D-12EF-4511-AC6E-BB26919B01C4}" srcOrd="7" destOrd="0" presId="urn:microsoft.com/office/officeart/2005/8/layout/chevron2"/>
    <dgm:cxn modelId="{2B16C4F2-7DC4-48C4-9A7F-5479260B6F32}" type="presParOf" srcId="{F5735CDC-DEA7-4455-83BC-84400C121B8F}" destId="{CD72E353-FB7E-4059-A59E-F7931944D977}" srcOrd="8" destOrd="0" presId="urn:microsoft.com/office/officeart/2005/8/layout/chevron2"/>
    <dgm:cxn modelId="{D63303EA-6265-42D7-8C27-5D62A71E8C58}" type="presParOf" srcId="{CD72E353-FB7E-4059-A59E-F7931944D977}" destId="{D59EE841-B024-4EBE-8708-388375752999}" srcOrd="0" destOrd="0" presId="urn:microsoft.com/office/officeart/2005/8/layout/chevron2"/>
    <dgm:cxn modelId="{BF27F686-0E01-40B1-9F94-55200D664697}" type="presParOf" srcId="{CD72E353-FB7E-4059-A59E-F7931944D977}" destId="{F7C3222A-A04F-44D3-8B8B-AF0DCC082F4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EED526-CE62-475B-8C06-10B12FC8851C}">
      <dsp:nvSpPr>
        <dsp:cNvPr id="0" name=""/>
        <dsp:cNvSpPr/>
      </dsp:nvSpPr>
      <dsp:spPr>
        <a:xfrm rot="10800000">
          <a:off x="1219762" y="1700"/>
          <a:ext cx="4091471" cy="756816"/>
        </a:xfrm>
        <a:prstGeom prst="homePlate">
          <a:avLst/>
        </a:prstGeom>
        <a:solidFill>
          <a:srgbClr val="FFCC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3735" tIns="60960" rIns="113792" bIns="60960" numCol="1" spcCol="1270" anchor="ctr" anchorCtr="0">
          <a:noAutofit/>
        </a:bodyPr>
        <a:lstStyle/>
        <a:p>
          <a:pPr lvl="0" algn="ctr" defTabSz="711200">
            <a:lnSpc>
              <a:spcPct val="90000"/>
            </a:lnSpc>
            <a:spcBef>
              <a:spcPct val="0"/>
            </a:spcBef>
            <a:spcAft>
              <a:spcPct val="35000"/>
            </a:spcAft>
          </a:pPr>
          <a:r>
            <a:rPr lang="fr-FR" sz="1600" kern="1200" dirty="0" smtClean="0"/>
            <a:t>Ils déterminent les soins à donner à l’enfant</a:t>
          </a:r>
          <a:endParaRPr lang="fr-FR" sz="1600" kern="1200" dirty="0"/>
        </a:p>
      </dsp:txBody>
      <dsp:txXfrm rot="10800000">
        <a:off x="1408966" y="1700"/>
        <a:ext cx="3902267" cy="756816"/>
      </dsp:txXfrm>
    </dsp:sp>
    <dsp:sp modelId="{68CEE3AF-4E60-423A-A758-75342D6D6A98}">
      <dsp:nvSpPr>
        <dsp:cNvPr id="0" name=""/>
        <dsp:cNvSpPr/>
      </dsp:nvSpPr>
      <dsp:spPr>
        <a:xfrm>
          <a:off x="841354" y="1700"/>
          <a:ext cx="756816" cy="75681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E338EE-FCD7-408C-A546-F12DD7760E84}">
      <dsp:nvSpPr>
        <dsp:cNvPr id="0" name=""/>
        <dsp:cNvSpPr/>
      </dsp:nvSpPr>
      <dsp:spPr>
        <a:xfrm rot="10800000">
          <a:off x="1219762" y="984431"/>
          <a:ext cx="4091471" cy="756816"/>
        </a:xfrm>
        <a:prstGeom prst="homePlate">
          <a:avLst/>
        </a:prstGeom>
        <a:solidFill>
          <a:srgbClr val="FF99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3735" tIns="60960" rIns="113792" bIns="60960" numCol="1" spcCol="1270" anchor="ctr" anchorCtr="0">
          <a:noAutofit/>
        </a:bodyPr>
        <a:lstStyle/>
        <a:p>
          <a:pPr lvl="0" algn="ctr" defTabSz="711200">
            <a:lnSpc>
              <a:spcPct val="90000"/>
            </a:lnSpc>
            <a:spcBef>
              <a:spcPct val="0"/>
            </a:spcBef>
            <a:spcAft>
              <a:spcPct val="35000"/>
            </a:spcAft>
          </a:pPr>
          <a:r>
            <a:rPr lang="fr-FR" sz="1600" kern="1200" dirty="0" smtClean="0"/>
            <a:t>Ils dirigent son éducation et prennent les décisions </a:t>
          </a:r>
          <a:endParaRPr lang="fr-FR" sz="1600" kern="1200" dirty="0"/>
        </a:p>
      </dsp:txBody>
      <dsp:txXfrm rot="10800000">
        <a:off x="1408966" y="984431"/>
        <a:ext cx="3902267" cy="756816"/>
      </dsp:txXfrm>
    </dsp:sp>
    <dsp:sp modelId="{D0D9E163-0006-40E5-A16A-DA09667323ED}">
      <dsp:nvSpPr>
        <dsp:cNvPr id="0" name=""/>
        <dsp:cNvSpPr/>
      </dsp:nvSpPr>
      <dsp:spPr>
        <a:xfrm>
          <a:off x="824416" y="1006008"/>
          <a:ext cx="756816" cy="756816"/>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EBECB5-1AF5-4EE2-951D-8919CADBB24D}">
      <dsp:nvSpPr>
        <dsp:cNvPr id="0" name=""/>
        <dsp:cNvSpPr/>
      </dsp:nvSpPr>
      <dsp:spPr>
        <a:xfrm rot="10800000">
          <a:off x="1219762" y="1967163"/>
          <a:ext cx="4091471" cy="756816"/>
        </a:xfrm>
        <a:prstGeom prst="homePlate">
          <a:avLst/>
        </a:prstGeom>
        <a:solidFill>
          <a:srgbClr val="FF7C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3735" tIns="60960" rIns="113792" bIns="60960" numCol="1" spcCol="1270" anchor="ctr" anchorCtr="0">
          <a:noAutofit/>
        </a:bodyPr>
        <a:lstStyle/>
        <a:p>
          <a:pPr lvl="0" algn="ctr" defTabSz="711200">
            <a:lnSpc>
              <a:spcPct val="90000"/>
            </a:lnSpc>
            <a:spcBef>
              <a:spcPct val="0"/>
            </a:spcBef>
            <a:spcAft>
              <a:spcPct val="35000"/>
            </a:spcAft>
          </a:pPr>
          <a:r>
            <a:rPr lang="fr-FR" sz="1600" kern="1200" dirty="0" smtClean="0"/>
            <a:t>Ils favorisent et protègent son développement</a:t>
          </a:r>
          <a:endParaRPr lang="fr-FR" sz="1600" kern="1200" dirty="0"/>
        </a:p>
      </dsp:txBody>
      <dsp:txXfrm rot="10800000">
        <a:off x="1408966" y="1967163"/>
        <a:ext cx="3902267" cy="756816"/>
      </dsp:txXfrm>
    </dsp:sp>
    <dsp:sp modelId="{6DE61087-DA10-4AB2-AE82-51E3CF8F873A}">
      <dsp:nvSpPr>
        <dsp:cNvPr id="0" name=""/>
        <dsp:cNvSpPr/>
      </dsp:nvSpPr>
      <dsp:spPr>
        <a:xfrm>
          <a:off x="841354" y="1967163"/>
          <a:ext cx="756816" cy="756816"/>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B79426-20FE-49CF-AF6C-895BD64F9A0D}">
      <dsp:nvSpPr>
        <dsp:cNvPr id="0" name=""/>
        <dsp:cNvSpPr/>
      </dsp:nvSpPr>
      <dsp:spPr>
        <a:xfrm rot="10800000">
          <a:off x="1219762" y="2949895"/>
          <a:ext cx="4091471" cy="756816"/>
        </a:xfrm>
        <a:prstGeom prst="homePlate">
          <a:avLst/>
        </a:prstGeom>
        <a:solidFill>
          <a:srgbClr val="FF5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3735" tIns="60960" rIns="113792" bIns="60960" numCol="1" spcCol="1270" anchor="ctr" anchorCtr="0">
          <a:noAutofit/>
        </a:bodyPr>
        <a:lstStyle/>
        <a:p>
          <a:pPr lvl="0" algn="ctr" defTabSz="711200">
            <a:lnSpc>
              <a:spcPct val="90000"/>
            </a:lnSpc>
            <a:spcBef>
              <a:spcPct val="0"/>
            </a:spcBef>
            <a:spcAft>
              <a:spcPct val="35000"/>
            </a:spcAft>
          </a:pPr>
          <a:r>
            <a:rPr lang="fr-FR" sz="1600" kern="1200" dirty="0" smtClean="0"/>
            <a:t>Ils collaborent avec l’école, les institutions publiques et de protection de la jeunesse</a:t>
          </a:r>
          <a:endParaRPr lang="fr-FR" sz="1600" kern="1200" dirty="0"/>
        </a:p>
      </dsp:txBody>
      <dsp:txXfrm rot="10800000">
        <a:off x="1408966" y="2949895"/>
        <a:ext cx="3902267" cy="756816"/>
      </dsp:txXfrm>
    </dsp:sp>
    <dsp:sp modelId="{9272CED1-8234-4F9F-8E35-F81CF7CE5B38}">
      <dsp:nvSpPr>
        <dsp:cNvPr id="0" name=""/>
        <dsp:cNvSpPr/>
      </dsp:nvSpPr>
      <dsp:spPr>
        <a:xfrm>
          <a:off x="841354" y="2949895"/>
          <a:ext cx="756816" cy="756816"/>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95B0D-B82D-4A58-8F17-7AA44C05EA0F}">
      <dsp:nvSpPr>
        <dsp:cNvPr id="0" name=""/>
        <dsp:cNvSpPr/>
      </dsp:nvSpPr>
      <dsp:spPr>
        <a:xfrm>
          <a:off x="0" y="270967"/>
          <a:ext cx="5040560" cy="551250"/>
        </a:xfrm>
        <a:prstGeom prst="rect">
          <a:avLst/>
        </a:prstGeom>
        <a:solidFill>
          <a:srgbClr val="FFCCCC">
            <a:alpha val="90000"/>
          </a:srgbClr>
        </a:solidFill>
        <a:ln w="25400" cap="flat" cmpd="sng" algn="ctr">
          <a:solidFill>
            <a:srgbClr val="CC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391203" tIns="208280" rIns="391203" bIns="71120" numCol="1" spcCol="1270" anchor="t" anchorCtr="0">
          <a:noAutofit/>
        </a:bodyPr>
        <a:lstStyle/>
        <a:p>
          <a:pPr marL="57150" lvl="1" indent="-57150" algn="l" defTabSz="444500">
            <a:lnSpc>
              <a:spcPct val="90000"/>
            </a:lnSpc>
            <a:spcBef>
              <a:spcPct val="0"/>
            </a:spcBef>
            <a:spcAft>
              <a:spcPct val="15000"/>
            </a:spcAft>
            <a:buChar char="••"/>
          </a:pPr>
          <a:r>
            <a:rPr lang="fr-FR" sz="1000" kern="1200" dirty="0" smtClean="0"/>
            <a:t>En rapport avec le danger encouru par l’enfant, restriction de l’autorité parentale aussi peu que possible mais autant que nécessaire</a:t>
          </a:r>
          <a:endParaRPr lang="fr-FR" sz="1000" kern="1200" dirty="0"/>
        </a:p>
      </dsp:txBody>
      <dsp:txXfrm>
        <a:off x="0" y="270967"/>
        <a:ext cx="5040560" cy="551250"/>
      </dsp:txXfrm>
    </dsp:sp>
    <dsp:sp modelId="{18CEB8B7-94E5-4964-9E64-52B4592B0686}">
      <dsp:nvSpPr>
        <dsp:cNvPr id="0" name=""/>
        <dsp:cNvSpPr/>
      </dsp:nvSpPr>
      <dsp:spPr>
        <a:xfrm>
          <a:off x="252028" y="123367"/>
          <a:ext cx="3528392" cy="295200"/>
        </a:xfrm>
        <a:prstGeom prst="roundRect">
          <a:avLst/>
        </a:prstGeom>
        <a:solidFill>
          <a:schemeClr val="lt1">
            <a:hueOff val="0"/>
            <a:satOff val="0"/>
            <a:lumOff val="0"/>
            <a:alphaOff val="0"/>
          </a:schemeClr>
        </a:solidFill>
        <a:ln w="25400" cap="flat" cmpd="sng" algn="ctr">
          <a:solidFill>
            <a:srgbClr val="CC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65" tIns="0" rIns="133365" bIns="0" numCol="1" spcCol="1270" anchor="ctr" anchorCtr="0">
          <a:noAutofit/>
        </a:bodyPr>
        <a:lstStyle/>
        <a:p>
          <a:pPr lvl="0" algn="l" defTabSz="444500">
            <a:lnSpc>
              <a:spcPct val="90000"/>
            </a:lnSpc>
            <a:spcBef>
              <a:spcPct val="0"/>
            </a:spcBef>
            <a:spcAft>
              <a:spcPct val="35000"/>
            </a:spcAft>
          </a:pPr>
          <a:r>
            <a:rPr lang="fr-FR" sz="1000" b="1" kern="1200" dirty="0" smtClean="0"/>
            <a:t>Proportionnalité</a:t>
          </a:r>
          <a:endParaRPr lang="fr-FR" sz="1000" b="1" kern="1200" dirty="0"/>
        </a:p>
      </dsp:txBody>
      <dsp:txXfrm>
        <a:off x="266438" y="137777"/>
        <a:ext cx="3499572" cy="266380"/>
      </dsp:txXfrm>
    </dsp:sp>
    <dsp:sp modelId="{33703D14-18C7-4CAE-BC26-9E924F820888}">
      <dsp:nvSpPr>
        <dsp:cNvPr id="0" name=""/>
        <dsp:cNvSpPr/>
      </dsp:nvSpPr>
      <dsp:spPr>
        <a:xfrm>
          <a:off x="0" y="1023817"/>
          <a:ext cx="5040560" cy="551250"/>
        </a:xfrm>
        <a:prstGeom prst="rect">
          <a:avLst/>
        </a:prstGeom>
        <a:solidFill>
          <a:srgbClr val="FFCCCC">
            <a:alpha val="90000"/>
          </a:srgbClr>
        </a:solidFill>
        <a:ln w="25400" cap="flat" cmpd="sng" algn="ctr">
          <a:solidFill>
            <a:srgbClr val="CC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391203" tIns="208280" rIns="391203" bIns="71120" numCol="1" spcCol="1270" anchor="t" anchorCtr="0">
          <a:noAutofit/>
        </a:bodyPr>
        <a:lstStyle/>
        <a:p>
          <a:pPr marL="57150" lvl="1" indent="-57150" algn="l" defTabSz="444500">
            <a:lnSpc>
              <a:spcPct val="90000"/>
            </a:lnSpc>
            <a:spcBef>
              <a:spcPct val="0"/>
            </a:spcBef>
            <a:spcAft>
              <a:spcPct val="15000"/>
            </a:spcAft>
            <a:buChar char="••"/>
          </a:pPr>
          <a:r>
            <a:rPr lang="fr-FR" sz="1000" kern="1200" dirty="0" smtClean="0"/>
            <a:t>Intervention seulement si les parents ne remédient pas d’eux-mêmes à la situation, sont hors d’état de le faire ou refusent l’aide proposée</a:t>
          </a:r>
          <a:endParaRPr lang="fr-FR" sz="1000" kern="1200" dirty="0"/>
        </a:p>
      </dsp:txBody>
      <dsp:txXfrm>
        <a:off x="0" y="1023817"/>
        <a:ext cx="5040560" cy="551250"/>
      </dsp:txXfrm>
    </dsp:sp>
    <dsp:sp modelId="{40A3185E-FC09-4CBD-AE26-C83701D04956}">
      <dsp:nvSpPr>
        <dsp:cNvPr id="0" name=""/>
        <dsp:cNvSpPr/>
      </dsp:nvSpPr>
      <dsp:spPr>
        <a:xfrm>
          <a:off x="252028" y="876218"/>
          <a:ext cx="3528392" cy="295200"/>
        </a:xfrm>
        <a:prstGeom prst="roundRect">
          <a:avLst/>
        </a:prstGeom>
        <a:solidFill>
          <a:schemeClr val="lt1">
            <a:hueOff val="0"/>
            <a:satOff val="0"/>
            <a:lumOff val="0"/>
            <a:alphaOff val="0"/>
          </a:schemeClr>
        </a:solidFill>
        <a:ln w="25400" cap="flat" cmpd="sng" algn="ctr">
          <a:solidFill>
            <a:srgbClr val="CC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65" tIns="0" rIns="133365" bIns="0" numCol="1" spcCol="1270" anchor="ctr" anchorCtr="0">
          <a:noAutofit/>
        </a:bodyPr>
        <a:lstStyle/>
        <a:p>
          <a:pPr lvl="0" algn="l" defTabSz="444500">
            <a:lnSpc>
              <a:spcPct val="90000"/>
            </a:lnSpc>
            <a:spcBef>
              <a:spcPct val="0"/>
            </a:spcBef>
            <a:spcAft>
              <a:spcPct val="35000"/>
            </a:spcAft>
          </a:pPr>
          <a:r>
            <a:rPr lang="fr-FR" sz="1000" b="1" kern="1200" dirty="0" smtClean="0"/>
            <a:t>Subsidiarité</a:t>
          </a:r>
          <a:endParaRPr lang="fr-FR" sz="1000" b="1" kern="1200" dirty="0"/>
        </a:p>
      </dsp:txBody>
      <dsp:txXfrm>
        <a:off x="266438" y="890628"/>
        <a:ext cx="3499572" cy="266380"/>
      </dsp:txXfrm>
    </dsp:sp>
    <dsp:sp modelId="{B6D64791-F421-4A57-89FA-1AD4E87FA94C}">
      <dsp:nvSpPr>
        <dsp:cNvPr id="0" name=""/>
        <dsp:cNvSpPr/>
      </dsp:nvSpPr>
      <dsp:spPr>
        <a:xfrm>
          <a:off x="0" y="1776668"/>
          <a:ext cx="5040560" cy="551250"/>
        </a:xfrm>
        <a:prstGeom prst="rect">
          <a:avLst/>
        </a:prstGeom>
        <a:solidFill>
          <a:srgbClr val="FFCCCC">
            <a:alpha val="90000"/>
          </a:srgbClr>
        </a:solidFill>
        <a:ln w="25400" cap="flat" cmpd="sng" algn="ctr">
          <a:solidFill>
            <a:srgbClr val="CC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391203" tIns="208280" rIns="391203" bIns="71120" numCol="1" spcCol="1270" anchor="t" anchorCtr="0">
          <a:noAutofit/>
        </a:bodyPr>
        <a:lstStyle/>
        <a:p>
          <a:pPr marL="57150" lvl="1" indent="-57150" algn="l" defTabSz="444500">
            <a:lnSpc>
              <a:spcPct val="90000"/>
            </a:lnSpc>
            <a:spcBef>
              <a:spcPct val="0"/>
            </a:spcBef>
            <a:spcAft>
              <a:spcPct val="15000"/>
            </a:spcAft>
            <a:buChar char="••"/>
          </a:pPr>
          <a:r>
            <a:rPr lang="fr-FR" sz="1000" kern="1200" dirty="0" smtClean="0"/>
            <a:t>Compléter et non évincer les possibilité offertes par les parents eux-mêmes</a:t>
          </a:r>
          <a:endParaRPr lang="fr-FR" sz="1000" kern="1200" dirty="0"/>
        </a:p>
      </dsp:txBody>
      <dsp:txXfrm>
        <a:off x="0" y="1776668"/>
        <a:ext cx="5040560" cy="551250"/>
      </dsp:txXfrm>
    </dsp:sp>
    <dsp:sp modelId="{9AFA51C4-C6E7-47E7-B9E7-7A9A799FE8E1}">
      <dsp:nvSpPr>
        <dsp:cNvPr id="0" name=""/>
        <dsp:cNvSpPr/>
      </dsp:nvSpPr>
      <dsp:spPr>
        <a:xfrm>
          <a:off x="252028" y="1629067"/>
          <a:ext cx="3528392" cy="295200"/>
        </a:xfrm>
        <a:prstGeom prst="roundRect">
          <a:avLst/>
        </a:prstGeom>
        <a:solidFill>
          <a:schemeClr val="lt1">
            <a:hueOff val="0"/>
            <a:satOff val="0"/>
            <a:lumOff val="0"/>
            <a:alphaOff val="0"/>
          </a:schemeClr>
        </a:solidFill>
        <a:ln w="25400" cap="flat" cmpd="sng" algn="ctr">
          <a:solidFill>
            <a:srgbClr val="CC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65" tIns="0" rIns="133365" bIns="0" numCol="1" spcCol="1270" anchor="ctr" anchorCtr="0">
          <a:noAutofit/>
        </a:bodyPr>
        <a:lstStyle/>
        <a:p>
          <a:pPr lvl="0" algn="l" defTabSz="444500">
            <a:lnSpc>
              <a:spcPct val="90000"/>
            </a:lnSpc>
            <a:spcBef>
              <a:spcPct val="0"/>
            </a:spcBef>
            <a:spcAft>
              <a:spcPct val="35000"/>
            </a:spcAft>
          </a:pPr>
          <a:r>
            <a:rPr lang="fr-FR" sz="1000" b="1" kern="1200" dirty="0" smtClean="0"/>
            <a:t>Complémentarité</a:t>
          </a:r>
          <a:endParaRPr lang="fr-FR" sz="1000" b="1" kern="1200" dirty="0"/>
        </a:p>
      </dsp:txBody>
      <dsp:txXfrm>
        <a:off x="266438" y="1643477"/>
        <a:ext cx="3499572" cy="266380"/>
      </dsp:txXfrm>
    </dsp:sp>
    <dsp:sp modelId="{B53F725B-CCAC-45BD-B783-B2BD6A5065BC}">
      <dsp:nvSpPr>
        <dsp:cNvPr id="0" name=""/>
        <dsp:cNvSpPr/>
      </dsp:nvSpPr>
      <dsp:spPr>
        <a:xfrm>
          <a:off x="0" y="2529518"/>
          <a:ext cx="5040560" cy="551250"/>
        </a:xfrm>
        <a:prstGeom prst="rect">
          <a:avLst/>
        </a:prstGeom>
        <a:solidFill>
          <a:srgbClr val="FFCCCC">
            <a:alpha val="90000"/>
          </a:srgbClr>
        </a:solidFill>
        <a:ln w="25400" cap="flat" cmpd="sng" algn="ctr">
          <a:solidFill>
            <a:srgbClr val="CC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391203" tIns="208280" rIns="391203" bIns="71120" numCol="1" spcCol="1270" anchor="t" anchorCtr="0">
          <a:noAutofit/>
        </a:bodyPr>
        <a:lstStyle/>
        <a:p>
          <a:pPr marL="57150" lvl="1" indent="-57150" algn="l" defTabSz="444500">
            <a:lnSpc>
              <a:spcPct val="90000"/>
            </a:lnSpc>
            <a:spcBef>
              <a:spcPct val="0"/>
            </a:spcBef>
            <a:spcAft>
              <a:spcPct val="15000"/>
            </a:spcAft>
            <a:buChar char="••"/>
          </a:pPr>
          <a:r>
            <a:rPr lang="fr-FR" sz="1000" kern="1200" dirty="0" smtClean="0"/>
            <a:t>Les mesures de protection de l’enfant ne présupposent pas une faute de la part des parents</a:t>
          </a:r>
          <a:endParaRPr lang="fr-FR" sz="1000" kern="1200" dirty="0"/>
        </a:p>
      </dsp:txBody>
      <dsp:txXfrm>
        <a:off x="0" y="2529518"/>
        <a:ext cx="5040560" cy="551250"/>
      </dsp:txXfrm>
    </dsp:sp>
    <dsp:sp modelId="{E0620037-2782-4E6F-A092-8998F988D642}">
      <dsp:nvSpPr>
        <dsp:cNvPr id="0" name=""/>
        <dsp:cNvSpPr/>
      </dsp:nvSpPr>
      <dsp:spPr>
        <a:xfrm>
          <a:off x="252028" y="2381918"/>
          <a:ext cx="3528392" cy="295200"/>
        </a:xfrm>
        <a:prstGeom prst="roundRect">
          <a:avLst/>
        </a:prstGeom>
        <a:solidFill>
          <a:schemeClr val="lt1">
            <a:hueOff val="0"/>
            <a:satOff val="0"/>
            <a:lumOff val="0"/>
            <a:alphaOff val="0"/>
          </a:schemeClr>
        </a:solidFill>
        <a:ln w="25400" cap="flat" cmpd="sng" algn="ctr">
          <a:solidFill>
            <a:srgbClr val="CC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65" tIns="0" rIns="133365" bIns="0" numCol="1" spcCol="1270" anchor="ctr" anchorCtr="0">
          <a:noAutofit/>
        </a:bodyPr>
        <a:lstStyle/>
        <a:p>
          <a:pPr lvl="0" algn="l" defTabSz="444500">
            <a:lnSpc>
              <a:spcPct val="90000"/>
            </a:lnSpc>
            <a:spcBef>
              <a:spcPct val="0"/>
            </a:spcBef>
            <a:spcAft>
              <a:spcPct val="35000"/>
            </a:spcAft>
          </a:pPr>
          <a:r>
            <a:rPr lang="fr-FR" sz="1000" b="1" kern="1200" dirty="0" smtClean="0"/>
            <a:t>Indépendance de la faute</a:t>
          </a:r>
          <a:endParaRPr lang="fr-FR" sz="1000" b="1" kern="1200" dirty="0"/>
        </a:p>
      </dsp:txBody>
      <dsp:txXfrm>
        <a:off x="266438" y="2396328"/>
        <a:ext cx="3499572" cy="2663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763538-0FB8-4264-B496-27ED8AFCE898}">
      <dsp:nvSpPr>
        <dsp:cNvPr id="0" name=""/>
        <dsp:cNvSpPr/>
      </dsp:nvSpPr>
      <dsp:spPr>
        <a:xfrm rot="5400000">
          <a:off x="-171339" y="176611"/>
          <a:ext cx="1142263" cy="799584"/>
        </a:xfrm>
        <a:prstGeom prst="chevron">
          <a:avLst/>
        </a:prstGeom>
        <a:solidFill>
          <a:srgbClr val="FFCCCC"/>
        </a:solidFill>
        <a:ln w="25400" cap="flat" cmpd="sng" algn="ctr">
          <a:solidFill>
            <a:srgbClr val="FFCCC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fr-FR" sz="700" kern="1200" dirty="0" smtClean="0"/>
            <a:t>1. Signalement et démarches</a:t>
          </a:r>
          <a:endParaRPr lang="fr-FR" sz="700" kern="1200" dirty="0"/>
        </a:p>
      </dsp:txBody>
      <dsp:txXfrm rot="-5400000">
        <a:off x="1" y="405063"/>
        <a:ext cx="799584" cy="342679"/>
      </dsp:txXfrm>
    </dsp:sp>
    <dsp:sp modelId="{324256C3-BC46-4921-BE18-428ED275B906}">
      <dsp:nvSpPr>
        <dsp:cNvPr id="0" name=""/>
        <dsp:cNvSpPr/>
      </dsp:nvSpPr>
      <dsp:spPr>
        <a:xfrm rot="5400000">
          <a:off x="4240987" y="-3436131"/>
          <a:ext cx="742471" cy="7625277"/>
        </a:xfrm>
        <a:prstGeom prst="round2SameRect">
          <a:avLst/>
        </a:prstGeom>
        <a:solidFill>
          <a:schemeClr val="lt1">
            <a:alpha val="90000"/>
            <a:hueOff val="0"/>
            <a:satOff val="0"/>
            <a:lumOff val="0"/>
            <a:alphaOff val="0"/>
          </a:schemeClr>
        </a:solidFill>
        <a:ln w="25400" cap="flat" cmpd="sng" algn="ctr">
          <a:solidFill>
            <a:srgbClr val="FFCCCC"/>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fr-FR" sz="1000" kern="1200" dirty="0" smtClean="0"/>
            <a:t>Enseignant 		Conseils, orientation et coordination 	</a:t>
          </a:r>
          <a:r>
            <a:rPr lang="fr-FR" sz="1000" kern="1200" dirty="0" smtClean="0">
              <a:sym typeface="Wingdings" panose="05000000000000000000" pitchFamily="2" charset="2"/>
            </a:rPr>
            <a:t> 			Permanence de l’OPE</a:t>
          </a:r>
          <a:endParaRPr lang="fr-FR" sz="1000" kern="1200" dirty="0"/>
        </a:p>
        <a:p>
          <a:pPr marL="57150" lvl="1" indent="-57150" algn="l" defTabSz="444500">
            <a:lnSpc>
              <a:spcPct val="90000"/>
            </a:lnSpc>
            <a:spcBef>
              <a:spcPct val="0"/>
            </a:spcBef>
            <a:spcAft>
              <a:spcPct val="15000"/>
            </a:spcAft>
            <a:buChar char="••"/>
          </a:pPr>
          <a:r>
            <a:rPr lang="fr-FR" sz="1000" kern="1200" dirty="0" smtClean="0"/>
            <a:t>Direction d’école 	Transmission du signalement 		</a:t>
          </a:r>
          <a:r>
            <a:rPr lang="fr-FR" sz="1000" kern="1200" dirty="0" smtClean="0">
              <a:sym typeface="Wingdings" panose="05000000000000000000" pitchFamily="2" charset="2"/>
            </a:rPr>
            <a:t> 			APEA et Ministère public</a:t>
          </a:r>
          <a:endParaRPr lang="fr-FR" sz="1000" kern="1200" dirty="0"/>
        </a:p>
        <a:p>
          <a:pPr marL="57150" lvl="1" indent="-57150" algn="l" defTabSz="444500">
            <a:lnSpc>
              <a:spcPct val="90000"/>
            </a:lnSpc>
            <a:spcBef>
              <a:spcPct val="0"/>
            </a:spcBef>
            <a:spcAft>
              <a:spcPct val="15000"/>
            </a:spcAft>
            <a:buChar char="••"/>
          </a:pPr>
          <a:r>
            <a:rPr lang="fr-FR" sz="1000" kern="1200" dirty="0" smtClean="0"/>
            <a:t>Ecole 			Constat médical 			</a:t>
          </a:r>
          <a:r>
            <a:rPr lang="fr-FR" sz="1000" kern="1200" dirty="0" smtClean="0">
              <a:sym typeface="Wingdings" panose="05000000000000000000" pitchFamily="2" charset="2"/>
            </a:rPr>
            <a:t> 			Hôpital</a:t>
          </a:r>
          <a:endParaRPr lang="fr-FR" sz="1000" kern="1200" dirty="0"/>
        </a:p>
      </dsp:txBody>
      <dsp:txXfrm rot="-5400000">
        <a:off x="799584" y="41516"/>
        <a:ext cx="7589033" cy="669983"/>
      </dsp:txXfrm>
    </dsp:sp>
    <dsp:sp modelId="{B41FC3C7-E6C2-4A1C-8E55-3DF7D158A4DB}">
      <dsp:nvSpPr>
        <dsp:cNvPr id="0" name=""/>
        <dsp:cNvSpPr/>
      </dsp:nvSpPr>
      <dsp:spPr>
        <a:xfrm rot="5400000">
          <a:off x="-171339" y="1202462"/>
          <a:ext cx="1142263" cy="799584"/>
        </a:xfrm>
        <a:prstGeom prst="chevron">
          <a:avLst/>
        </a:prstGeom>
        <a:solidFill>
          <a:srgbClr val="FF9999"/>
        </a:solidFill>
        <a:ln w="25400" cap="flat" cmpd="sng" algn="ctr">
          <a:solidFill>
            <a:srgbClr val="FF99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fr-FR" sz="700" kern="1200" dirty="0" smtClean="0"/>
            <a:t>2. Mesures provisoires urgentes</a:t>
          </a:r>
          <a:endParaRPr lang="fr-FR" sz="700" kern="1200" dirty="0"/>
        </a:p>
      </dsp:txBody>
      <dsp:txXfrm rot="-5400000">
        <a:off x="1" y="1430914"/>
        <a:ext cx="799584" cy="342679"/>
      </dsp:txXfrm>
    </dsp:sp>
    <dsp:sp modelId="{DB0CED4E-107B-4B1E-BCEE-6FA568C04C25}">
      <dsp:nvSpPr>
        <dsp:cNvPr id="0" name=""/>
        <dsp:cNvSpPr/>
      </dsp:nvSpPr>
      <dsp:spPr>
        <a:xfrm rot="5400000">
          <a:off x="4240987" y="-2410280"/>
          <a:ext cx="742471" cy="7625277"/>
        </a:xfrm>
        <a:prstGeom prst="round2SameRect">
          <a:avLst/>
        </a:prstGeom>
        <a:solidFill>
          <a:schemeClr val="lt1">
            <a:alpha val="90000"/>
            <a:hueOff val="0"/>
            <a:satOff val="0"/>
            <a:lumOff val="0"/>
            <a:alphaOff val="0"/>
          </a:schemeClr>
        </a:solidFill>
        <a:ln w="25400" cap="flat" cmpd="sng" algn="ctr">
          <a:solidFill>
            <a:srgbClr val="FF9999"/>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0" algn="l" defTabSz="444500">
            <a:lnSpc>
              <a:spcPct val="90000"/>
            </a:lnSpc>
            <a:spcBef>
              <a:spcPct val="0"/>
            </a:spcBef>
            <a:spcAft>
              <a:spcPct val="15000"/>
            </a:spcAft>
            <a:buChar char="••"/>
          </a:pPr>
          <a:r>
            <a:rPr lang="fr-FR" sz="1000" kern="1200" dirty="0" smtClean="0"/>
            <a:t>APEA 	Décision 		Information et notification de la décision provisoire de placement (art. 310 CC) aux parents</a:t>
          </a:r>
          <a:endParaRPr lang="fr-FR" sz="1000" kern="1200" dirty="0"/>
        </a:p>
        <a:p>
          <a:pPr marL="57150" lvl="1" indent="0" algn="l" defTabSz="444500">
            <a:lnSpc>
              <a:spcPct val="90000"/>
            </a:lnSpc>
            <a:spcBef>
              <a:spcPct val="0"/>
            </a:spcBef>
            <a:spcAft>
              <a:spcPct val="15000"/>
            </a:spcAft>
            <a:buChar char="••"/>
          </a:pPr>
          <a:endParaRPr lang="fr-FR" sz="1000" kern="1200" dirty="0"/>
        </a:p>
        <a:p>
          <a:pPr marL="57150" lvl="1" indent="0" algn="l" defTabSz="444500">
            <a:lnSpc>
              <a:spcPct val="90000"/>
            </a:lnSpc>
            <a:spcBef>
              <a:spcPct val="0"/>
            </a:spcBef>
            <a:spcAft>
              <a:spcPct val="15000"/>
            </a:spcAft>
            <a:buChar char="••"/>
          </a:pPr>
          <a:r>
            <a:rPr lang="fr-FR" sz="1000" kern="1200" dirty="0" smtClean="0"/>
            <a:t>OPE		Exécution 		Prise en charge de l’enfant à l’hôpital et mise en sécurité dans un lieu approprié (placement 					d’urgence en foyer), coordination avec la police (audition de l’enfant, contacts parents-enfant) 					et les autres professionnels impliqués	  	</a:t>
          </a:r>
          <a:endParaRPr lang="fr-FR" sz="1000" kern="1200" dirty="0"/>
        </a:p>
      </dsp:txBody>
      <dsp:txXfrm rot="-5400000">
        <a:off x="799584" y="1067367"/>
        <a:ext cx="7589033" cy="669983"/>
      </dsp:txXfrm>
    </dsp:sp>
    <dsp:sp modelId="{2DEFA553-C154-420F-A6FB-6E93C95892CF}">
      <dsp:nvSpPr>
        <dsp:cNvPr id="0" name=""/>
        <dsp:cNvSpPr/>
      </dsp:nvSpPr>
      <dsp:spPr>
        <a:xfrm rot="5400000">
          <a:off x="-171339" y="2228313"/>
          <a:ext cx="1142263" cy="799584"/>
        </a:xfrm>
        <a:prstGeom prst="chevron">
          <a:avLst/>
        </a:prstGeom>
        <a:solidFill>
          <a:srgbClr val="FF7C80"/>
        </a:solidFill>
        <a:ln w="25400" cap="flat" cmpd="sng" algn="ctr">
          <a:solidFill>
            <a:srgbClr val="FF7C8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fr-FR" sz="700" kern="1200" dirty="0" smtClean="0"/>
            <a:t>3. Evaluation des besoins de protection et d’aide</a:t>
          </a:r>
          <a:endParaRPr lang="fr-FR" sz="700" kern="1200" dirty="0"/>
        </a:p>
      </dsp:txBody>
      <dsp:txXfrm rot="-5400000">
        <a:off x="1" y="2456765"/>
        <a:ext cx="799584" cy="342679"/>
      </dsp:txXfrm>
    </dsp:sp>
    <dsp:sp modelId="{67D88B70-E77D-4E1F-88D7-23DBB8A4C0F6}">
      <dsp:nvSpPr>
        <dsp:cNvPr id="0" name=""/>
        <dsp:cNvSpPr/>
      </dsp:nvSpPr>
      <dsp:spPr>
        <a:xfrm rot="5400000">
          <a:off x="4240987" y="-1384428"/>
          <a:ext cx="742471" cy="7625277"/>
        </a:xfrm>
        <a:prstGeom prst="round2SameRect">
          <a:avLst/>
        </a:prstGeom>
        <a:solidFill>
          <a:schemeClr val="lt1">
            <a:alpha val="90000"/>
            <a:hueOff val="0"/>
            <a:satOff val="0"/>
            <a:lumOff val="0"/>
            <a:alphaOff val="0"/>
          </a:schemeClr>
        </a:solidFill>
        <a:ln w="25400" cap="flat" cmpd="sng" algn="ctr">
          <a:solidFill>
            <a:srgbClr val="FF7C80"/>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tabLst>
              <a:tab pos="895350" algn="l"/>
              <a:tab pos="2239963" algn="l"/>
            </a:tabLst>
          </a:pPr>
          <a:r>
            <a:rPr lang="fr-FR" sz="1000" kern="1200" dirty="0" smtClean="0"/>
            <a:t>APEA	Décision 	Instruction des mesures de protection (pas d’audition de l’enfant = pénal)</a:t>
          </a:r>
          <a:endParaRPr lang="fr-FR" sz="1000" kern="1200" dirty="0"/>
        </a:p>
        <a:p>
          <a:pPr marL="57150" lvl="1" indent="-57150" algn="l" defTabSz="444500">
            <a:lnSpc>
              <a:spcPct val="90000"/>
            </a:lnSpc>
            <a:spcBef>
              <a:spcPct val="0"/>
            </a:spcBef>
            <a:spcAft>
              <a:spcPct val="15000"/>
            </a:spcAft>
            <a:buChar char="••"/>
          </a:pPr>
          <a:endParaRPr lang="fr-FR" sz="1000" kern="1200" dirty="0"/>
        </a:p>
        <a:p>
          <a:pPr marL="57150" lvl="1" indent="-57150" algn="l" defTabSz="444500">
            <a:lnSpc>
              <a:spcPct val="90000"/>
            </a:lnSpc>
            <a:spcBef>
              <a:spcPct val="0"/>
            </a:spcBef>
            <a:spcAft>
              <a:spcPct val="15000"/>
            </a:spcAft>
            <a:buChar char="••"/>
            <a:tabLst>
              <a:tab pos="895350" algn="l"/>
              <a:tab pos="2239963" algn="l"/>
            </a:tabLst>
          </a:pPr>
          <a:r>
            <a:rPr lang="fr-FR" sz="1000" kern="1200" dirty="0" smtClean="0"/>
            <a:t>OPE	Exécution 	Enquête sociale, suivi provisoire de l’enfant, propositions à l’APEA</a:t>
          </a:r>
          <a:endParaRPr lang="fr-FR" sz="1000" kern="1200" dirty="0"/>
        </a:p>
      </dsp:txBody>
      <dsp:txXfrm rot="-5400000">
        <a:off x="799584" y="2093219"/>
        <a:ext cx="7589033" cy="669983"/>
      </dsp:txXfrm>
    </dsp:sp>
    <dsp:sp modelId="{87C4CC66-3287-4A06-BBA0-1E266C9B47BC}">
      <dsp:nvSpPr>
        <dsp:cNvPr id="0" name=""/>
        <dsp:cNvSpPr/>
      </dsp:nvSpPr>
      <dsp:spPr>
        <a:xfrm rot="5400000">
          <a:off x="-171339" y="3254164"/>
          <a:ext cx="1142263" cy="799584"/>
        </a:xfrm>
        <a:prstGeom prst="chevron">
          <a:avLst/>
        </a:prstGeom>
        <a:solidFill>
          <a:srgbClr val="FF5050"/>
        </a:solidFill>
        <a:ln w="25400" cap="flat" cmpd="sng" algn="ctr">
          <a:solidFill>
            <a:srgbClr val="FF5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fr-FR" sz="700" kern="1200" dirty="0" smtClean="0"/>
            <a:t>4. Instauration de mesures de protection et d’aide</a:t>
          </a:r>
          <a:endParaRPr lang="fr-FR" sz="700" kern="1200" dirty="0"/>
        </a:p>
      </dsp:txBody>
      <dsp:txXfrm rot="-5400000">
        <a:off x="1" y="3482616"/>
        <a:ext cx="799584" cy="342679"/>
      </dsp:txXfrm>
    </dsp:sp>
    <dsp:sp modelId="{E22AA165-D10B-47CE-ABB1-F8663E5ED6C6}">
      <dsp:nvSpPr>
        <dsp:cNvPr id="0" name=""/>
        <dsp:cNvSpPr/>
      </dsp:nvSpPr>
      <dsp:spPr>
        <a:xfrm rot="5400000">
          <a:off x="4240987" y="-358577"/>
          <a:ext cx="742471" cy="7625277"/>
        </a:xfrm>
        <a:prstGeom prst="round2SameRect">
          <a:avLst/>
        </a:prstGeom>
        <a:solidFill>
          <a:schemeClr val="lt1">
            <a:alpha val="90000"/>
            <a:hueOff val="0"/>
            <a:satOff val="0"/>
            <a:lumOff val="0"/>
            <a:alphaOff val="0"/>
          </a:schemeClr>
        </a:solidFill>
        <a:ln w="25400" cap="flat" cmpd="sng" algn="ctr">
          <a:solidFill>
            <a:srgbClr val="FF5050"/>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fr-FR" sz="1000" kern="1200" dirty="0" smtClean="0"/>
            <a:t>APEA		Décision		Audition des parents et de l’enfant, prise en compte de tous les éléments (rapport médical, 					résultats de l’enquête pénale, rapport de l’OPE, etc.) 										Instauration de mesures de protection et désignation de l’OPE pour l’exécution (curatelle, art. 					308CC)</a:t>
          </a:r>
          <a:endParaRPr lang="fr-FR" sz="1000" kern="1200" dirty="0"/>
        </a:p>
      </dsp:txBody>
      <dsp:txXfrm rot="-5400000">
        <a:off x="799584" y="3119070"/>
        <a:ext cx="7589033" cy="669983"/>
      </dsp:txXfrm>
    </dsp:sp>
    <dsp:sp modelId="{D59EE841-B024-4EBE-8708-388375752999}">
      <dsp:nvSpPr>
        <dsp:cNvPr id="0" name=""/>
        <dsp:cNvSpPr/>
      </dsp:nvSpPr>
      <dsp:spPr>
        <a:xfrm rot="5400000">
          <a:off x="-171339" y="4280016"/>
          <a:ext cx="1142263" cy="799584"/>
        </a:xfrm>
        <a:prstGeom prst="chevron">
          <a:avLst/>
        </a:prstGeom>
        <a:solidFill>
          <a:srgbClr val="C00000"/>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fr-FR" sz="700" kern="1200" dirty="0" smtClean="0"/>
            <a:t>5. Suivi des mesures de protection</a:t>
          </a:r>
          <a:endParaRPr lang="fr-FR" sz="700" kern="1200" dirty="0"/>
        </a:p>
      </dsp:txBody>
      <dsp:txXfrm rot="-5400000">
        <a:off x="1" y="4508468"/>
        <a:ext cx="799584" cy="342679"/>
      </dsp:txXfrm>
    </dsp:sp>
    <dsp:sp modelId="{F7C3222A-A04F-44D3-8B8B-AF0DCC082F4A}">
      <dsp:nvSpPr>
        <dsp:cNvPr id="0" name=""/>
        <dsp:cNvSpPr/>
      </dsp:nvSpPr>
      <dsp:spPr>
        <a:xfrm rot="5400000">
          <a:off x="4240987" y="667273"/>
          <a:ext cx="742471" cy="7625277"/>
        </a:xfrm>
        <a:prstGeom prst="round2SameRect">
          <a:avLst/>
        </a:prstGeom>
        <a:no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fr-FR" sz="1000" kern="1200" dirty="0" smtClean="0"/>
            <a:t>OPE		Exécution		Prise en charge de la curatelle en faveur de l’enfant </a:t>
          </a:r>
          <a:r>
            <a:rPr lang="fr-FR" sz="1000" kern="1200" dirty="0" smtClean="0">
              <a:sym typeface="Wingdings" panose="05000000000000000000" pitchFamily="2" charset="2"/>
            </a:rPr>
            <a:t> </a:t>
          </a:r>
          <a:r>
            <a:rPr lang="fr-FR" sz="1000" kern="1200" dirty="0" smtClean="0"/>
            <a:t>veiller à l’évolution de l’enfant, à la 					mise en place d’une aide socio-éducative intensive pour les parents (AEMO) et d’une prise en 					charge psychologique pour le jeune; coordination du réseau  d’aide; bilans réguliers à l’APEA 					en vue du maintien, de l’adaptation ou de la levée de la mesures</a:t>
          </a:r>
          <a:endParaRPr lang="fr-FR" sz="1000" kern="1200" dirty="0"/>
        </a:p>
      </dsp:txBody>
      <dsp:txXfrm rot="-5400000">
        <a:off x="799584" y="4144920"/>
        <a:ext cx="7589033" cy="669983"/>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fr-CH" altLang="fr-FR"/>
          </a:p>
        </p:txBody>
      </p:sp>
      <p:sp>
        <p:nvSpPr>
          <p:cNvPr id="4099" name="Rectangle 3"/>
          <p:cNvSpPr>
            <a:spLocks noGrp="1" noChangeArrowheads="1"/>
          </p:cNvSpPr>
          <p:nvPr>
            <p:ph type="dt" sz="quarter" idx="1"/>
          </p:nvPr>
        </p:nvSpPr>
        <p:spPr bwMode="auto">
          <a:xfrm>
            <a:off x="3850446"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fr-CH" altLang="fr-FR"/>
          </a:p>
        </p:txBody>
      </p:sp>
      <p:sp>
        <p:nvSpPr>
          <p:cNvPr id="4100" name="Rectangle 4"/>
          <p:cNvSpPr>
            <a:spLocks noGrp="1" noChangeArrowheads="1"/>
          </p:cNvSpPr>
          <p:nvPr>
            <p:ph type="ftr" sz="quarter" idx="2"/>
          </p:nvPr>
        </p:nvSpPr>
        <p:spPr bwMode="auto">
          <a:xfrm>
            <a:off x="2" y="9428584"/>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fr-CH" altLang="fr-FR"/>
          </a:p>
        </p:txBody>
      </p:sp>
      <p:sp>
        <p:nvSpPr>
          <p:cNvPr id="4101" name="Rectangle 5"/>
          <p:cNvSpPr>
            <a:spLocks noGrp="1" noChangeArrowheads="1"/>
          </p:cNvSpPr>
          <p:nvPr>
            <p:ph type="sldNum" sz="quarter" idx="3"/>
          </p:nvPr>
        </p:nvSpPr>
        <p:spPr bwMode="auto">
          <a:xfrm>
            <a:off x="3850446" y="9428584"/>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8DC779C-CF9D-4181-9E26-3DC1696E0EFD}" type="slidenum">
              <a:rPr lang="fr-CH" altLang="fr-FR"/>
              <a:pPr/>
              <a:t>‹N°›</a:t>
            </a:fld>
            <a:endParaRPr lang="fr-CH" altLang="fr-FR"/>
          </a:p>
        </p:txBody>
      </p:sp>
    </p:spTree>
    <p:extLst>
      <p:ext uri="{BB962C8B-B14F-4D97-AF65-F5344CB8AC3E}">
        <p14:creationId xmlns:p14="http://schemas.microsoft.com/office/powerpoint/2010/main" val="881012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2"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fr-CH" altLang="fr-FR"/>
          </a:p>
        </p:txBody>
      </p:sp>
      <p:sp>
        <p:nvSpPr>
          <p:cNvPr id="7171" name="Rectangle 3"/>
          <p:cNvSpPr>
            <a:spLocks noGrp="1" noChangeArrowheads="1"/>
          </p:cNvSpPr>
          <p:nvPr>
            <p:ph type="dt" idx="1"/>
          </p:nvPr>
        </p:nvSpPr>
        <p:spPr bwMode="auto">
          <a:xfrm>
            <a:off x="3850446"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fr-CH" altLang="fr-FR"/>
          </a:p>
        </p:txBody>
      </p:sp>
      <p:sp>
        <p:nvSpPr>
          <p:cNvPr id="717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79768" y="4715155"/>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CH" altLang="fr-FR" smtClean="0"/>
              <a:t>Cliquez pour modifier les styles du texte du masque</a:t>
            </a:r>
          </a:p>
          <a:p>
            <a:pPr lvl="1"/>
            <a:r>
              <a:rPr lang="fr-CH" altLang="fr-FR" smtClean="0"/>
              <a:t>Deuxième niveau</a:t>
            </a:r>
          </a:p>
          <a:p>
            <a:pPr lvl="2"/>
            <a:r>
              <a:rPr lang="fr-CH" altLang="fr-FR" smtClean="0"/>
              <a:t>Troisième niveau</a:t>
            </a:r>
          </a:p>
          <a:p>
            <a:pPr lvl="3"/>
            <a:r>
              <a:rPr lang="fr-CH" altLang="fr-FR" smtClean="0"/>
              <a:t>Quatrième niveau</a:t>
            </a:r>
          </a:p>
          <a:p>
            <a:pPr lvl="4"/>
            <a:r>
              <a:rPr lang="fr-CH" altLang="fr-FR" smtClean="0"/>
              <a:t>Cinquième niveau</a:t>
            </a:r>
          </a:p>
        </p:txBody>
      </p:sp>
      <p:sp>
        <p:nvSpPr>
          <p:cNvPr id="7174" name="Rectangle 6"/>
          <p:cNvSpPr>
            <a:spLocks noGrp="1" noChangeArrowheads="1"/>
          </p:cNvSpPr>
          <p:nvPr>
            <p:ph type="ftr" sz="quarter" idx="4"/>
          </p:nvPr>
        </p:nvSpPr>
        <p:spPr bwMode="auto">
          <a:xfrm>
            <a:off x="2" y="9428584"/>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fr-CH" altLang="fr-FR"/>
          </a:p>
        </p:txBody>
      </p:sp>
      <p:sp>
        <p:nvSpPr>
          <p:cNvPr id="7175" name="Rectangle 7"/>
          <p:cNvSpPr>
            <a:spLocks noGrp="1" noChangeArrowheads="1"/>
          </p:cNvSpPr>
          <p:nvPr>
            <p:ph type="sldNum" sz="quarter" idx="5"/>
          </p:nvPr>
        </p:nvSpPr>
        <p:spPr bwMode="auto">
          <a:xfrm>
            <a:off x="3850446" y="9428584"/>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85DA64F-CF83-4DB8-831D-49E0841D2399}" type="slidenum">
              <a:rPr lang="fr-CH" altLang="fr-FR"/>
              <a:pPr/>
              <a:t>‹N°›</a:t>
            </a:fld>
            <a:endParaRPr lang="fr-CH" altLang="fr-FR"/>
          </a:p>
        </p:txBody>
      </p:sp>
    </p:spTree>
    <p:extLst>
      <p:ext uri="{BB962C8B-B14F-4D97-AF65-F5344CB8AC3E}">
        <p14:creationId xmlns:p14="http://schemas.microsoft.com/office/powerpoint/2010/main" val="59048166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de-CH" sz="1200" baseline="0" noProof="0" dirty="0" smtClean="0"/>
          </a:p>
        </p:txBody>
      </p:sp>
      <p:sp>
        <p:nvSpPr>
          <p:cNvPr id="4" name="Espace réservé du numéro de diapositive 3"/>
          <p:cNvSpPr>
            <a:spLocks noGrp="1"/>
          </p:cNvSpPr>
          <p:nvPr>
            <p:ph type="sldNum" sz="quarter" idx="10"/>
          </p:nvPr>
        </p:nvSpPr>
        <p:spPr/>
        <p:txBody>
          <a:bodyPr/>
          <a:lstStyle/>
          <a:p>
            <a:fld id="{685DA64F-CF83-4DB8-831D-49E0841D2399}" type="slidenum">
              <a:rPr lang="fr-CH" altLang="fr-FR" smtClean="0"/>
              <a:pPr/>
              <a:t>1</a:t>
            </a:fld>
            <a:endParaRPr lang="fr-CH" altLang="fr-FR"/>
          </a:p>
        </p:txBody>
      </p:sp>
    </p:spTree>
    <p:extLst>
      <p:ext uri="{BB962C8B-B14F-4D97-AF65-F5344CB8AC3E}">
        <p14:creationId xmlns:p14="http://schemas.microsoft.com/office/powerpoint/2010/main" val="4205732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685DA64F-CF83-4DB8-831D-49E0841D2399}" type="slidenum">
              <a:rPr lang="fr-CH" altLang="fr-FR" smtClean="0"/>
              <a:pPr/>
              <a:t>11</a:t>
            </a:fld>
            <a:endParaRPr lang="fr-CH" altLang="fr-FR"/>
          </a:p>
        </p:txBody>
      </p:sp>
    </p:spTree>
    <p:extLst>
      <p:ext uri="{BB962C8B-B14F-4D97-AF65-F5344CB8AC3E}">
        <p14:creationId xmlns:p14="http://schemas.microsoft.com/office/powerpoint/2010/main" val="984072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685DA64F-CF83-4DB8-831D-49E0841D2399}" type="slidenum">
              <a:rPr lang="fr-CH" altLang="fr-FR" smtClean="0"/>
              <a:pPr/>
              <a:t>12</a:t>
            </a:fld>
            <a:endParaRPr lang="fr-CH" altLang="fr-FR"/>
          </a:p>
        </p:txBody>
      </p:sp>
    </p:spTree>
    <p:extLst>
      <p:ext uri="{BB962C8B-B14F-4D97-AF65-F5344CB8AC3E}">
        <p14:creationId xmlns:p14="http://schemas.microsoft.com/office/powerpoint/2010/main" val="4004636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685DA64F-CF83-4DB8-831D-49E0841D2399}" type="slidenum">
              <a:rPr lang="fr-CH" altLang="fr-FR" smtClean="0"/>
              <a:pPr/>
              <a:t>13</a:t>
            </a:fld>
            <a:endParaRPr lang="fr-CH" altLang="fr-FR"/>
          </a:p>
        </p:txBody>
      </p:sp>
    </p:spTree>
    <p:extLst>
      <p:ext uri="{BB962C8B-B14F-4D97-AF65-F5344CB8AC3E}">
        <p14:creationId xmlns:p14="http://schemas.microsoft.com/office/powerpoint/2010/main" val="180691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685DA64F-CF83-4DB8-831D-49E0841D2399}" type="slidenum">
              <a:rPr lang="fr-CH" altLang="fr-FR" smtClean="0"/>
              <a:pPr/>
              <a:t>14</a:t>
            </a:fld>
            <a:endParaRPr lang="fr-CH" altLang="fr-FR"/>
          </a:p>
        </p:txBody>
      </p:sp>
    </p:spTree>
    <p:extLst>
      <p:ext uri="{BB962C8B-B14F-4D97-AF65-F5344CB8AC3E}">
        <p14:creationId xmlns:p14="http://schemas.microsoft.com/office/powerpoint/2010/main" val="1210988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685DA64F-CF83-4DB8-831D-49E0841D2399}" type="slidenum">
              <a:rPr lang="fr-CH" altLang="fr-FR" smtClean="0"/>
              <a:pPr/>
              <a:t>16</a:t>
            </a:fld>
            <a:endParaRPr lang="fr-CH" altLang="fr-FR"/>
          </a:p>
        </p:txBody>
      </p:sp>
    </p:spTree>
    <p:extLst>
      <p:ext uri="{BB962C8B-B14F-4D97-AF65-F5344CB8AC3E}">
        <p14:creationId xmlns:p14="http://schemas.microsoft.com/office/powerpoint/2010/main" val="2269157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685DA64F-CF83-4DB8-831D-49E0841D2399}" type="slidenum">
              <a:rPr lang="fr-CH" altLang="fr-FR" smtClean="0"/>
              <a:pPr/>
              <a:t>17</a:t>
            </a:fld>
            <a:endParaRPr lang="fr-CH" altLang="fr-FR"/>
          </a:p>
        </p:txBody>
      </p:sp>
    </p:spTree>
    <p:extLst>
      <p:ext uri="{BB962C8B-B14F-4D97-AF65-F5344CB8AC3E}">
        <p14:creationId xmlns:p14="http://schemas.microsoft.com/office/powerpoint/2010/main" val="1543425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685DA64F-CF83-4DB8-831D-49E0841D2399}" type="slidenum">
              <a:rPr lang="fr-CH" altLang="fr-FR" smtClean="0"/>
              <a:pPr/>
              <a:t>18</a:t>
            </a:fld>
            <a:endParaRPr lang="fr-CH" altLang="fr-FR"/>
          </a:p>
        </p:txBody>
      </p:sp>
    </p:spTree>
    <p:extLst>
      <p:ext uri="{BB962C8B-B14F-4D97-AF65-F5344CB8AC3E}">
        <p14:creationId xmlns:p14="http://schemas.microsoft.com/office/powerpoint/2010/main" val="3987566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685DA64F-CF83-4DB8-831D-49E0841D2399}" type="slidenum">
              <a:rPr lang="fr-CH" altLang="fr-FR" smtClean="0"/>
              <a:pPr/>
              <a:t>20</a:t>
            </a:fld>
            <a:endParaRPr lang="fr-CH" altLang="fr-FR"/>
          </a:p>
        </p:txBody>
      </p:sp>
    </p:spTree>
    <p:extLst>
      <p:ext uri="{BB962C8B-B14F-4D97-AF65-F5344CB8AC3E}">
        <p14:creationId xmlns:p14="http://schemas.microsoft.com/office/powerpoint/2010/main" val="195355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685DA64F-CF83-4DB8-831D-49E0841D2399}" type="slidenum">
              <a:rPr lang="fr-CH" altLang="fr-FR" smtClean="0"/>
              <a:pPr/>
              <a:t>21</a:t>
            </a:fld>
            <a:endParaRPr lang="fr-CH" altLang="fr-FR"/>
          </a:p>
        </p:txBody>
      </p:sp>
    </p:spTree>
    <p:extLst>
      <p:ext uri="{BB962C8B-B14F-4D97-AF65-F5344CB8AC3E}">
        <p14:creationId xmlns:p14="http://schemas.microsoft.com/office/powerpoint/2010/main" val="1579636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685DA64F-CF83-4DB8-831D-49E0841D2399}" type="slidenum">
              <a:rPr lang="fr-CH" altLang="fr-FR" smtClean="0"/>
              <a:pPr/>
              <a:t>22</a:t>
            </a:fld>
            <a:endParaRPr lang="fr-CH" altLang="fr-FR"/>
          </a:p>
        </p:txBody>
      </p:sp>
    </p:spTree>
    <p:extLst>
      <p:ext uri="{BB962C8B-B14F-4D97-AF65-F5344CB8AC3E}">
        <p14:creationId xmlns:p14="http://schemas.microsoft.com/office/powerpoint/2010/main" val="2558171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685DA64F-CF83-4DB8-831D-49E0841D2399}" type="slidenum">
              <a:rPr lang="fr-CH" altLang="fr-FR" smtClean="0"/>
              <a:pPr/>
              <a:t>3</a:t>
            </a:fld>
            <a:endParaRPr lang="fr-CH" altLang="fr-FR"/>
          </a:p>
        </p:txBody>
      </p:sp>
    </p:spTree>
    <p:extLst>
      <p:ext uri="{BB962C8B-B14F-4D97-AF65-F5344CB8AC3E}">
        <p14:creationId xmlns:p14="http://schemas.microsoft.com/office/powerpoint/2010/main" val="30027826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685DA64F-CF83-4DB8-831D-49E0841D2399}" type="slidenum">
              <a:rPr lang="fr-CH" altLang="fr-FR" smtClean="0"/>
              <a:pPr/>
              <a:t>23</a:t>
            </a:fld>
            <a:endParaRPr lang="fr-CH" altLang="fr-FR"/>
          </a:p>
        </p:txBody>
      </p:sp>
    </p:spTree>
    <p:extLst>
      <p:ext uri="{BB962C8B-B14F-4D97-AF65-F5344CB8AC3E}">
        <p14:creationId xmlns:p14="http://schemas.microsoft.com/office/powerpoint/2010/main" val="4011392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685DA64F-CF83-4DB8-831D-49E0841D2399}" type="slidenum">
              <a:rPr lang="fr-CH" altLang="fr-FR" smtClean="0"/>
              <a:pPr/>
              <a:t>24</a:t>
            </a:fld>
            <a:endParaRPr lang="fr-CH" altLang="fr-FR"/>
          </a:p>
        </p:txBody>
      </p:sp>
    </p:spTree>
    <p:extLst>
      <p:ext uri="{BB962C8B-B14F-4D97-AF65-F5344CB8AC3E}">
        <p14:creationId xmlns:p14="http://schemas.microsoft.com/office/powerpoint/2010/main" val="15972857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685DA64F-CF83-4DB8-831D-49E0841D2399}" type="slidenum">
              <a:rPr lang="fr-CH" altLang="fr-FR" smtClean="0"/>
              <a:pPr/>
              <a:t>25</a:t>
            </a:fld>
            <a:endParaRPr lang="fr-CH" altLang="fr-FR"/>
          </a:p>
        </p:txBody>
      </p:sp>
    </p:spTree>
    <p:extLst>
      <p:ext uri="{BB962C8B-B14F-4D97-AF65-F5344CB8AC3E}">
        <p14:creationId xmlns:p14="http://schemas.microsoft.com/office/powerpoint/2010/main" val="24508253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685DA64F-CF83-4DB8-831D-49E0841D2399}" type="slidenum">
              <a:rPr lang="fr-CH" altLang="fr-FR" smtClean="0"/>
              <a:pPr/>
              <a:t>26</a:t>
            </a:fld>
            <a:endParaRPr lang="fr-CH" altLang="fr-FR"/>
          </a:p>
        </p:txBody>
      </p:sp>
    </p:spTree>
    <p:extLst>
      <p:ext uri="{BB962C8B-B14F-4D97-AF65-F5344CB8AC3E}">
        <p14:creationId xmlns:p14="http://schemas.microsoft.com/office/powerpoint/2010/main" val="6938491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685DA64F-CF83-4DB8-831D-49E0841D2399}" type="slidenum">
              <a:rPr lang="fr-CH" altLang="fr-FR" smtClean="0"/>
              <a:pPr/>
              <a:t>27</a:t>
            </a:fld>
            <a:endParaRPr lang="fr-CH" altLang="fr-FR"/>
          </a:p>
        </p:txBody>
      </p:sp>
    </p:spTree>
    <p:extLst>
      <p:ext uri="{BB962C8B-B14F-4D97-AF65-F5344CB8AC3E}">
        <p14:creationId xmlns:p14="http://schemas.microsoft.com/office/powerpoint/2010/main" val="25941047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685DA64F-CF83-4DB8-831D-49E0841D2399}" type="slidenum">
              <a:rPr lang="fr-CH" altLang="fr-FR" smtClean="0"/>
              <a:pPr/>
              <a:t>28</a:t>
            </a:fld>
            <a:endParaRPr lang="fr-CH" altLang="fr-FR"/>
          </a:p>
        </p:txBody>
      </p:sp>
    </p:spTree>
    <p:extLst>
      <p:ext uri="{BB962C8B-B14F-4D97-AF65-F5344CB8AC3E}">
        <p14:creationId xmlns:p14="http://schemas.microsoft.com/office/powerpoint/2010/main" val="20252553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685DA64F-CF83-4DB8-831D-49E0841D2399}" type="slidenum">
              <a:rPr lang="fr-CH" altLang="fr-FR" smtClean="0"/>
              <a:pPr/>
              <a:t>29</a:t>
            </a:fld>
            <a:endParaRPr lang="fr-CH" altLang="fr-FR"/>
          </a:p>
        </p:txBody>
      </p:sp>
    </p:spTree>
    <p:extLst>
      <p:ext uri="{BB962C8B-B14F-4D97-AF65-F5344CB8AC3E}">
        <p14:creationId xmlns:p14="http://schemas.microsoft.com/office/powerpoint/2010/main" val="25771761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685DA64F-CF83-4DB8-831D-49E0841D2399}" type="slidenum">
              <a:rPr lang="fr-CH" altLang="fr-FR" smtClean="0"/>
              <a:pPr/>
              <a:t>30</a:t>
            </a:fld>
            <a:endParaRPr lang="fr-CH" altLang="fr-FR"/>
          </a:p>
        </p:txBody>
      </p:sp>
    </p:spTree>
    <p:extLst>
      <p:ext uri="{BB962C8B-B14F-4D97-AF65-F5344CB8AC3E}">
        <p14:creationId xmlns:p14="http://schemas.microsoft.com/office/powerpoint/2010/main" val="25652095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685DA64F-CF83-4DB8-831D-49E0841D2399}" type="slidenum">
              <a:rPr lang="fr-CH" altLang="fr-FR" smtClean="0"/>
              <a:pPr/>
              <a:t>31</a:t>
            </a:fld>
            <a:endParaRPr lang="fr-CH" altLang="fr-FR"/>
          </a:p>
        </p:txBody>
      </p:sp>
    </p:spTree>
    <p:extLst>
      <p:ext uri="{BB962C8B-B14F-4D97-AF65-F5344CB8AC3E}">
        <p14:creationId xmlns:p14="http://schemas.microsoft.com/office/powerpoint/2010/main" val="28463365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685DA64F-CF83-4DB8-831D-49E0841D2399}" type="slidenum">
              <a:rPr lang="fr-CH" altLang="fr-FR" smtClean="0"/>
              <a:pPr/>
              <a:t>33</a:t>
            </a:fld>
            <a:endParaRPr lang="fr-CH" altLang="fr-FR"/>
          </a:p>
        </p:txBody>
      </p:sp>
    </p:spTree>
    <p:extLst>
      <p:ext uri="{BB962C8B-B14F-4D97-AF65-F5344CB8AC3E}">
        <p14:creationId xmlns:p14="http://schemas.microsoft.com/office/powerpoint/2010/main" val="3027610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685DA64F-CF83-4DB8-831D-49E0841D2399}" type="slidenum">
              <a:rPr lang="fr-CH" altLang="fr-FR" smtClean="0"/>
              <a:pPr/>
              <a:t>4</a:t>
            </a:fld>
            <a:endParaRPr lang="fr-CH" altLang="fr-FR"/>
          </a:p>
        </p:txBody>
      </p:sp>
    </p:spTree>
    <p:extLst>
      <p:ext uri="{BB962C8B-B14F-4D97-AF65-F5344CB8AC3E}">
        <p14:creationId xmlns:p14="http://schemas.microsoft.com/office/powerpoint/2010/main" val="4771245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685DA64F-CF83-4DB8-831D-49E0841D2399}" type="slidenum">
              <a:rPr lang="fr-CH" altLang="fr-FR" smtClean="0"/>
              <a:pPr/>
              <a:t>34</a:t>
            </a:fld>
            <a:endParaRPr lang="fr-CH" altLang="fr-FR"/>
          </a:p>
        </p:txBody>
      </p:sp>
    </p:spTree>
    <p:extLst>
      <p:ext uri="{BB962C8B-B14F-4D97-AF65-F5344CB8AC3E}">
        <p14:creationId xmlns:p14="http://schemas.microsoft.com/office/powerpoint/2010/main" val="4213074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685DA64F-CF83-4DB8-831D-49E0841D2399}" type="slidenum">
              <a:rPr lang="fr-CH" altLang="fr-FR" smtClean="0"/>
              <a:pPr/>
              <a:t>5</a:t>
            </a:fld>
            <a:endParaRPr lang="fr-CH" altLang="fr-FR"/>
          </a:p>
        </p:txBody>
      </p:sp>
    </p:spTree>
    <p:extLst>
      <p:ext uri="{BB962C8B-B14F-4D97-AF65-F5344CB8AC3E}">
        <p14:creationId xmlns:p14="http://schemas.microsoft.com/office/powerpoint/2010/main" val="3344041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685DA64F-CF83-4DB8-831D-49E0841D2399}" type="slidenum">
              <a:rPr lang="fr-CH" altLang="fr-FR" smtClean="0"/>
              <a:pPr/>
              <a:t>6</a:t>
            </a:fld>
            <a:endParaRPr lang="fr-CH" altLang="fr-FR"/>
          </a:p>
        </p:txBody>
      </p:sp>
    </p:spTree>
    <p:extLst>
      <p:ext uri="{BB962C8B-B14F-4D97-AF65-F5344CB8AC3E}">
        <p14:creationId xmlns:p14="http://schemas.microsoft.com/office/powerpoint/2010/main" val="3877915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685DA64F-CF83-4DB8-831D-49E0841D2399}" type="slidenum">
              <a:rPr lang="fr-CH" altLang="fr-FR" smtClean="0"/>
              <a:pPr/>
              <a:t>7</a:t>
            </a:fld>
            <a:endParaRPr lang="fr-CH" altLang="fr-FR"/>
          </a:p>
        </p:txBody>
      </p:sp>
    </p:spTree>
    <p:extLst>
      <p:ext uri="{BB962C8B-B14F-4D97-AF65-F5344CB8AC3E}">
        <p14:creationId xmlns:p14="http://schemas.microsoft.com/office/powerpoint/2010/main" val="3533246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685DA64F-CF83-4DB8-831D-49E0841D2399}" type="slidenum">
              <a:rPr lang="fr-CH" altLang="fr-FR" smtClean="0"/>
              <a:pPr/>
              <a:t>8</a:t>
            </a:fld>
            <a:endParaRPr lang="fr-CH" altLang="fr-FR"/>
          </a:p>
        </p:txBody>
      </p:sp>
    </p:spTree>
    <p:extLst>
      <p:ext uri="{BB962C8B-B14F-4D97-AF65-F5344CB8AC3E}">
        <p14:creationId xmlns:p14="http://schemas.microsoft.com/office/powerpoint/2010/main" val="588221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685DA64F-CF83-4DB8-831D-49E0841D2399}" type="slidenum">
              <a:rPr lang="fr-CH" altLang="fr-FR" smtClean="0"/>
              <a:pPr/>
              <a:t>9</a:t>
            </a:fld>
            <a:endParaRPr lang="fr-CH" altLang="fr-FR"/>
          </a:p>
        </p:txBody>
      </p:sp>
    </p:spTree>
    <p:extLst>
      <p:ext uri="{BB962C8B-B14F-4D97-AF65-F5344CB8AC3E}">
        <p14:creationId xmlns:p14="http://schemas.microsoft.com/office/powerpoint/2010/main" val="3216722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685DA64F-CF83-4DB8-831D-49E0841D2399}" type="slidenum">
              <a:rPr lang="fr-CH" altLang="fr-FR" smtClean="0"/>
              <a:pPr/>
              <a:t>10</a:t>
            </a:fld>
            <a:endParaRPr lang="fr-CH" altLang="fr-FR"/>
          </a:p>
        </p:txBody>
      </p:sp>
    </p:spTree>
    <p:extLst>
      <p:ext uri="{BB962C8B-B14F-4D97-AF65-F5344CB8AC3E}">
        <p14:creationId xmlns:p14="http://schemas.microsoft.com/office/powerpoint/2010/main" val="36005693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61913"/>
            <a:ext cx="9151938" cy="342900"/>
          </a:xfrm>
          <a:prstGeom prst="rect">
            <a:avLst/>
          </a:prstGeom>
          <a:gradFill rotWithShape="1">
            <a:gsLst>
              <a:gs pos="0">
                <a:srgbClr val="4D4D4D"/>
              </a:gs>
              <a:gs pos="100000">
                <a:srgbClr val="FFFFFF"/>
              </a:gs>
            </a:gsLst>
            <a:lin ang="5400000" scaled="1"/>
          </a:gradFill>
          <a:ln>
            <a:noFill/>
          </a:ln>
          <a:effectLst/>
          <a:extLs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p>
        </p:txBody>
      </p:sp>
      <p:sp>
        <p:nvSpPr>
          <p:cNvPr id="10243" name="Rectangle 3"/>
          <p:cNvSpPr>
            <a:spLocks noGrp="1" noChangeArrowheads="1"/>
          </p:cNvSpPr>
          <p:nvPr>
            <p:ph type="ctrTitle"/>
          </p:nvPr>
        </p:nvSpPr>
        <p:spPr>
          <a:xfrm>
            <a:off x="684213" y="1658938"/>
            <a:ext cx="7772400" cy="1082675"/>
          </a:xfrm>
          <a:ln w="57150">
            <a:solidFill>
              <a:srgbClr val="4D4D4D"/>
            </a:solidFill>
            <a:miter lim="800000"/>
            <a:headEnd/>
            <a:tailEnd/>
          </a:ln>
        </p:spPr>
        <p:txBody>
          <a:bodyPr/>
          <a:lstStyle>
            <a:lvl1pPr algn="ctr">
              <a:lnSpc>
                <a:spcPct val="170000"/>
              </a:lnSpc>
              <a:defRPr sz="3600"/>
            </a:lvl1pPr>
          </a:lstStyle>
          <a:p>
            <a:pPr lvl="0"/>
            <a:r>
              <a:rPr lang="fr-CH" altLang="fr-FR" noProof="0" smtClean="0"/>
              <a:t>Cliquez pour modifier le style du titre</a:t>
            </a:r>
          </a:p>
        </p:txBody>
      </p:sp>
      <p:sp>
        <p:nvSpPr>
          <p:cNvPr id="10244" name="Rectangle 4"/>
          <p:cNvSpPr>
            <a:spLocks noGrp="1" noChangeArrowheads="1"/>
          </p:cNvSpPr>
          <p:nvPr>
            <p:ph type="subTitle" idx="1"/>
          </p:nvPr>
        </p:nvSpPr>
        <p:spPr>
          <a:xfrm>
            <a:off x="1371600" y="3836988"/>
            <a:ext cx="6400800" cy="1752600"/>
          </a:xfrm>
        </p:spPr>
        <p:txBody>
          <a:bodyPr/>
          <a:lstStyle>
            <a:lvl1pPr marL="0" indent="0" algn="ctr">
              <a:buFontTx/>
              <a:buNone/>
              <a:defRPr/>
            </a:lvl1pPr>
          </a:lstStyle>
          <a:p>
            <a:pPr lvl="0"/>
            <a:r>
              <a:rPr lang="fr-CH" altLang="fr-FR" noProof="0" smtClean="0"/>
              <a:t>Cliquez pour modifier le style des sous-titres du masque</a:t>
            </a:r>
          </a:p>
        </p:txBody>
      </p:sp>
      <p:sp>
        <p:nvSpPr>
          <p:cNvPr id="10245" name="Rectangle 5"/>
          <p:cNvSpPr>
            <a:spLocks noChangeArrowheads="1"/>
          </p:cNvSpPr>
          <p:nvPr/>
        </p:nvSpPr>
        <p:spPr bwMode="auto">
          <a:xfrm>
            <a:off x="0" y="0"/>
            <a:ext cx="9151938" cy="125413"/>
          </a:xfrm>
          <a:prstGeom prst="rect">
            <a:avLst/>
          </a:prstGeom>
          <a:solidFill>
            <a:srgbClr val="E1282B"/>
          </a:solidFill>
          <a:ln>
            <a:noFill/>
          </a:ln>
          <a:effectLst/>
          <a:extLs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p>
        </p:txBody>
      </p:sp>
      <p:sp>
        <p:nvSpPr>
          <p:cNvPr id="10246" name="Rectangle 6"/>
          <p:cNvSpPr>
            <a:spLocks noChangeArrowheads="1"/>
          </p:cNvSpPr>
          <p:nvPr/>
        </p:nvSpPr>
        <p:spPr bwMode="auto">
          <a:xfrm>
            <a:off x="-7938" y="6534150"/>
            <a:ext cx="9151938" cy="323850"/>
          </a:xfrm>
          <a:prstGeom prst="rect">
            <a:avLst/>
          </a:prstGeom>
          <a:gradFill rotWithShape="1">
            <a:gsLst>
              <a:gs pos="0">
                <a:srgbClr val="4D4D4D"/>
              </a:gs>
              <a:gs pos="100000">
                <a:srgbClr val="FFFFFF"/>
              </a:gs>
            </a:gsLst>
            <a:lin ang="0" scaled="1"/>
          </a:gradFill>
          <a:ln>
            <a:noFill/>
          </a:ln>
          <a:effectLst/>
          <a:extLs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p>
        </p:txBody>
      </p:sp>
      <p:sp>
        <p:nvSpPr>
          <p:cNvPr id="10247" name="Rectangle 7"/>
          <p:cNvSpPr>
            <a:spLocks noChangeArrowheads="1"/>
          </p:cNvSpPr>
          <p:nvPr/>
        </p:nvSpPr>
        <p:spPr bwMode="auto">
          <a:xfrm>
            <a:off x="558800" y="6740525"/>
            <a:ext cx="8585200" cy="125413"/>
          </a:xfrm>
          <a:prstGeom prst="rect">
            <a:avLst/>
          </a:prstGeom>
          <a:solidFill>
            <a:srgbClr val="E1282B"/>
          </a:solidFill>
          <a:ln>
            <a:noFill/>
          </a:ln>
          <a:effectLst/>
          <a:extLs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p>
        </p:txBody>
      </p:sp>
      <p:pic>
        <p:nvPicPr>
          <p:cNvPr id="10248" name="Picture 8"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4863" y="6081713"/>
            <a:ext cx="701675" cy="647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Tree>
    <p:extLst>
      <p:ext uri="{BB962C8B-B14F-4D97-AF65-F5344CB8AC3E}">
        <p14:creationId xmlns:p14="http://schemas.microsoft.com/office/powerpoint/2010/main" val="1026729684"/>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84975" y="215900"/>
            <a:ext cx="2108200" cy="6165850"/>
          </a:xfrm>
        </p:spPr>
        <p:txBody>
          <a:bodyPr vert="eaVert"/>
          <a:lstStyle/>
          <a:p>
            <a:r>
              <a:rPr lang="fr-FR" smtClean="0"/>
              <a:t>Modifiez le style du titre</a:t>
            </a:r>
            <a:endParaRPr lang="fr-CH"/>
          </a:p>
        </p:txBody>
      </p:sp>
      <p:sp>
        <p:nvSpPr>
          <p:cNvPr id="3" name="Espace réservé du texte vertical 2"/>
          <p:cNvSpPr>
            <a:spLocks noGrp="1"/>
          </p:cNvSpPr>
          <p:nvPr>
            <p:ph type="body" orient="vert" idx="1"/>
          </p:nvPr>
        </p:nvSpPr>
        <p:spPr>
          <a:xfrm>
            <a:off x="457200" y="215900"/>
            <a:ext cx="6175375" cy="61658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Tree>
    <p:extLst>
      <p:ext uri="{BB962C8B-B14F-4D97-AF65-F5344CB8AC3E}">
        <p14:creationId xmlns:p14="http://schemas.microsoft.com/office/powerpoint/2010/main" val="1678893387"/>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68000" y="187200"/>
            <a:ext cx="8435975" cy="519113"/>
          </a:xfrm>
        </p:spPr>
        <p:txBody>
          <a:bodyPr/>
          <a:lstStyle/>
          <a:p>
            <a:r>
              <a:rPr lang="fr-FR" dirty="0" smtClean="0"/>
              <a:t>Modifiez le style du titre</a:t>
            </a:r>
            <a:endParaRPr lang="fr-CH" dirty="0"/>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Tree>
    <p:extLst>
      <p:ext uri="{BB962C8B-B14F-4D97-AF65-F5344CB8AC3E}">
        <p14:creationId xmlns:p14="http://schemas.microsoft.com/office/powerpoint/2010/main" val="2451861617"/>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H"/>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extLst>
      <p:ext uri="{BB962C8B-B14F-4D97-AF65-F5344CB8AC3E}">
        <p14:creationId xmlns:p14="http://schemas.microsoft.com/office/powerpoint/2010/main" val="1658682847"/>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contenu 2"/>
          <p:cNvSpPr>
            <a:spLocks noGrp="1"/>
          </p:cNvSpPr>
          <p:nvPr>
            <p:ph sz="half" idx="1"/>
          </p:nvPr>
        </p:nvSpPr>
        <p:spPr>
          <a:xfrm>
            <a:off x="468313" y="1125538"/>
            <a:ext cx="4135437"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half" idx="2"/>
          </p:nvPr>
        </p:nvSpPr>
        <p:spPr>
          <a:xfrm>
            <a:off x="4756150" y="1125538"/>
            <a:ext cx="4137025"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Tree>
    <p:extLst>
      <p:ext uri="{BB962C8B-B14F-4D97-AF65-F5344CB8AC3E}">
        <p14:creationId xmlns:p14="http://schemas.microsoft.com/office/powerpoint/2010/main" val="499825403"/>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CH"/>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Tree>
    <p:extLst>
      <p:ext uri="{BB962C8B-B14F-4D97-AF65-F5344CB8AC3E}">
        <p14:creationId xmlns:p14="http://schemas.microsoft.com/office/powerpoint/2010/main" val="869258517"/>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pied de page 2"/>
          <p:cNvSpPr>
            <a:spLocks noGrp="1"/>
          </p:cNvSpPr>
          <p:nvPr>
            <p:ph type="ftr" sz="quarter" idx="10"/>
          </p:nvPr>
        </p:nvSpPr>
        <p:spPr>
          <a:xfrm>
            <a:off x="476250" y="6521450"/>
            <a:ext cx="7616825" cy="288925"/>
          </a:xfrm>
          <a:prstGeom prst="rect">
            <a:avLst/>
          </a:prstGeom>
        </p:spPr>
        <p:txBody>
          <a:bodyPr/>
          <a:lstStyle>
            <a:lvl1pPr>
              <a:defRPr/>
            </a:lvl1pPr>
          </a:lstStyle>
          <a:p>
            <a:r>
              <a:rPr lang="fr-CH" altLang="fr-FR"/>
              <a:t>Nom de la diapositive</a:t>
            </a:r>
          </a:p>
        </p:txBody>
      </p:sp>
    </p:spTree>
    <p:extLst>
      <p:ext uri="{BB962C8B-B14F-4D97-AF65-F5344CB8AC3E}">
        <p14:creationId xmlns:p14="http://schemas.microsoft.com/office/powerpoint/2010/main" val="842073878"/>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a:xfrm>
            <a:off x="476250" y="6521450"/>
            <a:ext cx="7616825" cy="288925"/>
          </a:xfrm>
          <a:prstGeom prst="rect">
            <a:avLst/>
          </a:prstGeom>
        </p:spPr>
        <p:txBody>
          <a:bodyPr/>
          <a:lstStyle>
            <a:lvl1pPr>
              <a:defRPr/>
            </a:lvl1pPr>
          </a:lstStyle>
          <a:p>
            <a:r>
              <a:rPr lang="fr-CH" altLang="fr-FR"/>
              <a:t>Nom de la diapositive</a:t>
            </a:r>
          </a:p>
        </p:txBody>
      </p:sp>
    </p:spTree>
    <p:extLst>
      <p:ext uri="{BB962C8B-B14F-4D97-AF65-F5344CB8AC3E}">
        <p14:creationId xmlns:p14="http://schemas.microsoft.com/office/powerpoint/2010/main" val="3489833753"/>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H"/>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119276372"/>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H"/>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3022975692"/>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1913"/>
            <a:ext cx="9151938" cy="342900"/>
          </a:xfrm>
          <a:prstGeom prst="rect">
            <a:avLst/>
          </a:prstGeom>
          <a:gradFill rotWithShape="1">
            <a:gsLst>
              <a:gs pos="0">
                <a:srgbClr val="5F5F5F"/>
              </a:gs>
              <a:gs pos="100000">
                <a:srgbClr val="FFFFFF"/>
              </a:gs>
            </a:gsLst>
            <a:lin ang="5400000" scaled="1"/>
          </a:gradFill>
          <a:ln>
            <a:noFill/>
          </a:ln>
          <a:effectLst/>
          <a:extLs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p>
        </p:txBody>
      </p:sp>
      <p:sp>
        <p:nvSpPr>
          <p:cNvPr id="1026" name="Rectangle 2"/>
          <p:cNvSpPr>
            <a:spLocks noGrp="1" noChangeArrowheads="1"/>
          </p:cNvSpPr>
          <p:nvPr>
            <p:ph type="title"/>
          </p:nvPr>
        </p:nvSpPr>
        <p:spPr bwMode="auto">
          <a:xfrm>
            <a:off x="457200" y="215900"/>
            <a:ext cx="84359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fr-CH" altLang="fr-FR" smtClean="0"/>
              <a:t>Cliquez pour modifier le style du titre</a:t>
            </a:r>
          </a:p>
        </p:txBody>
      </p:sp>
      <p:sp>
        <p:nvSpPr>
          <p:cNvPr id="1027" name="Rectangle 3"/>
          <p:cNvSpPr>
            <a:spLocks noGrp="1" noChangeArrowheads="1"/>
          </p:cNvSpPr>
          <p:nvPr>
            <p:ph type="body" idx="1"/>
          </p:nvPr>
        </p:nvSpPr>
        <p:spPr bwMode="auto">
          <a:xfrm>
            <a:off x="468313" y="1125538"/>
            <a:ext cx="8424862" cy="525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CH" altLang="fr-FR" smtClean="0"/>
              <a:t>Cliquez pour modifier les styles </a:t>
            </a:r>
          </a:p>
          <a:p>
            <a:pPr lvl="1"/>
            <a:r>
              <a:rPr lang="fr-CH" altLang="fr-FR" smtClean="0"/>
              <a:t>Deuxième niveau</a:t>
            </a:r>
          </a:p>
          <a:p>
            <a:pPr lvl="2"/>
            <a:r>
              <a:rPr lang="fr-CH" altLang="fr-FR" smtClean="0"/>
              <a:t>Troisième niveau</a:t>
            </a:r>
          </a:p>
          <a:p>
            <a:pPr lvl="3"/>
            <a:r>
              <a:rPr lang="fr-CH" altLang="fr-FR" smtClean="0"/>
              <a:t>Quatrième niveau</a:t>
            </a:r>
          </a:p>
        </p:txBody>
      </p:sp>
      <p:sp>
        <p:nvSpPr>
          <p:cNvPr id="1031" name="Rectangle 7"/>
          <p:cNvSpPr>
            <a:spLocks noChangeArrowheads="1"/>
          </p:cNvSpPr>
          <p:nvPr/>
        </p:nvSpPr>
        <p:spPr bwMode="auto">
          <a:xfrm>
            <a:off x="0" y="0"/>
            <a:ext cx="9151938" cy="125413"/>
          </a:xfrm>
          <a:prstGeom prst="rect">
            <a:avLst/>
          </a:prstGeom>
          <a:solidFill>
            <a:srgbClr val="E1282B"/>
          </a:solidFill>
          <a:ln>
            <a:noFill/>
          </a:ln>
          <a:effectLst/>
          <a:extLs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p>
        </p:txBody>
      </p:sp>
      <p:sp>
        <p:nvSpPr>
          <p:cNvPr id="1042" name="Rectangle 18"/>
          <p:cNvSpPr>
            <a:spLocks noChangeArrowheads="1"/>
          </p:cNvSpPr>
          <p:nvPr userDrawn="1"/>
        </p:nvSpPr>
        <p:spPr bwMode="auto">
          <a:xfrm>
            <a:off x="-7938" y="6534150"/>
            <a:ext cx="9151938" cy="323850"/>
          </a:xfrm>
          <a:prstGeom prst="rect">
            <a:avLst/>
          </a:prstGeom>
          <a:gradFill rotWithShape="1">
            <a:gsLst>
              <a:gs pos="0">
                <a:srgbClr val="4D4D4D"/>
              </a:gs>
              <a:gs pos="100000">
                <a:srgbClr val="FFFFFF"/>
              </a:gs>
            </a:gsLst>
            <a:lin ang="0" scaled="1"/>
          </a:gradFill>
          <a:ln>
            <a:noFill/>
          </a:ln>
          <a:effectLst/>
          <a:extLs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p>
        </p:txBody>
      </p:sp>
      <p:sp>
        <p:nvSpPr>
          <p:cNvPr id="1043" name="Rectangle 19"/>
          <p:cNvSpPr>
            <a:spLocks noChangeArrowheads="1"/>
          </p:cNvSpPr>
          <p:nvPr/>
        </p:nvSpPr>
        <p:spPr bwMode="auto">
          <a:xfrm>
            <a:off x="558800" y="6740525"/>
            <a:ext cx="8585200" cy="125413"/>
          </a:xfrm>
          <a:prstGeom prst="rect">
            <a:avLst/>
          </a:prstGeom>
          <a:solidFill>
            <a:srgbClr val="E1282B"/>
          </a:solidFill>
          <a:ln>
            <a:noFill/>
          </a:ln>
          <a:effectLst/>
          <a:extLst>
            <a:ext uri="{91240B29-F687-4F45-9708-019B960494DF}">
              <a14:hiddenLine xmlns:a14="http://schemas.microsoft.com/office/drawing/2010/main" w="952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CH"/>
          </a:p>
        </p:txBody>
      </p:sp>
      <p:pic>
        <p:nvPicPr>
          <p:cNvPr id="1044" name="Picture 20" descr="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426450" y="6083300"/>
            <a:ext cx="701675" cy="6477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randomBar dir="vert"/>
  </p:transition>
  <p:timing>
    <p:tnLst>
      <p:par>
        <p:cTn id="1" dur="indefinite" restart="never" nodeType="tmRoot"/>
      </p:par>
    </p:tnLst>
  </p:timing>
  <p:hf hdr="0" dt="0"/>
  <p:txStyles>
    <p:titleStyle>
      <a:lvl1pPr algn="l" rtl="0" fontAlgn="base">
        <a:spcBef>
          <a:spcPct val="0"/>
        </a:spcBef>
        <a:spcAft>
          <a:spcPct val="0"/>
        </a:spcAft>
        <a:defRPr sz="2800">
          <a:solidFill>
            <a:srgbClr val="E1282B"/>
          </a:solidFill>
          <a:latin typeface="+mj-lt"/>
          <a:ea typeface="+mj-ea"/>
          <a:cs typeface="+mj-cs"/>
        </a:defRPr>
      </a:lvl1pPr>
      <a:lvl2pPr algn="l" rtl="0" fontAlgn="base">
        <a:spcBef>
          <a:spcPct val="0"/>
        </a:spcBef>
        <a:spcAft>
          <a:spcPct val="0"/>
        </a:spcAft>
        <a:defRPr sz="2800">
          <a:solidFill>
            <a:srgbClr val="E1282B"/>
          </a:solidFill>
          <a:latin typeface="Arial" charset="0"/>
        </a:defRPr>
      </a:lvl2pPr>
      <a:lvl3pPr algn="l" rtl="0" fontAlgn="base">
        <a:spcBef>
          <a:spcPct val="0"/>
        </a:spcBef>
        <a:spcAft>
          <a:spcPct val="0"/>
        </a:spcAft>
        <a:defRPr sz="2800">
          <a:solidFill>
            <a:srgbClr val="E1282B"/>
          </a:solidFill>
          <a:latin typeface="Arial" charset="0"/>
        </a:defRPr>
      </a:lvl3pPr>
      <a:lvl4pPr algn="l" rtl="0" fontAlgn="base">
        <a:spcBef>
          <a:spcPct val="0"/>
        </a:spcBef>
        <a:spcAft>
          <a:spcPct val="0"/>
        </a:spcAft>
        <a:defRPr sz="2800">
          <a:solidFill>
            <a:srgbClr val="E1282B"/>
          </a:solidFill>
          <a:latin typeface="Arial" charset="0"/>
        </a:defRPr>
      </a:lvl4pPr>
      <a:lvl5pPr algn="l" rtl="0" fontAlgn="base">
        <a:spcBef>
          <a:spcPct val="0"/>
        </a:spcBef>
        <a:spcAft>
          <a:spcPct val="0"/>
        </a:spcAft>
        <a:defRPr sz="2800">
          <a:solidFill>
            <a:srgbClr val="E1282B"/>
          </a:solidFill>
          <a:latin typeface="Arial" charset="0"/>
        </a:defRPr>
      </a:lvl5pPr>
      <a:lvl6pPr marL="457200" algn="l" rtl="0" fontAlgn="base">
        <a:spcBef>
          <a:spcPct val="0"/>
        </a:spcBef>
        <a:spcAft>
          <a:spcPct val="0"/>
        </a:spcAft>
        <a:defRPr sz="2800">
          <a:solidFill>
            <a:srgbClr val="E1282B"/>
          </a:solidFill>
          <a:latin typeface="Arial" charset="0"/>
        </a:defRPr>
      </a:lvl6pPr>
      <a:lvl7pPr marL="914400" algn="l" rtl="0" fontAlgn="base">
        <a:spcBef>
          <a:spcPct val="0"/>
        </a:spcBef>
        <a:spcAft>
          <a:spcPct val="0"/>
        </a:spcAft>
        <a:defRPr sz="2800">
          <a:solidFill>
            <a:srgbClr val="E1282B"/>
          </a:solidFill>
          <a:latin typeface="Arial" charset="0"/>
        </a:defRPr>
      </a:lvl7pPr>
      <a:lvl8pPr marL="1371600" algn="l" rtl="0" fontAlgn="base">
        <a:spcBef>
          <a:spcPct val="0"/>
        </a:spcBef>
        <a:spcAft>
          <a:spcPct val="0"/>
        </a:spcAft>
        <a:defRPr sz="2800">
          <a:solidFill>
            <a:srgbClr val="E1282B"/>
          </a:solidFill>
          <a:latin typeface="Arial" charset="0"/>
        </a:defRPr>
      </a:lvl8pPr>
      <a:lvl9pPr marL="1828800" algn="l" rtl="0" fontAlgn="base">
        <a:spcBef>
          <a:spcPct val="0"/>
        </a:spcBef>
        <a:spcAft>
          <a:spcPct val="0"/>
        </a:spcAft>
        <a:defRPr sz="2800">
          <a:solidFill>
            <a:srgbClr val="E1282B"/>
          </a:solidFill>
          <a:latin typeface="Arial" charset="0"/>
        </a:defRPr>
      </a:lvl9pPr>
    </p:titleStyle>
    <p:bodyStyle>
      <a:lvl1pPr marL="342900" indent="-342900" algn="l" rtl="0" fontAlgn="base">
        <a:spcBef>
          <a:spcPct val="20000"/>
        </a:spcBef>
        <a:spcAft>
          <a:spcPct val="0"/>
        </a:spcAft>
        <a:buSzPct val="70000"/>
        <a:buBlip>
          <a:blip r:embed="rId14"/>
        </a:buBlip>
        <a:defRPr sz="2400">
          <a:solidFill>
            <a:schemeClr val="tx1"/>
          </a:solidFill>
          <a:latin typeface="+mn-lt"/>
          <a:ea typeface="+mn-ea"/>
          <a:cs typeface="+mn-cs"/>
        </a:defRPr>
      </a:lvl1pPr>
      <a:lvl2pPr marL="742950" indent="-285750" algn="l" rtl="0" fontAlgn="base">
        <a:spcBef>
          <a:spcPct val="20000"/>
        </a:spcBef>
        <a:spcAft>
          <a:spcPct val="0"/>
        </a:spcAft>
        <a:buChar char="•"/>
        <a:defRPr sz="2200">
          <a:solidFill>
            <a:srgbClr val="E1282B"/>
          </a:solidFill>
          <a:latin typeface="+mn-lt"/>
        </a:defRPr>
      </a:lvl2pPr>
      <a:lvl3pPr marL="1143000" indent="-220663"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SzPct val="60000"/>
        <a:buBlip>
          <a:blip r:embed="rId15"/>
        </a:buBlip>
        <a:defRPr>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images.google.ch/imgres?imgurl=http://www.tecevent.com/tecevent/gfx/160px-Canton_valais-drapeau.bmp&amp;imgrefurl=http://www.tecevent.com/tecevent/Page028.html&amp;h=159&amp;w=160&amp;sz=75&amp;hl=fr&amp;start=31&amp;tbnid=smXQdZJnBOT3kM:&amp;tbnh=97&amp;tbnw=98&amp;prev=/images?q=canton+valais&amp;start=20&amp;gbv=2&amp;ndsp=20&amp;svnum=10&amp;hl=fr&amp;sa=N" TargetMode="External"/><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images.google.ch/imgres?imgurl=http://www.ellipse.ch/Thub.aspx?Thub=336168&amp;Type=0&amp;imgrefurl=http://www.ellipse.ch/Produit.aspx?Produit=403970&amp;h=150&amp;w=100&amp;sz=5&amp;hl=fr&amp;start=12&amp;tbnid=20Kh6qBBIpz7VM:&amp;tbnh=96&amp;tbnw=64&amp;prev=/images?q=code+civil+suisse&amp;gbv=2&amp;svnum=10&amp;hl=fr&amp;sa=G" TargetMode="Externa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271641"/>
            <a:ext cx="7772400" cy="1131848"/>
          </a:xfrm>
          <a:ln>
            <a:solidFill>
              <a:srgbClr val="C00000"/>
            </a:solidFill>
          </a:ln>
        </p:spPr>
        <p:txBody>
          <a:bodyPr/>
          <a:lstStyle/>
          <a:p>
            <a:pPr>
              <a:lnSpc>
                <a:spcPct val="150000"/>
              </a:lnSpc>
            </a:pPr>
            <a:r>
              <a:rPr lang="fr-CH" sz="2400" b="1" dirty="0" smtClean="0">
                <a:solidFill>
                  <a:schemeClr val="tx1"/>
                </a:solidFill>
              </a:rPr>
              <a:t>Journée d’étude de l’Association suisse des curateurs professionnels</a:t>
            </a:r>
            <a:endParaRPr lang="fr-CH" sz="2400" b="1" dirty="0">
              <a:solidFill>
                <a:schemeClr val="tx1"/>
              </a:solidFill>
            </a:endParaRPr>
          </a:p>
        </p:txBody>
      </p:sp>
      <p:sp>
        <p:nvSpPr>
          <p:cNvPr id="5" name="Sous-titre 2"/>
          <p:cNvSpPr>
            <a:spLocks noGrp="1"/>
          </p:cNvSpPr>
          <p:nvPr>
            <p:ph type="subTitle" idx="1"/>
          </p:nvPr>
        </p:nvSpPr>
        <p:spPr>
          <a:xfrm>
            <a:off x="1475656" y="5076449"/>
            <a:ext cx="6400800" cy="720080"/>
          </a:xfrm>
        </p:spPr>
        <p:txBody>
          <a:bodyPr/>
          <a:lstStyle/>
          <a:p>
            <a:r>
              <a:rPr lang="fr-CH" altLang="fr-FR" sz="1800" dirty="0" smtClean="0"/>
              <a:t>15 septembre 2023</a:t>
            </a:r>
          </a:p>
          <a:p>
            <a:r>
              <a:rPr lang="fr-CH" altLang="fr-FR" sz="1800" dirty="0" smtClean="0"/>
              <a:t>Thoune</a:t>
            </a:r>
            <a:endParaRPr lang="fr-CH" altLang="fr-FR" sz="1800" dirty="0"/>
          </a:p>
        </p:txBody>
      </p:sp>
      <p:sp>
        <p:nvSpPr>
          <p:cNvPr id="3" name="Rectangle 2"/>
          <p:cNvSpPr/>
          <p:nvPr/>
        </p:nvSpPr>
        <p:spPr>
          <a:xfrm>
            <a:off x="1187624" y="3356980"/>
            <a:ext cx="6840760" cy="923330"/>
          </a:xfrm>
          <a:prstGeom prst="rect">
            <a:avLst/>
          </a:prstGeom>
          <a:ln w="19050">
            <a:solidFill>
              <a:srgbClr val="FF5050"/>
            </a:solidFill>
          </a:ln>
        </p:spPr>
        <p:txBody>
          <a:bodyPr wrap="square">
            <a:spAutoFit/>
          </a:bodyPr>
          <a:lstStyle/>
          <a:p>
            <a:pPr algn="ctr">
              <a:spcBef>
                <a:spcPts val="1200"/>
              </a:spcBef>
              <a:spcAft>
                <a:spcPts val="1200"/>
              </a:spcAft>
            </a:pPr>
            <a:r>
              <a:rPr lang="fr-CH" sz="2200" b="1" dirty="0"/>
              <a:t>Placement </a:t>
            </a:r>
            <a:r>
              <a:rPr lang="fr-CH" sz="2200" b="1" dirty="0" smtClean="0"/>
              <a:t>ordonné en protection de l’enfance </a:t>
            </a:r>
            <a:r>
              <a:rPr lang="fr-CH" sz="2200" b="1" dirty="0"/>
              <a:t>: </a:t>
            </a:r>
            <a:endParaRPr lang="fr-CH" sz="2200" b="1" dirty="0" smtClean="0"/>
          </a:p>
          <a:p>
            <a:pPr algn="ctr">
              <a:spcBef>
                <a:spcPts val="0"/>
              </a:spcBef>
              <a:spcAft>
                <a:spcPts val="1200"/>
              </a:spcAft>
            </a:pPr>
            <a:r>
              <a:rPr lang="fr-CH" sz="2200" b="1" dirty="0" smtClean="0"/>
              <a:t>Bénéfices </a:t>
            </a:r>
            <a:r>
              <a:rPr lang="fr-CH" sz="2200" b="1" dirty="0"/>
              <a:t>et contraintes d’une telle mesure</a:t>
            </a:r>
          </a:p>
        </p:txBody>
      </p:sp>
    </p:spTree>
    <p:extLst>
      <p:ext uri="{BB962C8B-B14F-4D97-AF65-F5344CB8AC3E}">
        <p14:creationId xmlns:p14="http://schemas.microsoft.com/office/powerpoint/2010/main" val="3300912695"/>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2700935"/>
            <a:ext cx="7772400" cy="584775"/>
          </a:xfrm>
          <a:ln w="12700">
            <a:solidFill>
              <a:srgbClr val="FF0000"/>
            </a:solidFill>
          </a:ln>
        </p:spPr>
        <p:txBody>
          <a:bodyPr/>
          <a:lstStyle/>
          <a:p>
            <a:pPr>
              <a:lnSpc>
                <a:spcPct val="100000"/>
              </a:lnSpc>
            </a:pPr>
            <a:r>
              <a:rPr lang="fr-CH" sz="3200" dirty="0" smtClean="0">
                <a:solidFill>
                  <a:schemeClr val="tx1"/>
                </a:solidFill>
              </a:rPr>
              <a:t>Aide contrainte</a:t>
            </a:r>
            <a:endParaRPr lang="fr-CH" sz="3200" b="1" dirty="0">
              <a:solidFill>
                <a:schemeClr val="tx1"/>
              </a:solidFill>
            </a:endParaRPr>
          </a:p>
        </p:txBody>
      </p:sp>
    </p:spTree>
    <p:extLst>
      <p:ext uri="{BB962C8B-B14F-4D97-AF65-F5344CB8AC3E}">
        <p14:creationId xmlns:p14="http://schemas.microsoft.com/office/powerpoint/2010/main" val="1377342361"/>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2800" y="259200"/>
            <a:ext cx="8435975" cy="461665"/>
          </a:xfrm>
        </p:spPr>
        <p:txBody>
          <a:bodyPr/>
          <a:lstStyle/>
          <a:p>
            <a:pPr algn="ctr"/>
            <a:r>
              <a:rPr lang="fr-CH" sz="2400" b="1" dirty="0" smtClean="0"/>
              <a:t>Définition, paradoxes et enjeux de l’aide contrainte</a:t>
            </a:r>
            <a:endParaRPr lang="fr-CH" sz="2400" b="1" dirty="0"/>
          </a:p>
        </p:txBody>
      </p:sp>
      <p:sp>
        <p:nvSpPr>
          <p:cNvPr id="3" name="Espace réservé du contenu 2"/>
          <p:cNvSpPr>
            <a:spLocks noGrp="1"/>
          </p:cNvSpPr>
          <p:nvPr>
            <p:ph idx="1"/>
          </p:nvPr>
        </p:nvSpPr>
        <p:spPr>
          <a:xfrm>
            <a:off x="359569" y="1125538"/>
            <a:ext cx="8424862" cy="5039766"/>
          </a:xfrm>
        </p:spPr>
        <p:txBody>
          <a:bodyPr anchor="ctr"/>
          <a:lstStyle/>
          <a:p>
            <a:pPr marL="342900" lvl="1" indent="-342900" algn="just">
              <a:buSzPct val="70000"/>
              <a:buBlip>
                <a:blip r:embed="rId3"/>
              </a:buBlip>
              <a:defRPr/>
            </a:pPr>
            <a:r>
              <a:rPr lang="fr-CH" sz="1400" dirty="0" smtClean="0">
                <a:solidFill>
                  <a:schemeClr val="tx1"/>
                </a:solidFill>
                <a:ea typeface="+mn-ea"/>
                <a:cs typeface="+mn-cs"/>
              </a:rPr>
              <a:t>L’aide contrainte renvoie à toute situation </a:t>
            </a:r>
            <a:r>
              <a:rPr lang="fr-CH" sz="1400" dirty="0">
                <a:solidFill>
                  <a:schemeClr val="tx1"/>
                </a:solidFill>
                <a:ea typeface="+mn-ea"/>
                <a:cs typeface="+mn-cs"/>
              </a:rPr>
              <a:t>où une personne se trouve à faire une demande d'aide qui n'émane pas d'elle mais est prescrite par un tiers </a:t>
            </a:r>
            <a:r>
              <a:rPr lang="fr-CH" sz="1400" dirty="0" smtClean="0">
                <a:solidFill>
                  <a:schemeClr val="tx1"/>
                </a:solidFill>
                <a:ea typeface="+mn-ea"/>
                <a:cs typeface="+mn-cs"/>
              </a:rPr>
              <a:t>ayant un pouvoir sur elle. </a:t>
            </a:r>
            <a:r>
              <a:rPr lang="fr-CH" sz="1400" dirty="0" smtClean="0"/>
              <a:t> </a:t>
            </a:r>
            <a:r>
              <a:rPr lang="fr-CH" sz="1400" dirty="0">
                <a:solidFill>
                  <a:schemeClr val="tx1"/>
                </a:solidFill>
                <a:ea typeface="+mn-ea"/>
                <a:cs typeface="+mn-cs"/>
              </a:rPr>
              <a:t>Comme le </a:t>
            </a:r>
            <a:r>
              <a:rPr lang="fr-CH" sz="1400" dirty="0" smtClean="0">
                <a:solidFill>
                  <a:schemeClr val="tx1"/>
                </a:solidFill>
                <a:ea typeface="+mn-ea"/>
                <a:cs typeface="+mn-cs"/>
              </a:rPr>
              <a:t>mentionnent la CDAS et la </a:t>
            </a:r>
            <a:r>
              <a:rPr lang="fr-CH" sz="1400" dirty="0">
                <a:solidFill>
                  <a:schemeClr val="tx1"/>
                </a:solidFill>
                <a:ea typeface="+mn-ea"/>
                <a:cs typeface="+mn-cs"/>
              </a:rPr>
              <a:t>COPMA, on parle de placement ordonné </a:t>
            </a:r>
            <a:r>
              <a:rPr lang="fr-CH" sz="1400" dirty="0" smtClean="0">
                <a:solidFill>
                  <a:schemeClr val="tx1"/>
                </a:solidFill>
                <a:ea typeface="+mn-ea"/>
                <a:cs typeface="+mn-cs"/>
              </a:rPr>
              <a:t>«lorsque </a:t>
            </a:r>
            <a:r>
              <a:rPr lang="fr-CH" sz="1400" dirty="0">
                <a:solidFill>
                  <a:schemeClr val="tx1"/>
                </a:solidFill>
                <a:ea typeface="+mn-ea"/>
                <a:cs typeface="+mn-cs"/>
              </a:rPr>
              <a:t>que c’est l’APEA ou le juge, </a:t>
            </a:r>
            <a:r>
              <a:rPr lang="fr-CH" sz="1400" dirty="0" smtClean="0">
                <a:solidFill>
                  <a:schemeClr val="tx1"/>
                </a:solidFill>
                <a:ea typeface="+mn-ea"/>
                <a:cs typeface="+mn-cs"/>
              </a:rPr>
              <a:t>dans le </a:t>
            </a:r>
            <a:r>
              <a:rPr lang="fr-CH" sz="1400" dirty="0">
                <a:solidFill>
                  <a:schemeClr val="tx1"/>
                </a:solidFill>
                <a:ea typeface="+mn-ea"/>
                <a:cs typeface="+mn-cs"/>
              </a:rPr>
              <a:t>cadre d’une procédure de protection de l’enfant ou d’une procédure de </a:t>
            </a:r>
            <a:r>
              <a:rPr lang="fr-CH" sz="1400" dirty="0" smtClean="0">
                <a:solidFill>
                  <a:schemeClr val="tx1"/>
                </a:solidFill>
                <a:ea typeface="+mn-ea"/>
                <a:cs typeface="+mn-cs"/>
              </a:rPr>
              <a:t>protection de </a:t>
            </a:r>
            <a:r>
              <a:rPr lang="fr-CH" sz="1400" dirty="0">
                <a:solidFill>
                  <a:schemeClr val="tx1"/>
                </a:solidFill>
                <a:ea typeface="+mn-ea"/>
                <a:cs typeface="+mn-cs"/>
              </a:rPr>
              <a:t>l’union conjugale ou de divorce, qui retire aux parents le droit de déterminer le </a:t>
            </a:r>
            <a:r>
              <a:rPr lang="fr-CH" sz="1400" dirty="0" smtClean="0">
                <a:solidFill>
                  <a:schemeClr val="tx1"/>
                </a:solidFill>
                <a:ea typeface="+mn-ea"/>
                <a:cs typeface="+mn-cs"/>
              </a:rPr>
              <a:t>lieu de </a:t>
            </a:r>
            <a:r>
              <a:rPr lang="fr-CH" sz="1400" dirty="0">
                <a:solidFill>
                  <a:schemeClr val="tx1"/>
                </a:solidFill>
                <a:ea typeface="+mn-ea"/>
                <a:cs typeface="+mn-cs"/>
              </a:rPr>
              <a:t>résidence (art.310 CC) ou l’autorité parentale (art.311/312 CC) et place </a:t>
            </a:r>
            <a:r>
              <a:rPr lang="fr-CH" sz="1400" dirty="0" smtClean="0">
                <a:solidFill>
                  <a:schemeClr val="tx1"/>
                </a:solidFill>
                <a:ea typeface="+mn-ea"/>
                <a:cs typeface="+mn-cs"/>
              </a:rPr>
              <a:t>l’enfant dans </a:t>
            </a:r>
            <a:r>
              <a:rPr lang="fr-CH" sz="1400" dirty="0">
                <a:solidFill>
                  <a:schemeClr val="tx1"/>
                </a:solidFill>
                <a:ea typeface="+mn-ea"/>
                <a:cs typeface="+mn-cs"/>
              </a:rPr>
              <a:t>une famille d’accueil ou une </a:t>
            </a:r>
            <a:r>
              <a:rPr lang="fr-CH" sz="1400" dirty="0" smtClean="0">
                <a:solidFill>
                  <a:schemeClr val="tx1"/>
                </a:solidFill>
                <a:ea typeface="+mn-ea"/>
                <a:cs typeface="+mn-cs"/>
              </a:rPr>
              <a:t>institution»</a:t>
            </a:r>
            <a:r>
              <a:rPr lang="fr-CH" sz="1400" baseline="30000" dirty="0" smtClean="0">
                <a:solidFill>
                  <a:schemeClr val="tx1"/>
                </a:solidFill>
                <a:ea typeface="+mn-ea"/>
                <a:cs typeface="+mn-cs"/>
              </a:rPr>
              <a:t>1</a:t>
            </a:r>
            <a:r>
              <a:rPr lang="fr-CH" sz="1400" dirty="0" smtClean="0">
                <a:solidFill>
                  <a:schemeClr val="tx1"/>
                </a:solidFill>
                <a:ea typeface="+mn-ea"/>
                <a:cs typeface="+mn-cs"/>
              </a:rPr>
              <a:t>.</a:t>
            </a:r>
            <a:endParaRPr lang="fr-CH" sz="1400" dirty="0">
              <a:solidFill>
                <a:schemeClr val="tx1"/>
              </a:solidFill>
              <a:ea typeface="+mn-ea"/>
              <a:cs typeface="+mn-cs"/>
            </a:endParaRPr>
          </a:p>
          <a:p>
            <a:pPr marL="342900" lvl="1" indent="-342900" algn="just">
              <a:buSzPct val="70000"/>
              <a:buBlip>
                <a:blip r:embed="rId3"/>
              </a:buBlip>
              <a:defRPr/>
            </a:pPr>
            <a:endParaRPr lang="fr-CH" sz="1400" dirty="0"/>
          </a:p>
          <a:p>
            <a:pPr marL="342900" lvl="1" indent="-342900" algn="just">
              <a:buSzPct val="70000"/>
              <a:buBlip>
                <a:blip r:embed="rId3"/>
              </a:buBlip>
              <a:defRPr/>
            </a:pPr>
            <a:r>
              <a:rPr lang="fr-FR" sz="1400" dirty="0" smtClean="0">
                <a:solidFill>
                  <a:schemeClr val="tx1"/>
                </a:solidFill>
              </a:rPr>
              <a:t>Le </a:t>
            </a:r>
            <a:r>
              <a:rPr lang="fr-FR" sz="1400" dirty="0">
                <a:solidFill>
                  <a:schemeClr val="tx1"/>
                </a:solidFill>
              </a:rPr>
              <a:t>volontariat de la demande d’aide est </a:t>
            </a:r>
            <a:r>
              <a:rPr lang="fr-FR" sz="1400" dirty="0" smtClean="0">
                <a:solidFill>
                  <a:schemeClr val="tx1"/>
                </a:solidFill>
              </a:rPr>
              <a:t>pourtant souvent </a:t>
            </a:r>
            <a:r>
              <a:rPr lang="fr-FR" sz="1400" dirty="0">
                <a:solidFill>
                  <a:schemeClr val="tx1"/>
                </a:solidFill>
              </a:rPr>
              <a:t>perçu comme fondamental dans l’intervention </a:t>
            </a:r>
            <a:r>
              <a:rPr lang="fr-FR" sz="1400" dirty="0" smtClean="0">
                <a:solidFill>
                  <a:schemeClr val="tx1"/>
                </a:solidFill>
                <a:sym typeface="Wingdings" panose="05000000000000000000" pitchFamily="2" charset="2"/>
              </a:rPr>
              <a:t> </a:t>
            </a:r>
            <a:r>
              <a:rPr lang="fr-CH" sz="1400" dirty="0">
                <a:solidFill>
                  <a:schemeClr val="tx1"/>
                </a:solidFill>
                <a:sym typeface="Wingdings" panose="05000000000000000000" pitchFamily="2" charset="2"/>
              </a:rPr>
              <a:t>l</a:t>
            </a:r>
            <a:r>
              <a:rPr lang="fr-CH" sz="1400" dirty="0" smtClean="0">
                <a:solidFill>
                  <a:schemeClr val="tx1"/>
                </a:solidFill>
              </a:rPr>
              <a:t>’aide contrainte est une injonction paradoxale.</a:t>
            </a:r>
          </a:p>
          <a:p>
            <a:pPr marL="0" lvl="1" indent="0" algn="just">
              <a:buSzPct val="70000"/>
              <a:buNone/>
              <a:defRPr/>
            </a:pPr>
            <a:endParaRPr lang="fr-CH" sz="1400" dirty="0"/>
          </a:p>
          <a:p>
            <a:pPr marL="342900" lvl="1" indent="-342900" algn="just">
              <a:buSzPct val="70000"/>
              <a:buBlip>
                <a:blip r:embed="rId3"/>
              </a:buBlip>
              <a:defRPr/>
            </a:pPr>
            <a:r>
              <a:rPr lang="fr-CH" sz="1400" dirty="0">
                <a:solidFill>
                  <a:schemeClr val="tx1"/>
                </a:solidFill>
                <a:ea typeface="+mn-ea"/>
                <a:cs typeface="+mn-cs"/>
              </a:rPr>
              <a:t>L’un des enjeux est de rendre l’interlocuteur acteur de la démarche pour que la contrainte devienne </a:t>
            </a:r>
            <a:r>
              <a:rPr lang="fr-CH" sz="1400" dirty="0" smtClean="0">
                <a:solidFill>
                  <a:schemeClr val="tx1"/>
                </a:solidFill>
                <a:ea typeface="+mn-ea"/>
                <a:cs typeface="+mn-cs"/>
              </a:rPr>
              <a:t>adhésion.</a:t>
            </a:r>
          </a:p>
        </p:txBody>
      </p:sp>
      <p:sp>
        <p:nvSpPr>
          <p:cNvPr id="4" name="ZoneTexte 3"/>
          <p:cNvSpPr txBox="1"/>
          <p:nvPr/>
        </p:nvSpPr>
        <p:spPr>
          <a:xfrm>
            <a:off x="425673" y="6165304"/>
            <a:ext cx="8292655" cy="415498"/>
          </a:xfrm>
          <a:prstGeom prst="rect">
            <a:avLst/>
          </a:prstGeom>
          <a:noFill/>
        </p:spPr>
        <p:txBody>
          <a:bodyPr wrap="none" rtlCol="0">
            <a:spAutoFit/>
          </a:bodyPr>
          <a:lstStyle/>
          <a:p>
            <a:r>
              <a:rPr lang="fr-CH" sz="1050" baseline="30000" dirty="0" smtClean="0"/>
              <a:t>1</a:t>
            </a:r>
            <a:r>
              <a:rPr lang="fr-CH" sz="1050" dirty="0" smtClean="0"/>
              <a:t> CDAS &amp; COPMA. (2020). Recommandations de la Conférence </a:t>
            </a:r>
            <a:r>
              <a:rPr lang="fr-CH" sz="1050" dirty="0"/>
              <a:t>des </a:t>
            </a:r>
            <a:r>
              <a:rPr lang="fr-CH" sz="1050" dirty="0" smtClean="0"/>
              <a:t>directrices </a:t>
            </a:r>
            <a:r>
              <a:rPr lang="fr-CH" sz="1050" dirty="0"/>
              <a:t>et directeurs cantonaux des affaires sociales (CDAS) et</a:t>
            </a:r>
          </a:p>
          <a:p>
            <a:r>
              <a:rPr lang="fr-CH" sz="1050" dirty="0"/>
              <a:t>de la Conférence en matière de </a:t>
            </a:r>
            <a:r>
              <a:rPr lang="fr-CH" sz="1050" dirty="0" smtClean="0"/>
              <a:t>protection des </a:t>
            </a:r>
            <a:r>
              <a:rPr lang="fr-CH" sz="1050" dirty="0"/>
              <a:t>mineurs et des adultes (COPMA) </a:t>
            </a:r>
            <a:r>
              <a:rPr lang="fr-CH" sz="1050" dirty="0" smtClean="0"/>
              <a:t>relatives au placement extra-familial.</a:t>
            </a:r>
            <a:endParaRPr lang="fr-CH" sz="1050" dirty="0"/>
          </a:p>
        </p:txBody>
      </p:sp>
    </p:spTree>
    <p:extLst>
      <p:ext uri="{BB962C8B-B14F-4D97-AF65-F5344CB8AC3E}">
        <p14:creationId xmlns:p14="http://schemas.microsoft.com/office/powerpoint/2010/main" val="3746657946"/>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2800" y="259200"/>
            <a:ext cx="8435975" cy="461665"/>
          </a:xfrm>
        </p:spPr>
        <p:txBody>
          <a:bodyPr/>
          <a:lstStyle/>
          <a:p>
            <a:pPr algn="ctr"/>
            <a:r>
              <a:rPr lang="fr-CH" sz="2400" b="1" dirty="0" smtClean="0"/>
              <a:t>Comparaison </a:t>
            </a:r>
            <a:r>
              <a:rPr lang="fr-CH" sz="2400" b="1" dirty="0" err="1" smtClean="0"/>
              <a:t>intercantonale</a:t>
            </a:r>
            <a:endParaRPr lang="fr-CH" sz="2400" dirty="0"/>
          </a:p>
        </p:txBody>
      </p:sp>
      <p:sp>
        <p:nvSpPr>
          <p:cNvPr id="7" name="ZoneTexte 6"/>
          <p:cNvSpPr txBox="1"/>
          <p:nvPr/>
        </p:nvSpPr>
        <p:spPr>
          <a:xfrm>
            <a:off x="107504" y="6165304"/>
            <a:ext cx="8712968" cy="369332"/>
          </a:xfrm>
          <a:prstGeom prst="rect">
            <a:avLst/>
          </a:prstGeom>
          <a:noFill/>
        </p:spPr>
        <p:txBody>
          <a:bodyPr wrap="square" rtlCol="0">
            <a:spAutoFit/>
          </a:bodyPr>
          <a:lstStyle/>
          <a:p>
            <a:r>
              <a:rPr lang="fr-CH" sz="900" dirty="0" smtClean="0"/>
              <a:t>Source: Statistiques COPMA 2021/Enfants-mesures en cours (Nombre d’enfants soumis à des mesures de protection au 31.12.2021), document disponible </a:t>
            </a:r>
            <a:r>
              <a:rPr lang="fr-CH" sz="900" dirty="0"/>
              <a:t>à l’adresse: https://www.kokes.ch/application/files/7616/6307/2213/COPMA_Statistiques_2021_enfants_mesures_en_cours_types_de_mesures_A3.pdf</a:t>
            </a:r>
          </a:p>
        </p:txBody>
      </p:sp>
      <p:graphicFrame>
        <p:nvGraphicFramePr>
          <p:cNvPr id="5" name="Tableau 4"/>
          <p:cNvGraphicFramePr>
            <a:graphicFrameLocks noGrp="1"/>
          </p:cNvGraphicFramePr>
          <p:nvPr>
            <p:extLst>
              <p:ext uri="{D42A27DB-BD31-4B8C-83A1-F6EECF244321}">
                <p14:modId xmlns:p14="http://schemas.microsoft.com/office/powerpoint/2010/main" val="2552700108"/>
              </p:ext>
            </p:extLst>
          </p:nvPr>
        </p:nvGraphicFramePr>
        <p:xfrm>
          <a:off x="71500" y="1720778"/>
          <a:ext cx="9001000" cy="3416444"/>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403731878"/>
                    </a:ext>
                  </a:extLst>
                </a:gridCol>
                <a:gridCol w="720080">
                  <a:extLst>
                    <a:ext uri="{9D8B030D-6E8A-4147-A177-3AD203B41FA5}">
                      <a16:colId xmlns:a16="http://schemas.microsoft.com/office/drawing/2014/main" val="2307093703"/>
                    </a:ext>
                  </a:extLst>
                </a:gridCol>
                <a:gridCol w="936104">
                  <a:extLst>
                    <a:ext uri="{9D8B030D-6E8A-4147-A177-3AD203B41FA5}">
                      <a16:colId xmlns:a16="http://schemas.microsoft.com/office/drawing/2014/main" val="253991827"/>
                    </a:ext>
                  </a:extLst>
                </a:gridCol>
                <a:gridCol w="864096">
                  <a:extLst>
                    <a:ext uri="{9D8B030D-6E8A-4147-A177-3AD203B41FA5}">
                      <a16:colId xmlns:a16="http://schemas.microsoft.com/office/drawing/2014/main" val="2992443641"/>
                    </a:ext>
                  </a:extLst>
                </a:gridCol>
                <a:gridCol w="1008112">
                  <a:extLst>
                    <a:ext uri="{9D8B030D-6E8A-4147-A177-3AD203B41FA5}">
                      <a16:colId xmlns:a16="http://schemas.microsoft.com/office/drawing/2014/main" val="325072444"/>
                    </a:ext>
                  </a:extLst>
                </a:gridCol>
                <a:gridCol w="1008112">
                  <a:extLst>
                    <a:ext uri="{9D8B030D-6E8A-4147-A177-3AD203B41FA5}">
                      <a16:colId xmlns:a16="http://schemas.microsoft.com/office/drawing/2014/main" val="1346591973"/>
                    </a:ext>
                  </a:extLst>
                </a:gridCol>
                <a:gridCol w="1008112">
                  <a:extLst>
                    <a:ext uri="{9D8B030D-6E8A-4147-A177-3AD203B41FA5}">
                      <a16:colId xmlns:a16="http://schemas.microsoft.com/office/drawing/2014/main" val="790194402"/>
                    </a:ext>
                  </a:extLst>
                </a:gridCol>
                <a:gridCol w="864096">
                  <a:extLst>
                    <a:ext uri="{9D8B030D-6E8A-4147-A177-3AD203B41FA5}">
                      <a16:colId xmlns:a16="http://schemas.microsoft.com/office/drawing/2014/main" val="2468524386"/>
                    </a:ext>
                  </a:extLst>
                </a:gridCol>
                <a:gridCol w="1008112">
                  <a:extLst>
                    <a:ext uri="{9D8B030D-6E8A-4147-A177-3AD203B41FA5}">
                      <a16:colId xmlns:a16="http://schemas.microsoft.com/office/drawing/2014/main" val="1809346097"/>
                    </a:ext>
                  </a:extLst>
                </a:gridCol>
                <a:gridCol w="864096">
                  <a:extLst>
                    <a:ext uri="{9D8B030D-6E8A-4147-A177-3AD203B41FA5}">
                      <a16:colId xmlns:a16="http://schemas.microsoft.com/office/drawing/2014/main" val="195707046"/>
                    </a:ext>
                  </a:extLst>
                </a:gridCol>
              </a:tblGrid>
              <a:tr h="370840">
                <a:tc>
                  <a:txBody>
                    <a:bodyPr/>
                    <a:lstStyle/>
                    <a:p>
                      <a:endParaRPr lang="fr-CH" sz="1600" dirty="0"/>
                    </a:p>
                  </a:txBody>
                  <a:tcPr>
                    <a:noFill/>
                  </a:tcPr>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700" b="0" i="0" u="none" strike="noStrike" kern="1200" cap="none" spc="0" normalizeH="0" baseline="0" noProof="0" dirty="0" smtClean="0">
                          <a:ln>
                            <a:noFill/>
                          </a:ln>
                          <a:solidFill>
                            <a:srgbClr val="FFFFFF"/>
                          </a:solidFill>
                          <a:effectLst/>
                          <a:uLnTx/>
                          <a:uFillTx/>
                          <a:latin typeface="+mn-lt"/>
                          <a:ea typeface="+mn-ea"/>
                          <a:cs typeface="+mn-cs"/>
                        </a:rPr>
                        <a:t>Population résidente permanente au 31.12.2021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700" b="0" i="0" u="none" strike="noStrike" kern="1200" cap="none" spc="0" normalizeH="0" baseline="0" noProof="0" dirty="0" smtClean="0">
                          <a:ln>
                            <a:noFill/>
                          </a:ln>
                          <a:solidFill>
                            <a:srgbClr val="FFFFFF"/>
                          </a:solidFill>
                          <a:effectLst/>
                          <a:uLnTx/>
                          <a:uFillTx/>
                          <a:latin typeface="+mn-lt"/>
                          <a:ea typeface="+mn-ea"/>
                          <a:cs typeface="+mn-cs"/>
                        </a:rPr>
                        <a:t>(&lt; 18 ans)</a:t>
                      </a:r>
                    </a:p>
                  </a:txBody>
                  <a:tcPr anchor="ctr">
                    <a:lnB w="12700" cap="flat" cmpd="sng" algn="ctr">
                      <a:solidFill>
                        <a:schemeClr val="bg1"/>
                      </a:solidFill>
                      <a:prstDash val="solid"/>
                      <a:round/>
                      <a:headEnd type="none" w="med" len="med"/>
                      <a:tailEnd type="none" w="med" len="med"/>
                    </a:lnB>
                    <a:solidFill>
                      <a:srgbClr val="FF7C80"/>
                    </a:solidFill>
                  </a:tcPr>
                </a:tc>
                <a:tc gridSpan="8">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700" b="0" i="0" u="none" strike="noStrike" kern="1200" cap="none" spc="0" normalizeH="0" baseline="0" dirty="0" smtClean="0">
                          <a:ln>
                            <a:noFill/>
                          </a:ln>
                          <a:solidFill>
                            <a:srgbClr val="FFFFFF"/>
                          </a:solidFill>
                          <a:effectLst/>
                          <a:uLnTx/>
                          <a:uFillTx/>
                          <a:latin typeface="+mn-lt"/>
                          <a:ea typeface="+mn-ea"/>
                          <a:cs typeface="+mn-cs"/>
                        </a:rPr>
                        <a:t>Mesures</a:t>
                      </a:r>
                      <a:endParaRPr kumimoji="0" lang="fr-CH" sz="700" b="0" i="0" u="none" strike="noStrike" kern="1200" cap="none" spc="0" normalizeH="0" baseline="0" dirty="0">
                        <a:ln>
                          <a:noFill/>
                        </a:ln>
                        <a:solidFill>
                          <a:srgbClr val="FFFFFF"/>
                        </a:solidFill>
                        <a:effectLst/>
                        <a:uLnTx/>
                        <a:uFillTx/>
                        <a:latin typeface="+mn-lt"/>
                        <a:ea typeface="+mn-ea"/>
                        <a:cs typeface="+mn-cs"/>
                      </a:endParaRPr>
                    </a:p>
                  </a:txBody>
                  <a:tcPr anchor="ctr">
                    <a:lnB w="12700" cap="flat" cmpd="sng" algn="ctr">
                      <a:solidFill>
                        <a:schemeClr val="bg1"/>
                      </a:solidFill>
                      <a:prstDash val="solid"/>
                      <a:round/>
                      <a:headEnd type="none" w="med" len="med"/>
                      <a:tailEnd type="none" w="med" len="med"/>
                    </a:lnB>
                    <a:solidFill>
                      <a:srgbClr val="FF7C80"/>
                    </a:solidFill>
                  </a:tcPr>
                </a:tc>
                <a:tc hMerge="1">
                  <a:txBody>
                    <a:bodyPr/>
                    <a:lstStyle/>
                    <a:p>
                      <a:endParaRPr lang="fr-CH"/>
                    </a:p>
                  </a:txBody>
                  <a:tcPr/>
                </a:tc>
                <a:tc hMerge="1">
                  <a:txBody>
                    <a:bodyPr/>
                    <a:lstStyle/>
                    <a:p>
                      <a:endParaRPr lang="fr-CH"/>
                    </a:p>
                  </a:txBody>
                  <a:tcPr/>
                </a:tc>
                <a:tc hMerge="1">
                  <a:txBody>
                    <a:bodyPr/>
                    <a:lstStyle/>
                    <a:p>
                      <a:endParaRPr lang="fr-CH"/>
                    </a:p>
                  </a:txBody>
                  <a:tcPr/>
                </a:tc>
                <a:tc hMerge="1">
                  <a:txBody>
                    <a:bodyPr/>
                    <a:lstStyle/>
                    <a:p>
                      <a:endParaRPr lang="fr-CH" dirty="0"/>
                    </a:p>
                  </a:txBody>
                  <a:tcPr>
                    <a:lnB w="12700" cap="flat" cmpd="sng" algn="ctr">
                      <a:solidFill>
                        <a:schemeClr val="bg1"/>
                      </a:solidFill>
                      <a:prstDash val="solid"/>
                      <a:round/>
                      <a:headEnd type="none" w="med" len="med"/>
                      <a:tailEnd type="none" w="med" len="med"/>
                    </a:lnB>
                    <a:solidFill>
                      <a:srgbClr val="FF7C80"/>
                    </a:solidFill>
                  </a:tcPr>
                </a:tc>
                <a:tc hMerge="1">
                  <a:txBody>
                    <a:bodyPr/>
                    <a:lstStyle/>
                    <a:p>
                      <a:endParaRPr lang="fr-CH"/>
                    </a:p>
                  </a:txBody>
                  <a:tcPr/>
                </a:tc>
                <a:tc hMerge="1">
                  <a:txBody>
                    <a:bodyPr/>
                    <a:lstStyle/>
                    <a:p>
                      <a:endParaRPr lang="fr-CH"/>
                    </a:p>
                  </a:txBody>
                  <a:tcPr/>
                </a:tc>
                <a:tc hMerge="1">
                  <a:txBody>
                    <a:bodyPr/>
                    <a:lstStyle/>
                    <a:p>
                      <a:endParaRPr lang="fr-CH"/>
                    </a:p>
                  </a:txBody>
                  <a:tcPr/>
                </a:tc>
                <a:extLst>
                  <a:ext uri="{0D108BD9-81ED-4DB2-BD59-A6C34878D82A}">
                    <a16:rowId xmlns:a16="http://schemas.microsoft.com/office/drawing/2014/main" val="1196387543"/>
                  </a:ext>
                </a:extLst>
              </a:tr>
              <a:tr h="409084">
                <a:tc rowSpan="2">
                  <a:txBody>
                    <a:bodyPr/>
                    <a:lstStyle/>
                    <a:p>
                      <a:endParaRPr lang="fr-CH" sz="1600" dirty="0"/>
                    </a:p>
                  </a:txBody>
                  <a:tcPr>
                    <a:lnR w="12700" cap="flat" cmpd="sng" algn="ctr">
                      <a:solidFill>
                        <a:schemeClr val="bg1"/>
                      </a:solidFill>
                      <a:prstDash val="solid"/>
                      <a:round/>
                      <a:headEnd type="none" w="med" len="med"/>
                      <a:tailEnd type="none" w="med" len="med"/>
                    </a:lnR>
                    <a:noFill/>
                  </a:tcPr>
                </a:tc>
                <a:tc vMerge="1">
                  <a:txBody>
                    <a:bodyPr/>
                    <a:lstStyle/>
                    <a:p>
                      <a:endParaRPr lang="fr-CH" dirty="0"/>
                    </a:p>
                  </a:txBody>
                  <a:tcPr>
                    <a:lnT w="12700" cap="flat" cmpd="sng" algn="ctr">
                      <a:solidFill>
                        <a:schemeClr val="bg1"/>
                      </a:solidFill>
                      <a:prstDash val="solid"/>
                      <a:round/>
                      <a:headEnd type="none" w="med" len="med"/>
                      <a:tailEnd type="none" w="med" len="med"/>
                    </a:lnT>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700" b="0" i="0" u="none" strike="noStrike" kern="1200" cap="none" spc="0" normalizeH="0" baseline="0" dirty="0" smtClean="0">
                          <a:ln>
                            <a:noFill/>
                          </a:ln>
                          <a:solidFill>
                            <a:srgbClr val="FFFFFF"/>
                          </a:solidFill>
                          <a:effectLst/>
                          <a:uLnTx/>
                          <a:uFillTx/>
                          <a:latin typeface="+mn-lt"/>
                          <a:ea typeface="+mn-ea"/>
                          <a:cs typeface="+mn-cs"/>
                        </a:rPr>
                        <a:t>308.1 CC</a:t>
                      </a:r>
                      <a:endParaRPr kumimoji="0" lang="fr-CH" sz="700" b="0" i="0" u="none" strike="noStrike" kern="1200" cap="none" spc="0" normalizeH="0" baseline="0" dirty="0">
                        <a:ln>
                          <a:noFill/>
                        </a:ln>
                        <a:solidFill>
                          <a:srgbClr val="FFFFFF"/>
                        </a:solidFill>
                        <a:effectLst/>
                        <a:uLnTx/>
                        <a:uFillTx/>
                        <a:latin typeface="+mn-lt"/>
                        <a:ea typeface="+mn-ea"/>
                        <a:cs typeface="+mn-cs"/>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FF7C80"/>
                    </a:solidFill>
                  </a:tcPr>
                </a:tc>
                <a:tc hMerge="1">
                  <a:txBody>
                    <a:bodyPr/>
                    <a:lstStyle/>
                    <a:p>
                      <a:endParaRPr lang="fr-CH"/>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700" b="0" i="0" u="none" strike="noStrike" kern="1200" cap="none" spc="0" normalizeH="0" baseline="0" dirty="0" smtClean="0">
                          <a:ln>
                            <a:noFill/>
                          </a:ln>
                          <a:solidFill>
                            <a:srgbClr val="FFFFFF"/>
                          </a:solidFill>
                          <a:effectLst/>
                          <a:uLnTx/>
                          <a:uFillTx/>
                          <a:latin typeface="+mn-lt"/>
                          <a:ea typeface="+mn-ea"/>
                          <a:cs typeface="+mn-cs"/>
                        </a:rPr>
                        <a:t>310 CC</a:t>
                      </a:r>
                      <a:endParaRPr kumimoji="0" lang="fr-CH" sz="700" b="0" i="0" u="none" strike="noStrike" kern="1200" cap="none" spc="0" normalizeH="0" baseline="0" dirty="0">
                        <a:ln>
                          <a:noFill/>
                        </a:ln>
                        <a:solidFill>
                          <a:srgbClr val="FFFFFF"/>
                        </a:solidFill>
                        <a:effectLst/>
                        <a:uLnTx/>
                        <a:uFillTx/>
                        <a:latin typeface="+mn-lt"/>
                        <a:ea typeface="+mn-ea"/>
                        <a:cs typeface="+mn-cs"/>
                      </a:endParaRPr>
                    </a:p>
                  </a:txBody>
                  <a:tcPr anchor="ctr">
                    <a:lnT w="12700" cap="flat" cmpd="sng" algn="ctr">
                      <a:solidFill>
                        <a:schemeClr val="bg1"/>
                      </a:solidFill>
                      <a:prstDash val="solid"/>
                      <a:round/>
                      <a:headEnd type="none" w="med" len="med"/>
                      <a:tailEnd type="none" w="med" len="med"/>
                    </a:lnT>
                    <a:solidFill>
                      <a:srgbClr val="FF7C80"/>
                    </a:solidFill>
                  </a:tcPr>
                </a:tc>
                <a:tc hMerge="1">
                  <a:txBody>
                    <a:bodyPr/>
                    <a:lstStyle/>
                    <a:p>
                      <a:endParaRPr lang="fr-CH"/>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700" b="0" i="0" u="none" strike="noStrike" kern="1200" cap="none" spc="0" normalizeH="0" baseline="0" dirty="0" smtClean="0">
                          <a:ln>
                            <a:noFill/>
                          </a:ln>
                          <a:solidFill>
                            <a:srgbClr val="FFFFFF"/>
                          </a:solidFill>
                          <a:effectLst/>
                          <a:uLnTx/>
                          <a:uFillTx/>
                          <a:latin typeface="+mn-lt"/>
                          <a:ea typeface="+mn-ea"/>
                          <a:cs typeface="+mn-cs"/>
                        </a:rPr>
                        <a:t>311 CC</a:t>
                      </a:r>
                      <a:endParaRPr kumimoji="0" lang="fr-CH" sz="700" b="0" i="0" u="none" strike="noStrike" kern="1200" cap="none" spc="0" normalizeH="0" baseline="0" dirty="0">
                        <a:ln>
                          <a:noFill/>
                        </a:ln>
                        <a:solidFill>
                          <a:srgbClr val="FFFFFF"/>
                        </a:solidFill>
                        <a:effectLst/>
                        <a:uLnTx/>
                        <a:uFillTx/>
                        <a:latin typeface="+mn-lt"/>
                        <a:ea typeface="+mn-ea"/>
                        <a:cs typeface="+mn-cs"/>
                      </a:endParaRPr>
                    </a:p>
                  </a:txBody>
                  <a:tcPr anchor="ctr">
                    <a:lnT w="12700" cap="flat" cmpd="sng" algn="ctr">
                      <a:solidFill>
                        <a:schemeClr val="bg1"/>
                      </a:solidFill>
                      <a:prstDash val="solid"/>
                      <a:round/>
                      <a:headEnd type="none" w="med" len="med"/>
                      <a:tailEnd type="none" w="med" len="med"/>
                    </a:lnT>
                    <a:solidFill>
                      <a:srgbClr val="FF7C80"/>
                    </a:solidFill>
                  </a:tcPr>
                </a:tc>
                <a:tc hMerge="1">
                  <a:txBody>
                    <a:bodyPr/>
                    <a:lstStyle/>
                    <a:p>
                      <a:endParaRPr lang="fr-CH"/>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700" b="0" i="0" u="none" strike="noStrike" kern="1200" cap="none" spc="0" normalizeH="0" baseline="0" dirty="0" smtClean="0">
                          <a:ln>
                            <a:noFill/>
                          </a:ln>
                          <a:solidFill>
                            <a:srgbClr val="FFFFFF"/>
                          </a:solidFill>
                          <a:effectLst/>
                          <a:uLnTx/>
                          <a:uFillTx/>
                          <a:latin typeface="+mn-lt"/>
                          <a:ea typeface="+mn-ea"/>
                          <a:cs typeface="+mn-cs"/>
                        </a:rPr>
                        <a:t>Total</a:t>
                      </a:r>
                      <a:endParaRPr kumimoji="0" lang="fr-CH" sz="700" b="0" i="0" u="none" strike="noStrike" kern="1200" cap="none" spc="0" normalizeH="0" baseline="0" dirty="0">
                        <a:ln>
                          <a:noFill/>
                        </a:ln>
                        <a:solidFill>
                          <a:srgbClr val="FFFFFF"/>
                        </a:solidFill>
                        <a:effectLst/>
                        <a:uLnTx/>
                        <a:uFillTx/>
                        <a:latin typeface="+mn-lt"/>
                        <a:ea typeface="+mn-ea"/>
                        <a:cs typeface="+mn-cs"/>
                      </a:endParaRPr>
                    </a:p>
                  </a:txBody>
                  <a:tcPr anchor="ctr">
                    <a:lnT w="12700" cap="flat" cmpd="sng" algn="ctr">
                      <a:solidFill>
                        <a:schemeClr val="bg1"/>
                      </a:solidFill>
                      <a:prstDash val="solid"/>
                      <a:round/>
                      <a:headEnd type="none" w="med" len="med"/>
                      <a:tailEnd type="none" w="med" len="med"/>
                    </a:lnT>
                    <a:solidFill>
                      <a:srgbClr val="FF7C80"/>
                    </a:solidFill>
                  </a:tcPr>
                </a:tc>
                <a:tc hMerge="1">
                  <a:txBody>
                    <a:bodyPr/>
                    <a:lstStyle/>
                    <a:p>
                      <a:endParaRPr lang="fr-CH"/>
                    </a:p>
                  </a:txBody>
                  <a:tcPr/>
                </a:tc>
                <a:extLst>
                  <a:ext uri="{0D108BD9-81ED-4DB2-BD59-A6C34878D82A}">
                    <a16:rowId xmlns:a16="http://schemas.microsoft.com/office/drawing/2014/main" val="931175867"/>
                  </a:ext>
                </a:extLst>
              </a:tr>
              <a:tr h="142096">
                <a:tc vMerge="1">
                  <a:txBody>
                    <a:bodyPr/>
                    <a:lstStyle/>
                    <a:p>
                      <a:endParaRPr lang="fr-CH"/>
                    </a:p>
                  </a:txBody>
                  <a:tcPr/>
                </a:tc>
                <a:tc vMerge="1">
                  <a:txBody>
                    <a:bodyPr/>
                    <a:lstStyle/>
                    <a:p>
                      <a:endParaRPr lang="fr-CH"/>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700" b="0" i="0" u="none" strike="noStrike" kern="1200" cap="none" spc="0" normalizeH="0" baseline="0" dirty="0" smtClean="0">
                          <a:ln>
                            <a:noFill/>
                          </a:ln>
                          <a:solidFill>
                            <a:srgbClr val="FFFFFF"/>
                          </a:solidFill>
                          <a:effectLst/>
                          <a:uLnTx/>
                          <a:uFillTx/>
                          <a:latin typeface="+mn-lt"/>
                          <a:ea typeface="+mn-ea"/>
                          <a:cs typeface="+mn-cs"/>
                        </a:rPr>
                        <a:t>Nombre d’enfants soumis à une mesure</a:t>
                      </a:r>
                      <a:endParaRPr kumimoji="0" lang="fr-CH" sz="700" b="0" i="0" u="none" strike="noStrike" kern="1200" cap="none" spc="0" normalizeH="0" baseline="0" dirty="0">
                        <a:ln>
                          <a:noFill/>
                        </a:ln>
                        <a:solidFill>
                          <a:srgbClr val="FFFFFF"/>
                        </a:solidFill>
                        <a:effectLst/>
                        <a:uLnTx/>
                        <a:uFillTx/>
                        <a:latin typeface="+mn-lt"/>
                        <a:ea typeface="+mn-ea"/>
                        <a:cs typeface="+mn-cs"/>
                      </a:endParaRPr>
                    </a:p>
                  </a:txBody>
                  <a:tcPr anchor="ctr">
                    <a:lnL w="12700" cap="flat" cmpd="sng" algn="ctr">
                      <a:solidFill>
                        <a:schemeClr val="bg1"/>
                      </a:solidFill>
                      <a:prstDash val="solid"/>
                      <a:round/>
                      <a:headEnd type="none" w="med" len="med"/>
                      <a:tailEnd type="none" w="med" len="med"/>
                    </a:lnL>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700" b="0" i="0" u="none" strike="noStrike" kern="1200" cap="none" spc="0" normalizeH="0" baseline="0" dirty="0" smtClean="0">
                          <a:ln>
                            <a:noFill/>
                          </a:ln>
                          <a:solidFill>
                            <a:srgbClr val="FFFFFF"/>
                          </a:solidFill>
                          <a:effectLst/>
                          <a:uLnTx/>
                          <a:uFillTx/>
                          <a:latin typeface="+mn-lt"/>
                          <a:ea typeface="+mn-ea"/>
                          <a:cs typeface="+mn-cs"/>
                        </a:rPr>
                        <a:t>Nombre de cas par 1000 enfants</a:t>
                      </a:r>
                      <a:endParaRPr kumimoji="0" lang="fr-CH" sz="700" b="0" i="0" u="none" strike="noStrike" kern="1200" cap="none" spc="0" normalizeH="0" baseline="0" dirty="0">
                        <a:ln>
                          <a:noFill/>
                        </a:ln>
                        <a:solidFill>
                          <a:srgbClr val="FFFFFF"/>
                        </a:solidFill>
                        <a:effectLst/>
                        <a:uLnTx/>
                        <a:uFillTx/>
                        <a:latin typeface="+mn-lt"/>
                        <a:ea typeface="+mn-ea"/>
                        <a:cs typeface="+mn-cs"/>
                      </a:endParaRPr>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700" b="0" i="0" u="none" strike="noStrike" kern="1200" cap="none" spc="0" normalizeH="0" baseline="0" dirty="0" smtClean="0">
                          <a:ln>
                            <a:noFill/>
                          </a:ln>
                          <a:solidFill>
                            <a:srgbClr val="FFFFFF"/>
                          </a:solidFill>
                          <a:effectLst/>
                          <a:uLnTx/>
                          <a:uFillTx/>
                          <a:latin typeface="+mn-lt"/>
                          <a:ea typeface="+mn-ea"/>
                          <a:cs typeface="+mn-cs"/>
                        </a:rPr>
                        <a:t>Nombre d’enfants soumis à une mesure</a:t>
                      </a:r>
                      <a:endParaRPr kumimoji="0" lang="fr-CH" sz="700" b="0" i="0" u="none" strike="noStrike" kern="1200" cap="none" spc="0" normalizeH="0" baseline="0" dirty="0">
                        <a:ln>
                          <a:noFill/>
                        </a:ln>
                        <a:solidFill>
                          <a:srgbClr val="FFFFFF"/>
                        </a:solidFill>
                        <a:effectLst/>
                        <a:uLnTx/>
                        <a:uFillTx/>
                        <a:latin typeface="+mn-lt"/>
                        <a:ea typeface="+mn-ea"/>
                        <a:cs typeface="+mn-cs"/>
                      </a:endParaRPr>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700" b="0" i="0" u="none" strike="noStrike" kern="1200" cap="none" spc="0" normalizeH="0" baseline="0" dirty="0" smtClean="0">
                          <a:ln>
                            <a:noFill/>
                          </a:ln>
                          <a:solidFill>
                            <a:srgbClr val="FFFFFF"/>
                          </a:solidFill>
                          <a:effectLst/>
                          <a:uLnTx/>
                          <a:uFillTx/>
                          <a:latin typeface="+mn-lt"/>
                          <a:ea typeface="+mn-ea"/>
                          <a:cs typeface="+mn-cs"/>
                        </a:rPr>
                        <a:t>Nombre de cas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700" b="0" i="0" u="none" strike="noStrike" kern="1200" cap="none" spc="0" normalizeH="0" baseline="0" dirty="0" smtClean="0">
                          <a:ln>
                            <a:noFill/>
                          </a:ln>
                          <a:solidFill>
                            <a:srgbClr val="FFFFFF"/>
                          </a:solidFill>
                          <a:effectLst/>
                          <a:uLnTx/>
                          <a:uFillTx/>
                          <a:latin typeface="+mn-lt"/>
                          <a:ea typeface="+mn-ea"/>
                          <a:cs typeface="+mn-cs"/>
                        </a:rPr>
                        <a:t>par 1000 enfants</a:t>
                      </a:r>
                      <a:endParaRPr kumimoji="0" lang="fr-CH" sz="700" b="0" i="0" u="none" strike="noStrike" kern="1200" cap="none" spc="0" normalizeH="0" baseline="0" dirty="0">
                        <a:ln>
                          <a:noFill/>
                        </a:ln>
                        <a:solidFill>
                          <a:srgbClr val="FFFFFF"/>
                        </a:solidFill>
                        <a:effectLst/>
                        <a:uLnTx/>
                        <a:uFillTx/>
                        <a:latin typeface="+mn-lt"/>
                        <a:ea typeface="+mn-ea"/>
                        <a:cs typeface="+mn-cs"/>
                      </a:endParaRPr>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700" b="0" i="0" u="none" strike="noStrike" kern="1200" cap="none" spc="0" normalizeH="0" baseline="0" dirty="0" smtClean="0">
                          <a:ln>
                            <a:noFill/>
                          </a:ln>
                          <a:solidFill>
                            <a:srgbClr val="FFFFFF"/>
                          </a:solidFill>
                          <a:effectLst/>
                          <a:uLnTx/>
                          <a:uFillTx/>
                          <a:latin typeface="+mn-lt"/>
                          <a:ea typeface="+mn-ea"/>
                          <a:cs typeface="+mn-cs"/>
                        </a:rPr>
                        <a:t>Nombre d’enfants soumis à une mesure</a:t>
                      </a:r>
                      <a:endParaRPr kumimoji="0" lang="fr-CH" sz="700" b="0" i="0" u="none" strike="noStrike" kern="1200" cap="none" spc="0" normalizeH="0" baseline="0" dirty="0">
                        <a:ln>
                          <a:noFill/>
                        </a:ln>
                        <a:solidFill>
                          <a:srgbClr val="FFFFFF"/>
                        </a:solidFill>
                        <a:effectLst/>
                        <a:uLnTx/>
                        <a:uFillTx/>
                        <a:latin typeface="+mn-lt"/>
                        <a:ea typeface="+mn-ea"/>
                        <a:cs typeface="+mn-cs"/>
                      </a:endParaRPr>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700" b="0" i="0" u="none" strike="noStrike" kern="1200" cap="none" spc="0" normalizeH="0" baseline="0" dirty="0" smtClean="0">
                          <a:ln>
                            <a:noFill/>
                          </a:ln>
                          <a:solidFill>
                            <a:srgbClr val="FFFFFF"/>
                          </a:solidFill>
                          <a:effectLst/>
                          <a:uLnTx/>
                          <a:uFillTx/>
                          <a:latin typeface="+mn-lt"/>
                          <a:ea typeface="+mn-ea"/>
                          <a:cs typeface="+mn-cs"/>
                        </a:rPr>
                        <a:t>Nombre de cas par 1000 enfants</a:t>
                      </a:r>
                      <a:endParaRPr kumimoji="0" lang="fr-CH" sz="700" b="0" i="0" u="none" strike="noStrike" kern="1200" cap="none" spc="0" normalizeH="0" baseline="0" dirty="0">
                        <a:ln>
                          <a:noFill/>
                        </a:ln>
                        <a:solidFill>
                          <a:srgbClr val="FFFFFF"/>
                        </a:solidFill>
                        <a:effectLst/>
                        <a:uLnTx/>
                        <a:uFillTx/>
                        <a:latin typeface="+mn-lt"/>
                        <a:ea typeface="+mn-ea"/>
                        <a:cs typeface="+mn-cs"/>
                      </a:endParaRPr>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700" b="0" i="0" u="none" strike="noStrike" kern="1200" cap="none" spc="0" normalizeH="0" baseline="0" dirty="0" smtClean="0">
                          <a:ln>
                            <a:noFill/>
                          </a:ln>
                          <a:solidFill>
                            <a:srgbClr val="FFFFFF"/>
                          </a:solidFill>
                          <a:effectLst/>
                          <a:uLnTx/>
                          <a:uFillTx/>
                          <a:latin typeface="+mn-lt"/>
                          <a:ea typeface="+mn-ea"/>
                          <a:cs typeface="+mn-cs"/>
                        </a:rPr>
                        <a:t>Nombre d’enfants soumis à une mesure</a:t>
                      </a:r>
                      <a:endParaRPr kumimoji="0" lang="fr-CH" sz="700" b="0" i="0" u="none" strike="noStrike" kern="1200" cap="none" spc="0" normalizeH="0" baseline="0" dirty="0">
                        <a:ln>
                          <a:noFill/>
                        </a:ln>
                        <a:solidFill>
                          <a:srgbClr val="FFFFFF"/>
                        </a:solidFill>
                        <a:effectLst/>
                        <a:uLnTx/>
                        <a:uFillTx/>
                        <a:latin typeface="+mn-lt"/>
                        <a:ea typeface="+mn-ea"/>
                        <a:cs typeface="+mn-cs"/>
                      </a:endParaRPr>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H" sz="700" b="0" i="0" u="none" strike="noStrike" kern="1200" cap="none" spc="0" normalizeH="0" baseline="0" dirty="0" smtClean="0">
                          <a:ln>
                            <a:noFill/>
                          </a:ln>
                          <a:solidFill>
                            <a:srgbClr val="FFFFFF"/>
                          </a:solidFill>
                          <a:effectLst/>
                          <a:uLnTx/>
                          <a:uFillTx/>
                          <a:latin typeface="+mn-lt"/>
                          <a:ea typeface="+mn-ea"/>
                          <a:cs typeface="+mn-cs"/>
                        </a:rPr>
                        <a:t>Nombre de cas par 1000 enfants</a:t>
                      </a:r>
                      <a:endParaRPr kumimoji="0" lang="fr-CH" sz="700" b="0" i="0" u="none" strike="noStrike" kern="1200" cap="none" spc="0" normalizeH="0" baseline="0" dirty="0">
                        <a:ln>
                          <a:noFill/>
                        </a:ln>
                        <a:solidFill>
                          <a:srgbClr val="FFFFFF"/>
                        </a:solidFill>
                        <a:effectLst/>
                        <a:uLnTx/>
                        <a:uFillTx/>
                        <a:latin typeface="+mn-lt"/>
                        <a:ea typeface="+mn-ea"/>
                        <a:cs typeface="+mn-cs"/>
                      </a:endParaRPr>
                    </a:p>
                  </a:txBody>
                  <a:tcPr anchor="ctr">
                    <a:solidFill>
                      <a:srgbClr val="FF7C80"/>
                    </a:solidFill>
                  </a:tcPr>
                </a:tc>
                <a:extLst>
                  <a:ext uri="{0D108BD9-81ED-4DB2-BD59-A6C34878D82A}">
                    <a16:rowId xmlns:a16="http://schemas.microsoft.com/office/drawing/2014/main" val="291225260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700" b="0" kern="1200" dirty="0" smtClean="0">
                          <a:solidFill>
                            <a:schemeClr val="bg1"/>
                          </a:solidFill>
                          <a:latin typeface="+mn-lt"/>
                          <a:ea typeface="+mn-ea"/>
                          <a:cs typeface="+mn-cs"/>
                        </a:rPr>
                        <a:t>Fribourg</a:t>
                      </a:r>
                      <a:endParaRPr lang="fr-CH" sz="700" b="0" kern="1200" dirty="0">
                        <a:solidFill>
                          <a:schemeClr val="bg1"/>
                        </a:solidFill>
                        <a:latin typeface="+mn-lt"/>
                        <a:ea typeface="+mn-ea"/>
                        <a:cs typeface="+mn-cs"/>
                      </a:endParaRPr>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700" b="0" kern="1200" dirty="0" smtClean="0">
                          <a:solidFill>
                            <a:schemeClr val="tx1"/>
                          </a:solidFill>
                          <a:latin typeface="+mn-lt"/>
                          <a:ea typeface="+mn-ea"/>
                          <a:cs typeface="+mn-cs"/>
                        </a:rPr>
                        <a:t>65’091</a:t>
                      </a:r>
                      <a:endParaRPr lang="fr-CH" sz="700" b="0" kern="1200" dirty="0">
                        <a:solidFill>
                          <a:schemeClr val="tx1"/>
                        </a:solidFill>
                        <a:latin typeface="+mn-lt"/>
                        <a:ea typeface="+mn-ea"/>
                        <a:cs typeface="+mn-cs"/>
                      </a:endParaRPr>
                    </a:p>
                  </a:txBody>
                  <a:tcPr anchor="ctr">
                    <a:lnT w="12700" cap="flat" cmpd="sng" algn="ctr">
                      <a:solidFill>
                        <a:schemeClr val="bg1"/>
                      </a:solidFill>
                      <a:prstDash val="solid"/>
                      <a:round/>
                      <a:headEnd type="none" w="med" len="med"/>
                      <a:tailEnd type="none" w="med" len="med"/>
                    </a:lnT>
                    <a:solidFill>
                      <a:srgbClr val="FF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700" b="0" kern="1200" dirty="0" smtClean="0">
                          <a:solidFill>
                            <a:schemeClr val="tx1"/>
                          </a:solidFill>
                          <a:latin typeface="+mn-lt"/>
                          <a:ea typeface="+mn-ea"/>
                          <a:cs typeface="+mn-cs"/>
                        </a:rPr>
                        <a:t>1’312</a:t>
                      </a:r>
                      <a:endParaRPr lang="fr-CH" sz="700" b="0" kern="1200" dirty="0">
                        <a:solidFill>
                          <a:schemeClr val="tx1"/>
                        </a:solidFill>
                        <a:latin typeface="+mn-lt"/>
                        <a:ea typeface="+mn-ea"/>
                        <a:cs typeface="+mn-cs"/>
                      </a:endParaRPr>
                    </a:p>
                  </a:txBody>
                  <a:tcPr anchor="ctr">
                    <a:solidFill>
                      <a:srgbClr val="FF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700" b="0" kern="1200" dirty="0" smtClean="0">
                          <a:solidFill>
                            <a:schemeClr val="tx1"/>
                          </a:solidFill>
                          <a:latin typeface="+mn-lt"/>
                          <a:ea typeface="+mn-ea"/>
                          <a:cs typeface="+mn-cs"/>
                        </a:rPr>
                        <a:t>20.16</a:t>
                      </a:r>
                      <a:endParaRPr lang="fr-CH" sz="700" b="0" kern="1200" dirty="0">
                        <a:solidFill>
                          <a:schemeClr val="tx1"/>
                        </a:solidFill>
                        <a:latin typeface="+mn-lt"/>
                        <a:ea typeface="+mn-ea"/>
                        <a:cs typeface="+mn-cs"/>
                      </a:endParaRPr>
                    </a:p>
                  </a:txBody>
                  <a:tcPr anchor="ctr">
                    <a:solidFill>
                      <a:srgbClr val="FF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700" b="0" kern="1200" dirty="0" smtClean="0">
                          <a:solidFill>
                            <a:schemeClr val="tx1"/>
                          </a:solidFill>
                          <a:latin typeface="+mn-lt"/>
                          <a:ea typeface="+mn-ea"/>
                          <a:cs typeface="+mn-cs"/>
                        </a:rPr>
                        <a:t>225</a:t>
                      </a:r>
                      <a:endParaRPr lang="fr-CH" sz="700" b="0" kern="1200" dirty="0">
                        <a:solidFill>
                          <a:schemeClr val="tx1"/>
                        </a:solidFill>
                        <a:latin typeface="+mn-lt"/>
                        <a:ea typeface="+mn-ea"/>
                        <a:cs typeface="+mn-cs"/>
                      </a:endParaRPr>
                    </a:p>
                  </a:txBody>
                  <a:tcPr anchor="ctr">
                    <a:solidFill>
                      <a:srgbClr val="FF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700" b="0" kern="1200" dirty="0" smtClean="0">
                          <a:solidFill>
                            <a:schemeClr val="tx1"/>
                          </a:solidFill>
                          <a:latin typeface="+mn-lt"/>
                          <a:ea typeface="+mn-ea"/>
                          <a:cs typeface="+mn-cs"/>
                        </a:rPr>
                        <a:t>3.46</a:t>
                      </a:r>
                      <a:endParaRPr lang="fr-CH" sz="700" b="0" kern="1200" dirty="0">
                        <a:solidFill>
                          <a:schemeClr val="tx1"/>
                        </a:solidFill>
                        <a:latin typeface="+mn-lt"/>
                        <a:ea typeface="+mn-ea"/>
                        <a:cs typeface="+mn-cs"/>
                      </a:endParaRPr>
                    </a:p>
                  </a:txBody>
                  <a:tcPr anchor="ctr">
                    <a:solidFill>
                      <a:srgbClr val="FF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700" b="0" kern="1200" dirty="0" smtClean="0">
                          <a:solidFill>
                            <a:schemeClr val="tx1"/>
                          </a:solidFill>
                          <a:latin typeface="+mn-lt"/>
                          <a:ea typeface="+mn-ea"/>
                          <a:cs typeface="+mn-cs"/>
                        </a:rPr>
                        <a:t>18</a:t>
                      </a:r>
                      <a:endParaRPr lang="fr-CH" sz="700" b="0" kern="1200" dirty="0">
                        <a:solidFill>
                          <a:schemeClr val="tx1"/>
                        </a:solidFill>
                        <a:latin typeface="+mn-lt"/>
                        <a:ea typeface="+mn-ea"/>
                        <a:cs typeface="+mn-cs"/>
                      </a:endParaRPr>
                    </a:p>
                  </a:txBody>
                  <a:tcPr anchor="ctr">
                    <a:solidFill>
                      <a:srgbClr val="FF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700" b="0" kern="1200" dirty="0" smtClean="0">
                          <a:solidFill>
                            <a:schemeClr val="tx1"/>
                          </a:solidFill>
                          <a:latin typeface="+mn-lt"/>
                          <a:ea typeface="+mn-ea"/>
                          <a:cs typeface="+mn-cs"/>
                        </a:rPr>
                        <a:t>0.28</a:t>
                      </a:r>
                      <a:endParaRPr lang="fr-CH" sz="700" b="0" kern="1200" dirty="0">
                        <a:solidFill>
                          <a:schemeClr val="tx1"/>
                        </a:solidFill>
                        <a:latin typeface="+mn-lt"/>
                        <a:ea typeface="+mn-ea"/>
                        <a:cs typeface="+mn-cs"/>
                      </a:endParaRPr>
                    </a:p>
                  </a:txBody>
                  <a:tcPr anchor="ctr">
                    <a:solidFill>
                      <a:srgbClr val="FF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700" b="0" kern="1200" dirty="0" smtClean="0">
                          <a:solidFill>
                            <a:schemeClr val="tx1"/>
                          </a:solidFill>
                          <a:latin typeface="+mn-lt"/>
                          <a:ea typeface="+mn-ea"/>
                          <a:cs typeface="+mn-cs"/>
                        </a:rPr>
                        <a:t>2’243</a:t>
                      </a:r>
                      <a:endParaRPr lang="fr-CH" sz="700" b="0" kern="1200" dirty="0">
                        <a:solidFill>
                          <a:schemeClr val="tx1"/>
                        </a:solidFill>
                        <a:latin typeface="+mn-lt"/>
                        <a:ea typeface="+mn-ea"/>
                        <a:cs typeface="+mn-cs"/>
                      </a:endParaRPr>
                    </a:p>
                  </a:txBody>
                  <a:tcPr anchor="ctr">
                    <a:solidFill>
                      <a:srgbClr val="FF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700" b="0" kern="1200" dirty="0" smtClean="0">
                          <a:solidFill>
                            <a:schemeClr val="tx1"/>
                          </a:solidFill>
                          <a:latin typeface="+mn-lt"/>
                          <a:ea typeface="+mn-ea"/>
                          <a:cs typeface="+mn-cs"/>
                        </a:rPr>
                        <a:t>34.46</a:t>
                      </a:r>
                      <a:endParaRPr lang="fr-CH" sz="700" b="0" kern="1200" dirty="0">
                        <a:solidFill>
                          <a:schemeClr val="tx1"/>
                        </a:solidFill>
                        <a:latin typeface="+mn-lt"/>
                        <a:ea typeface="+mn-ea"/>
                        <a:cs typeface="+mn-cs"/>
                      </a:endParaRPr>
                    </a:p>
                  </a:txBody>
                  <a:tcPr anchor="ctr">
                    <a:solidFill>
                      <a:srgbClr val="FFCCCC"/>
                    </a:solidFill>
                  </a:tcPr>
                </a:tc>
                <a:extLst>
                  <a:ext uri="{0D108BD9-81ED-4DB2-BD59-A6C34878D82A}">
                    <a16:rowId xmlns:a16="http://schemas.microsoft.com/office/drawing/2014/main" val="428943852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700" b="0" kern="1200" dirty="0" smtClean="0">
                          <a:solidFill>
                            <a:schemeClr val="bg1"/>
                          </a:solidFill>
                          <a:latin typeface="+mn-lt"/>
                          <a:ea typeface="+mn-ea"/>
                          <a:cs typeface="+mn-cs"/>
                        </a:rPr>
                        <a:t>Genève</a:t>
                      </a:r>
                      <a:endParaRPr lang="fr-CH" sz="700" b="0" kern="1200" dirty="0">
                        <a:solidFill>
                          <a:schemeClr val="bg1"/>
                        </a:solidFill>
                        <a:latin typeface="+mn-lt"/>
                        <a:ea typeface="+mn-ea"/>
                        <a:cs typeface="+mn-cs"/>
                      </a:endParaRPr>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700" b="0" kern="1200" dirty="0" smtClean="0">
                          <a:solidFill>
                            <a:schemeClr val="tx1"/>
                          </a:solidFill>
                          <a:latin typeface="+mn-lt"/>
                          <a:ea typeface="+mn-ea"/>
                          <a:cs typeface="+mn-cs"/>
                        </a:rPr>
                        <a:t>96’664</a:t>
                      </a:r>
                      <a:endParaRPr lang="fr-CH" sz="700" b="0" kern="1200" dirty="0">
                        <a:solidFill>
                          <a:schemeClr val="tx1"/>
                        </a:solidFill>
                        <a:latin typeface="+mn-lt"/>
                        <a:ea typeface="+mn-ea"/>
                        <a:cs typeface="+mn-cs"/>
                      </a:endParaRPr>
                    </a:p>
                  </a:txBody>
                  <a:tcPr anchor="ctr">
                    <a:solidFill>
                      <a:srgbClr val="FF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700" b="0" kern="1200" dirty="0" smtClean="0">
                          <a:solidFill>
                            <a:schemeClr val="tx1"/>
                          </a:solidFill>
                          <a:latin typeface="+mn-lt"/>
                          <a:ea typeface="+mn-ea"/>
                          <a:cs typeface="+mn-cs"/>
                        </a:rPr>
                        <a:t>1’306</a:t>
                      </a:r>
                      <a:endParaRPr lang="fr-CH" sz="700" b="0" kern="1200" dirty="0">
                        <a:solidFill>
                          <a:schemeClr val="tx1"/>
                        </a:solidFill>
                        <a:latin typeface="+mn-lt"/>
                        <a:ea typeface="+mn-ea"/>
                        <a:cs typeface="+mn-cs"/>
                      </a:endParaRPr>
                    </a:p>
                  </a:txBody>
                  <a:tcPr anchor="ctr">
                    <a:solidFill>
                      <a:srgbClr val="FF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700" b="0" kern="1200" dirty="0" smtClean="0">
                          <a:solidFill>
                            <a:schemeClr val="tx1"/>
                          </a:solidFill>
                          <a:latin typeface="+mn-lt"/>
                          <a:ea typeface="+mn-ea"/>
                          <a:cs typeface="+mn-cs"/>
                        </a:rPr>
                        <a:t>13.51</a:t>
                      </a:r>
                      <a:endParaRPr lang="fr-CH" sz="700" b="0" kern="1200" dirty="0">
                        <a:solidFill>
                          <a:schemeClr val="tx1"/>
                        </a:solidFill>
                        <a:latin typeface="+mn-lt"/>
                        <a:ea typeface="+mn-ea"/>
                        <a:cs typeface="+mn-cs"/>
                      </a:endParaRPr>
                    </a:p>
                  </a:txBody>
                  <a:tcPr anchor="ctr">
                    <a:solidFill>
                      <a:srgbClr val="FF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700" b="0" kern="1200" dirty="0" smtClean="0">
                          <a:solidFill>
                            <a:schemeClr val="tx1"/>
                          </a:solidFill>
                          <a:latin typeface="+mn-lt"/>
                          <a:ea typeface="+mn-ea"/>
                          <a:cs typeface="+mn-cs"/>
                        </a:rPr>
                        <a:t>557</a:t>
                      </a:r>
                      <a:endParaRPr lang="fr-CH" sz="700" b="0" kern="1200" dirty="0">
                        <a:solidFill>
                          <a:schemeClr val="tx1"/>
                        </a:solidFill>
                        <a:latin typeface="+mn-lt"/>
                        <a:ea typeface="+mn-ea"/>
                        <a:cs typeface="+mn-cs"/>
                      </a:endParaRPr>
                    </a:p>
                  </a:txBody>
                  <a:tcPr anchor="ctr">
                    <a:solidFill>
                      <a:srgbClr val="FF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700" b="0" kern="1200" dirty="0" smtClean="0">
                          <a:solidFill>
                            <a:schemeClr val="tx1"/>
                          </a:solidFill>
                          <a:latin typeface="+mn-lt"/>
                          <a:ea typeface="+mn-ea"/>
                          <a:cs typeface="+mn-cs"/>
                        </a:rPr>
                        <a:t>5.76</a:t>
                      </a:r>
                      <a:endParaRPr lang="fr-CH" sz="700" b="0" kern="1200" dirty="0">
                        <a:solidFill>
                          <a:schemeClr val="tx1"/>
                        </a:solidFill>
                        <a:latin typeface="+mn-lt"/>
                        <a:ea typeface="+mn-ea"/>
                        <a:cs typeface="+mn-cs"/>
                      </a:endParaRPr>
                    </a:p>
                  </a:txBody>
                  <a:tcPr anchor="ctr">
                    <a:solidFill>
                      <a:srgbClr val="FF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700" b="0" kern="1200" smtClean="0">
                          <a:solidFill>
                            <a:schemeClr val="tx1"/>
                          </a:solidFill>
                          <a:latin typeface="+mn-lt"/>
                          <a:ea typeface="+mn-ea"/>
                          <a:cs typeface="+mn-cs"/>
                        </a:rPr>
                        <a:t>27</a:t>
                      </a:r>
                      <a:endParaRPr lang="fr-CH" sz="700" b="0" kern="1200" dirty="0">
                        <a:solidFill>
                          <a:schemeClr val="tx1"/>
                        </a:solidFill>
                        <a:latin typeface="+mn-lt"/>
                        <a:ea typeface="+mn-ea"/>
                        <a:cs typeface="+mn-cs"/>
                      </a:endParaRPr>
                    </a:p>
                  </a:txBody>
                  <a:tcPr anchor="ctr">
                    <a:solidFill>
                      <a:srgbClr val="FF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700" b="0" kern="1200" dirty="0" smtClean="0">
                          <a:solidFill>
                            <a:schemeClr val="tx1"/>
                          </a:solidFill>
                          <a:latin typeface="+mn-lt"/>
                          <a:ea typeface="+mn-ea"/>
                          <a:cs typeface="+mn-cs"/>
                        </a:rPr>
                        <a:t>0.28</a:t>
                      </a:r>
                      <a:endParaRPr lang="fr-CH" sz="700" b="0" kern="1200" dirty="0">
                        <a:solidFill>
                          <a:schemeClr val="tx1"/>
                        </a:solidFill>
                        <a:latin typeface="+mn-lt"/>
                        <a:ea typeface="+mn-ea"/>
                        <a:cs typeface="+mn-cs"/>
                      </a:endParaRPr>
                    </a:p>
                  </a:txBody>
                  <a:tcPr anchor="ctr">
                    <a:solidFill>
                      <a:srgbClr val="FF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700" b="0" kern="1200" dirty="0" smtClean="0">
                          <a:solidFill>
                            <a:schemeClr val="tx1"/>
                          </a:solidFill>
                          <a:latin typeface="+mn-lt"/>
                          <a:ea typeface="+mn-ea"/>
                          <a:cs typeface="+mn-cs"/>
                        </a:rPr>
                        <a:t>3’304</a:t>
                      </a:r>
                      <a:endParaRPr lang="fr-CH" sz="700" b="0" kern="1200" dirty="0">
                        <a:solidFill>
                          <a:schemeClr val="tx1"/>
                        </a:solidFill>
                        <a:latin typeface="+mn-lt"/>
                        <a:ea typeface="+mn-ea"/>
                        <a:cs typeface="+mn-cs"/>
                      </a:endParaRPr>
                    </a:p>
                  </a:txBody>
                  <a:tcPr anchor="ctr">
                    <a:solidFill>
                      <a:srgbClr val="FF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700" b="0" kern="1200" dirty="0" smtClean="0">
                          <a:solidFill>
                            <a:schemeClr val="tx1"/>
                          </a:solidFill>
                          <a:latin typeface="+mn-lt"/>
                          <a:ea typeface="+mn-ea"/>
                          <a:cs typeface="+mn-cs"/>
                        </a:rPr>
                        <a:t>34.18</a:t>
                      </a:r>
                      <a:endParaRPr lang="fr-CH" sz="700" b="0" kern="1200" dirty="0">
                        <a:solidFill>
                          <a:schemeClr val="tx1"/>
                        </a:solidFill>
                        <a:latin typeface="+mn-lt"/>
                        <a:ea typeface="+mn-ea"/>
                        <a:cs typeface="+mn-cs"/>
                      </a:endParaRPr>
                    </a:p>
                  </a:txBody>
                  <a:tcPr anchor="ctr">
                    <a:solidFill>
                      <a:srgbClr val="FFCCCC"/>
                    </a:solidFill>
                  </a:tcPr>
                </a:tc>
                <a:extLst>
                  <a:ext uri="{0D108BD9-81ED-4DB2-BD59-A6C34878D82A}">
                    <a16:rowId xmlns:a16="http://schemas.microsoft.com/office/drawing/2014/main" val="184511624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700" b="0" kern="1200" dirty="0" smtClean="0">
                          <a:solidFill>
                            <a:schemeClr val="bg1"/>
                          </a:solidFill>
                          <a:latin typeface="+mn-lt"/>
                          <a:ea typeface="+mn-ea"/>
                          <a:cs typeface="+mn-cs"/>
                        </a:rPr>
                        <a:t>Jura</a:t>
                      </a:r>
                      <a:endParaRPr lang="fr-CH" sz="700" b="0" kern="1200" dirty="0">
                        <a:solidFill>
                          <a:schemeClr val="bg1"/>
                        </a:solidFill>
                        <a:latin typeface="+mn-lt"/>
                        <a:ea typeface="+mn-ea"/>
                        <a:cs typeface="+mn-cs"/>
                      </a:endParaRPr>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700" b="0" kern="1200" dirty="0" smtClean="0">
                          <a:solidFill>
                            <a:schemeClr val="tx1"/>
                          </a:solidFill>
                          <a:latin typeface="+mn-lt"/>
                          <a:ea typeface="+mn-ea"/>
                          <a:cs typeface="+mn-cs"/>
                        </a:rPr>
                        <a:t>13’531</a:t>
                      </a:r>
                      <a:endParaRPr lang="fr-CH" sz="700" b="0" kern="1200" dirty="0">
                        <a:solidFill>
                          <a:schemeClr val="tx1"/>
                        </a:solidFill>
                        <a:latin typeface="+mn-lt"/>
                        <a:ea typeface="+mn-ea"/>
                        <a:cs typeface="+mn-cs"/>
                      </a:endParaRPr>
                    </a:p>
                  </a:txBody>
                  <a:tcPr anchor="ctr">
                    <a:solidFill>
                      <a:srgbClr val="FF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700" b="0" kern="1200" dirty="0" smtClean="0">
                          <a:solidFill>
                            <a:schemeClr val="tx1"/>
                          </a:solidFill>
                          <a:latin typeface="+mn-lt"/>
                          <a:ea typeface="+mn-ea"/>
                          <a:cs typeface="+mn-cs"/>
                        </a:rPr>
                        <a:t>355</a:t>
                      </a:r>
                      <a:endParaRPr lang="fr-CH" sz="700" b="0" kern="1200" dirty="0">
                        <a:solidFill>
                          <a:schemeClr val="tx1"/>
                        </a:solidFill>
                        <a:latin typeface="+mn-lt"/>
                        <a:ea typeface="+mn-ea"/>
                        <a:cs typeface="+mn-cs"/>
                      </a:endParaRPr>
                    </a:p>
                  </a:txBody>
                  <a:tcPr anchor="ctr">
                    <a:solidFill>
                      <a:srgbClr val="FF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700" b="0" kern="1200" dirty="0" smtClean="0">
                          <a:solidFill>
                            <a:schemeClr val="tx1"/>
                          </a:solidFill>
                          <a:latin typeface="+mn-lt"/>
                          <a:ea typeface="+mn-ea"/>
                          <a:cs typeface="+mn-cs"/>
                        </a:rPr>
                        <a:t>26.24</a:t>
                      </a:r>
                      <a:endParaRPr lang="fr-CH" sz="700" b="0" kern="1200" dirty="0">
                        <a:solidFill>
                          <a:schemeClr val="tx1"/>
                        </a:solidFill>
                        <a:latin typeface="+mn-lt"/>
                        <a:ea typeface="+mn-ea"/>
                        <a:cs typeface="+mn-cs"/>
                      </a:endParaRPr>
                    </a:p>
                  </a:txBody>
                  <a:tcPr anchor="ctr">
                    <a:solidFill>
                      <a:srgbClr val="FF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700" b="0" kern="1200" dirty="0" smtClean="0">
                          <a:solidFill>
                            <a:schemeClr val="tx1"/>
                          </a:solidFill>
                          <a:latin typeface="+mn-lt"/>
                          <a:ea typeface="+mn-ea"/>
                          <a:cs typeface="+mn-cs"/>
                        </a:rPr>
                        <a:t>59</a:t>
                      </a:r>
                      <a:endParaRPr lang="fr-CH" sz="700" b="0" kern="1200" dirty="0">
                        <a:solidFill>
                          <a:schemeClr val="tx1"/>
                        </a:solidFill>
                        <a:latin typeface="+mn-lt"/>
                        <a:ea typeface="+mn-ea"/>
                        <a:cs typeface="+mn-cs"/>
                      </a:endParaRPr>
                    </a:p>
                  </a:txBody>
                  <a:tcPr anchor="ctr">
                    <a:solidFill>
                      <a:srgbClr val="FF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700" b="0" kern="1200" dirty="0" smtClean="0">
                          <a:solidFill>
                            <a:schemeClr val="tx1"/>
                          </a:solidFill>
                          <a:latin typeface="+mn-lt"/>
                          <a:ea typeface="+mn-ea"/>
                          <a:cs typeface="+mn-cs"/>
                        </a:rPr>
                        <a:t>4.36</a:t>
                      </a:r>
                      <a:endParaRPr lang="fr-CH" sz="700" b="0" kern="1200" dirty="0">
                        <a:solidFill>
                          <a:schemeClr val="tx1"/>
                        </a:solidFill>
                        <a:latin typeface="+mn-lt"/>
                        <a:ea typeface="+mn-ea"/>
                        <a:cs typeface="+mn-cs"/>
                      </a:endParaRPr>
                    </a:p>
                  </a:txBody>
                  <a:tcPr anchor="ctr">
                    <a:solidFill>
                      <a:srgbClr val="FF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700" b="0" kern="1200" dirty="0" smtClean="0">
                          <a:solidFill>
                            <a:schemeClr val="tx1"/>
                          </a:solidFill>
                          <a:latin typeface="+mn-lt"/>
                          <a:ea typeface="+mn-ea"/>
                          <a:cs typeface="+mn-cs"/>
                        </a:rPr>
                        <a:t>7</a:t>
                      </a:r>
                      <a:endParaRPr lang="fr-CH" sz="700" b="0" kern="1200" dirty="0">
                        <a:solidFill>
                          <a:schemeClr val="tx1"/>
                        </a:solidFill>
                        <a:latin typeface="+mn-lt"/>
                        <a:ea typeface="+mn-ea"/>
                        <a:cs typeface="+mn-cs"/>
                      </a:endParaRPr>
                    </a:p>
                  </a:txBody>
                  <a:tcPr anchor="ctr">
                    <a:solidFill>
                      <a:srgbClr val="FF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700" b="0" kern="1200" dirty="0" smtClean="0">
                          <a:solidFill>
                            <a:schemeClr val="tx1"/>
                          </a:solidFill>
                          <a:latin typeface="+mn-lt"/>
                          <a:ea typeface="+mn-ea"/>
                          <a:cs typeface="+mn-cs"/>
                        </a:rPr>
                        <a:t>0.52</a:t>
                      </a:r>
                      <a:endParaRPr lang="fr-CH" sz="700" b="0" kern="1200" dirty="0">
                        <a:solidFill>
                          <a:schemeClr val="tx1"/>
                        </a:solidFill>
                        <a:latin typeface="+mn-lt"/>
                        <a:ea typeface="+mn-ea"/>
                        <a:cs typeface="+mn-cs"/>
                      </a:endParaRPr>
                    </a:p>
                  </a:txBody>
                  <a:tcPr anchor="ctr">
                    <a:solidFill>
                      <a:srgbClr val="FF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700" b="0" kern="1200" dirty="0" smtClean="0">
                          <a:solidFill>
                            <a:schemeClr val="tx1"/>
                          </a:solidFill>
                          <a:latin typeface="+mn-lt"/>
                          <a:ea typeface="+mn-ea"/>
                          <a:cs typeface="+mn-cs"/>
                        </a:rPr>
                        <a:t>585</a:t>
                      </a:r>
                      <a:endParaRPr lang="fr-CH" sz="700" b="0" kern="1200" dirty="0">
                        <a:solidFill>
                          <a:schemeClr val="tx1"/>
                        </a:solidFill>
                        <a:latin typeface="+mn-lt"/>
                        <a:ea typeface="+mn-ea"/>
                        <a:cs typeface="+mn-cs"/>
                      </a:endParaRPr>
                    </a:p>
                  </a:txBody>
                  <a:tcPr anchor="ctr">
                    <a:solidFill>
                      <a:srgbClr val="FF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700" b="0" kern="1200" dirty="0" smtClean="0">
                          <a:solidFill>
                            <a:schemeClr val="tx1"/>
                          </a:solidFill>
                          <a:latin typeface="+mn-lt"/>
                          <a:ea typeface="+mn-ea"/>
                          <a:cs typeface="+mn-cs"/>
                        </a:rPr>
                        <a:t>43.23</a:t>
                      </a:r>
                      <a:endParaRPr lang="fr-CH" sz="700" b="0" kern="1200" dirty="0">
                        <a:solidFill>
                          <a:schemeClr val="tx1"/>
                        </a:solidFill>
                        <a:latin typeface="+mn-lt"/>
                        <a:ea typeface="+mn-ea"/>
                        <a:cs typeface="+mn-cs"/>
                      </a:endParaRPr>
                    </a:p>
                  </a:txBody>
                  <a:tcPr anchor="ctr">
                    <a:solidFill>
                      <a:srgbClr val="FFCCCC"/>
                    </a:solidFill>
                  </a:tcPr>
                </a:tc>
                <a:extLst>
                  <a:ext uri="{0D108BD9-81ED-4DB2-BD59-A6C34878D82A}">
                    <a16:rowId xmlns:a16="http://schemas.microsoft.com/office/drawing/2014/main" val="223833031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700" b="0" kern="1200" dirty="0" smtClean="0">
                          <a:solidFill>
                            <a:schemeClr val="bg1"/>
                          </a:solidFill>
                          <a:latin typeface="+mn-lt"/>
                          <a:ea typeface="+mn-ea"/>
                          <a:cs typeface="+mn-cs"/>
                        </a:rPr>
                        <a:t>Neuchâtel</a:t>
                      </a:r>
                      <a:endParaRPr lang="fr-CH" sz="700" b="0" kern="1200" dirty="0">
                        <a:solidFill>
                          <a:schemeClr val="bg1"/>
                        </a:solidFill>
                        <a:latin typeface="+mn-lt"/>
                        <a:ea typeface="+mn-ea"/>
                        <a:cs typeface="+mn-cs"/>
                      </a:endParaRPr>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700" b="0" kern="1200" dirty="0" smtClean="0">
                          <a:solidFill>
                            <a:schemeClr val="tx1"/>
                          </a:solidFill>
                          <a:latin typeface="+mn-lt"/>
                          <a:ea typeface="+mn-ea"/>
                          <a:cs typeface="+mn-cs"/>
                        </a:rPr>
                        <a:t>32’402</a:t>
                      </a:r>
                      <a:endParaRPr lang="fr-CH" sz="700" b="0" kern="1200" dirty="0">
                        <a:solidFill>
                          <a:schemeClr val="tx1"/>
                        </a:solidFill>
                        <a:latin typeface="+mn-lt"/>
                        <a:ea typeface="+mn-ea"/>
                        <a:cs typeface="+mn-cs"/>
                      </a:endParaRPr>
                    </a:p>
                  </a:txBody>
                  <a:tcPr anchor="ctr">
                    <a:solidFill>
                      <a:srgbClr val="FF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700" b="0" kern="1200" dirty="0" smtClean="0">
                          <a:solidFill>
                            <a:schemeClr val="tx1"/>
                          </a:solidFill>
                          <a:latin typeface="+mn-lt"/>
                          <a:ea typeface="+mn-ea"/>
                          <a:cs typeface="+mn-cs"/>
                        </a:rPr>
                        <a:t>828</a:t>
                      </a:r>
                      <a:endParaRPr lang="fr-CH" sz="700" b="0" kern="1200" dirty="0">
                        <a:solidFill>
                          <a:schemeClr val="tx1"/>
                        </a:solidFill>
                        <a:latin typeface="+mn-lt"/>
                        <a:ea typeface="+mn-ea"/>
                        <a:cs typeface="+mn-cs"/>
                      </a:endParaRPr>
                    </a:p>
                  </a:txBody>
                  <a:tcPr anchor="ctr">
                    <a:solidFill>
                      <a:srgbClr val="FF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700" b="0" kern="1200" dirty="0" smtClean="0">
                          <a:solidFill>
                            <a:schemeClr val="tx1"/>
                          </a:solidFill>
                          <a:latin typeface="+mn-lt"/>
                          <a:ea typeface="+mn-ea"/>
                          <a:cs typeface="+mn-cs"/>
                        </a:rPr>
                        <a:t>25.55</a:t>
                      </a:r>
                      <a:endParaRPr lang="fr-CH" sz="700" b="0" kern="1200" dirty="0">
                        <a:solidFill>
                          <a:schemeClr val="tx1"/>
                        </a:solidFill>
                        <a:latin typeface="+mn-lt"/>
                        <a:ea typeface="+mn-ea"/>
                        <a:cs typeface="+mn-cs"/>
                      </a:endParaRPr>
                    </a:p>
                  </a:txBody>
                  <a:tcPr anchor="ctr">
                    <a:solidFill>
                      <a:srgbClr val="FF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700" b="0" kern="1200" dirty="0" smtClean="0">
                          <a:solidFill>
                            <a:schemeClr val="tx1"/>
                          </a:solidFill>
                          <a:latin typeface="+mn-lt"/>
                          <a:ea typeface="+mn-ea"/>
                          <a:cs typeface="+mn-cs"/>
                        </a:rPr>
                        <a:t>211</a:t>
                      </a:r>
                      <a:endParaRPr lang="fr-CH" sz="700" b="0" kern="1200" dirty="0">
                        <a:solidFill>
                          <a:schemeClr val="tx1"/>
                        </a:solidFill>
                        <a:latin typeface="+mn-lt"/>
                        <a:ea typeface="+mn-ea"/>
                        <a:cs typeface="+mn-cs"/>
                      </a:endParaRPr>
                    </a:p>
                  </a:txBody>
                  <a:tcPr anchor="ctr">
                    <a:solidFill>
                      <a:srgbClr val="FF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700" b="0" kern="1200" dirty="0" smtClean="0">
                          <a:solidFill>
                            <a:schemeClr val="tx1"/>
                          </a:solidFill>
                          <a:latin typeface="+mn-lt"/>
                          <a:ea typeface="+mn-ea"/>
                          <a:cs typeface="+mn-cs"/>
                        </a:rPr>
                        <a:t>6.51</a:t>
                      </a:r>
                      <a:endParaRPr lang="fr-CH" sz="700" b="0" kern="1200" dirty="0">
                        <a:solidFill>
                          <a:schemeClr val="tx1"/>
                        </a:solidFill>
                        <a:latin typeface="+mn-lt"/>
                        <a:ea typeface="+mn-ea"/>
                        <a:cs typeface="+mn-cs"/>
                      </a:endParaRPr>
                    </a:p>
                  </a:txBody>
                  <a:tcPr anchor="ctr">
                    <a:solidFill>
                      <a:srgbClr val="FF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700" b="0" kern="1200" dirty="0" smtClean="0">
                          <a:solidFill>
                            <a:schemeClr val="tx1"/>
                          </a:solidFill>
                          <a:latin typeface="+mn-lt"/>
                          <a:ea typeface="+mn-ea"/>
                          <a:cs typeface="+mn-cs"/>
                        </a:rPr>
                        <a:t>7</a:t>
                      </a:r>
                      <a:endParaRPr lang="fr-CH" sz="700" b="0" kern="1200" dirty="0">
                        <a:solidFill>
                          <a:schemeClr val="tx1"/>
                        </a:solidFill>
                        <a:latin typeface="+mn-lt"/>
                        <a:ea typeface="+mn-ea"/>
                        <a:cs typeface="+mn-cs"/>
                      </a:endParaRPr>
                    </a:p>
                  </a:txBody>
                  <a:tcPr anchor="ctr">
                    <a:solidFill>
                      <a:srgbClr val="FF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700" b="0" kern="1200" dirty="0" smtClean="0">
                          <a:solidFill>
                            <a:schemeClr val="tx1"/>
                          </a:solidFill>
                          <a:latin typeface="+mn-lt"/>
                          <a:ea typeface="+mn-ea"/>
                          <a:cs typeface="+mn-cs"/>
                        </a:rPr>
                        <a:t>0.22</a:t>
                      </a:r>
                      <a:endParaRPr lang="fr-CH" sz="700" b="0" kern="1200" dirty="0">
                        <a:solidFill>
                          <a:schemeClr val="tx1"/>
                        </a:solidFill>
                        <a:latin typeface="+mn-lt"/>
                        <a:ea typeface="+mn-ea"/>
                        <a:cs typeface="+mn-cs"/>
                      </a:endParaRPr>
                    </a:p>
                  </a:txBody>
                  <a:tcPr anchor="ctr">
                    <a:solidFill>
                      <a:srgbClr val="FF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700" b="0" kern="1200" dirty="0" smtClean="0">
                          <a:solidFill>
                            <a:schemeClr val="tx1"/>
                          </a:solidFill>
                          <a:latin typeface="+mn-lt"/>
                          <a:ea typeface="+mn-ea"/>
                          <a:cs typeface="+mn-cs"/>
                        </a:rPr>
                        <a:t>1’450</a:t>
                      </a:r>
                      <a:endParaRPr lang="fr-CH" sz="700" b="0" kern="1200" dirty="0">
                        <a:solidFill>
                          <a:schemeClr val="tx1"/>
                        </a:solidFill>
                        <a:latin typeface="+mn-lt"/>
                        <a:ea typeface="+mn-ea"/>
                        <a:cs typeface="+mn-cs"/>
                      </a:endParaRPr>
                    </a:p>
                  </a:txBody>
                  <a:tcPr anchor="ctr">
                    <a:solidFill>
                      <a:srgbClr val="FF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700" b="0" kern="1200" dirty="0" smtClean="0">
                          <a:solidFill>
                            <a:schemeClr val="tx1"/>
                          </a:solidFill>
                          <a:latin typeface="+mn-lt"/>
                          <a:ea typeface="+mn-ea"/>
                          <a:cs typeface="+mn-cs"/>
                        </a:rPr>
                        <a:t>44.75</a:t>
                      </a:r>
                      <a:endParaRPr lang="fr-CH" sz="700" b="0" kern="1200" dirty="0">
                        <a:solidFill>
                          <a:schemeClr val="tx1"/>
                        </a:solidFill>
                        <a:latin typeface="+mn-lt"/>
                        <a:ea typeface="+mn-ea"/>
                        <a:cs typeface="+mn-cs"/>
                      </a:endParaRPr>
                    </a:p>
                  </a:txBody>
                  <a:tcPr anchor="ctr">
                    <a:solidFill>
                      <a:srgbClr val="FFCCCC"/>
                    </a:solidFill>
                  </a:tcPr>
                </a:tc>
                <a:extLst>
                  <a:ext uri="{0D108BD9-81ED-4DB2-BD59-A6C34878D82A}">
                    <a16:rowId xmlns:a16="http://schemas.microsoft.com/office/drawing/2014/main" val="199338639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700" b="0" kern="1200" dirty="0" smtClean="0">
                          <a:solidFill>
                            <a:schemeClr val="bg1"/>
                          </a:solidFill>
                          <a:latin typeface="+mn-lt"/>
                          <a:ea typeface="+mn-ea"/>
                          <a:cs typeface="+mn-cs"/>
                        </a:rPr>
                        <a:t>Vaud</a:t>
                      </a:r>
                      <a:endParaRPr lang="fr-CH" sz="700" b="0" kern="1200" dirty="0">
                        <a:solidFill>
                          <a:schemeClr val="bg1"/>
                        </a:solidFill>
                        <a:latin typeface="+mn-lt"/>
                        <a:ea typeface="+mn-ea"/>
                        <a:cs typeface="+mn-cs"/>
                      </a:endParaRPr>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700" b="0" kern="1200" dirty="0" smtClean="0">
                          <a:solidFill>
                            <a:schemeClr val="tx1"/>
                          </a:solidFill>
                          <a:latin typeface="+mn-lt"/>
                          <a:ea typeface="+mn-ea"/>
                          <a:cs typeface="+mn-cs"/>
                        </a:rPr>
                        <a:t>160’275</a:t>
                      </a:r>
                      <a:endParaRPr lang="fr-CH" sz="700" b="0" kern="1200" dirty="0">
                        <a:solidFill>
                          <a:schemeClr val="tx1"/>
                        </a:solidFill>
                        <a:latin typeface="+mn-lt"/>
                        <a:ea typeface="+mn-ea"/>
                        <a:cs typeface="+mn-cs"/>
                      </a:endParaRPr>
                    </a:p>
                  </a:txBody>
                  <a:tcPr anchor="ctr">
                    <a:solidFill>
                      <a:srgbClr val="FF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700" b="0" kern="1200" dirty="0" smtClean="0">
                          <a:solidFill>
                            <a:schemeClr val="tx1"/>
                          </a:solidFill>
                          <a:latin typeface="+mn-lt"/>
                          <a:ea typeface="+mn-ea"/>
                          <a:cs typeface="+mn-cs"/>
                        </a:rPr>
                        <a:t>713</a:t>
                      </a:r>
                      <a:endParaRPr lang="fr-CH" sz="700" b="0" kern="1200" dirty="0">
                        <a:solidFill>
                          <a:schemeClr val="tx1"/>
                        </a:solidFill>
                        <a:latin typeface="+mn-lt"/>
                        <a:ea typeface="+mn-ea"/>
                        <a:cs typeface="+mn-cs"/>
                      </a:endParaRPr>
                    </a:p>
                  </a:txBody>
                  <a:tcPr anchor="ctr">
                    <a:solidFill>
                      <a:srgbClr val="FF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700" b="0" kern="1200" dirty="0" smtClean="0">
                          <a:solidFill>
                            <a:schemeClr val="tx1"/>
                          </a:solidFill>
                          <a:latin typeface="+mn-lt"/>
                          <a:ea typeface="+mn-ea"/>
                          <a:cs typeface="+mn-cs"/>
                        </a:rPr>
                        <a:t>4.45</a:t>
                      </a:r>
                      <a:endParaRPr lang="fr-CH" sz="700" b="0" kern="1200" dirty="0">
                        <a:solidFill>
                          <a:schemeClr val="tx1"/>
                        </a:solidFill>
                        <a:latin typeface="+mn-lt"/>
                        <a:ea typeface="+mn-ea"/>
                        <a:cs typeface="+mn-cs"/>
                      </a:endParaRPr>
                    </a:p>
                  </a:txBody>
                  <a:tcPr anchor="ctr">
                    <a:solidFill>
                      <a:srgbClr val="FF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700" b="0" kern="1200" dirty="0" smtClean="0">
                          <a:solidFill>
                            <a:schemeClr val="tx1"/>
                          </a:solidFill>
                          <a:latin typeface="+mn-lt"/>
                          <a:ea typeface="+mn-ea"/>
                          <a:cs typeface="+mn-cs"/>
                        </a:rPr>
                        <a:t>271</a:t>
                      </a:r>
                      <a:endParaRPr lang="fr-CH" sz="700" b="0" kern="1200" dirty="0">
                        <a:solidFill>
                          <a:schemeClr val="tx1"/>
                        </a:solidFill>
                        <a:latin typeface="+mn-lt"/>
                        <a:ea typeface="+mn-ea"/>
                        <a:cs typeface="+mn-cs"/>
                      </a:endParaRPr>
                    </a:p>
                  </a:txBody>
                  <a:tcPr anchor="ctr">
                    <a:solidFill>
                      <a:srgbClr val="FF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700" b="0" kern="1200" dirty="0" smtClean="0">
                          <a:solidFill>
                            <a:schemeClr val="tx1"/>
                          </a:solidFill>
                          <a:latin typeface="+mn-lt"/>
                          <a:ea typeface="+mn-ea"/>
                          <a:cs typeface="+mn-cs"/>
                        </a:rPr>
                        <a:t>1.69</a:t>
                      </a:r>
                      <a:endParaRPr lang="fr-CH" sz="700" b="0" kern="1200" dirty="0">
                        <a:solidFill>
                          <a:schemeClr val="tx1"/>
                        </a:solidFill>
                        <a:latin typeface="+mn-lt"/>
                        <a:ea typeface="+mn-ea"/>
                        <a:cs typeface="+mn-cs"/>
                      </a:endParaRPr>
                    </a:p>
                  </a:txBody>
                  <a:tcPr anchor="ctr">
                    <a:solidFill>
                      <a:srgbClr val="FF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700" b="0" kern="1200" dirty="0" smtClean="0">
                          <a:solidFill>
                            <a:schemeClr val="tx1"/>
                          </a:solidFill>
                          <a:latin typeface="+mn-lt"/>
                          <a:ea typeface="+mn-ea"/>
                          <a:cs typeface="+mn-cs"/>
                        </a:rPr>
                        <a:t>82</a:t>
                      </a:r>
                      <a:endParaRPr lang="fr-CH" sz="700" b="0" kern="1200" dirty="0">
                        <a:solidFill>
                          <a:schemeClr val="tx1"/>
                        </a:solidFill>
                        <a:latin typeface="+mn-lt"/>
                        <a:ea typeface="+mn-ea"/>
                        <a:cs typeface="+mn-cs"/>
                      </a:endParaRPr>
                    </a:p>
                  </a:txBody>
                  <a:tcPr anchor="ctr">
                    <a:solidFill>
                      <a:srgbClr val="FF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700" b="0" kern="1200" dirty="0" smtClean="0">
                          <a:solidFill>
                            <a:schemeClr val="tx1"/>
                          </a:solidFill>
                          <a:latin typeface="+mn-lt"/>
                          <a:ea typeface="+mn-ea"/>
                          <a:cs typeface="+mn-cs"/>
                        </a:rPr>
                        <a:t>0.51</a:t>
                      </a:r>
                      <a:endParaRPr lang="fr-CH" sz="700" b="0" kern="1200" dirty="0">
                        <a:solidFill>
                          <a:schemeClr val="tx1"/>
                        </a:solidFill>
                        <a:latin typeface="+mn-lt"/>
                        <a:ea typeface="+mn-ea"/>
                        <a:cs typeface="+mn-cs"/>
                      </a:endParaRPr>
                    </a:p>
                  </a:txBody>
                  <a:tcPr anchor="ctr">
                    <a:solidFill>
                      <a:srgbClr val="FF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700" b="0" kern="1200" dirty="0" smtClean="0">
                          <a:solidFill>
                            <a:schemeClr val="tx1"/>
                          </a:solidFill>
                          <a:latin typeface="+mn-lt"/>
                          <a:ea typeface="+mn-ea"/>
                          <a:cs typeface="+mn-cs"/>
                        </a:rPr>
                        <a:t>2’933</a:t>
                      </a:r>
                      <a:endParaRPr lang="fr-CH" sz="700" b="0" kern="1200" dirty="0">
                        <a:solidFill>
                          <a:schemeClr val="tx1"/>
                        </a:solidFill>
                        <a:latin typeface="+mn-lt"/>
                        <a:ea typeface="+mn-ea"/>
                        <a:cs typeface="+mn-cs"/>
                      </a:endParaRPr>
                    </a:p>
                  </a:txBody>
                  <a:tcPr anchor="ctr">
                    <a:solidFill>
                      <a:srgbClr val="FF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700" b="0" kern="1200" dirty="0" smtClean="0">
                          <a:solidFill>
                            <a:schemeClr val="tx1"/>
                          </a:solidFill>
                          <a:latin typeface="+mn-lt"/>
                          <a:ea typeface="+mn-ea"/>
                          <a:cs typeface="+mn-cs"/>
                        </a:rPr>
                        <a:t>18.30</a:t>
                      </a:r>
                      <a:endParaRPr lang="fr-CH" sz="700" b="0" kern="1200" dirty="0">
                        <a:solidFill>
                          <a:schemeClr val="tx1"/>
                        </a:solidFill>
                        <a:latin typeface="+mn-lt"/>
                        <a:ea typeface="+mn-ea"/>
                        <a:cs typeface="+mn-cs"/>
                      </a:endParaRPr>
                    </a:p>
                  </a:txBody>
                  <a:tcPr anchor="ctr">
                    <a:solidFill>
                      <a:srgbClr val="FFCCCC"/>
                    </a:solidFill>
                  </a:tcPr>
                </a:tc>
                <a:extLst>
                  <a:ext uri="{0D108BD9-81ED-4DB2-BD59-A6C34878D82A}">
                    <a16:rowId xmlns:a16="http://schemas.microsoft.com/office/drawing/2014/main" val="110493985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700" b="0" kern="1200" dirty="0" smtClean="0">
                          <a:solidFill>
                            <a:schemeClr val="bg1"/>
                          </a:solidFill>
                          <a:latin typeface="+mn-lt"/>
                          <a:ea typeface="+mn-ea"/>
                          <a:cs typeface="+mn-cs"/>
                        </a:rPr>
                        <a:t>Valais</a:t>
                      </a:r>
                      <a:endParaRPr lang="fr-CH" sz="700" b="0" kern="1200" dirty="0">
                        <a:solidFill>
                          <a:schemeClr val="bg1"/>
                        </a:solidFill>
                        <a:latin typeface="+mn-lt"/>
                        <a:ea typeface="+mn-ea"/>
                        <a:cs typeface="+mn-cs"/>
                      </a:endParaRPr>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700" b="0" kern="1200" dirty="0" smtClean="0">
                          <a:solidFill>
                            <a:schemeClr val="tx1"/>
                          </a:solidFill>
                          <a:latin typeface="+mn-lt"/>
                          <a:ea typeface="+mn-ea"/>
                          <a:cs typeface="+mn-cs"/>
                        </a:rPr>
                        <a:t>61’356</a:t>
                      </a:r>
                      <a:endParaRPr lang="fr-CH" sz="700" b="0" kern="1200" dirty="0">
                        <a:solidFill>
                          <a:schemeClr val="tx1"/>
                        </a:solidFill>
                        <a:latin typeface="+mn-lt"/>
                        <a:ea typeface="+mn-ea"/>
                        <a:cs typeface="+mn-cs"/>
                      </a:endParaRPr>
                    </a:p>
                  </a:txBody>
                  <a:tcPr anchor="ctr">
                    <a:solidFill>
                      <a:srgbClr val="FF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700" b="0" kern="1200" dirty="0" smtClean="0">
                          <a:solidFill>
                            <a:schemeClr val="tx1"/>
                          </a:solidFill>
                          <a:latin typeface="+mn-lt"/>
                          <a:ea typeface="+mn-ea"/>
                          <a:cs typeface="+mn-cs"/>
                        </a:rPr>
                        <a:t>810</a:t>
                      </a:r>
                      <a:endParaRPr lang="fr-CH" sz="700" b="0" kern="1200" dirty="0">
                        <a:solidFill>
                          <a:schemeClr val="tx1"/>
                        </a:solidFill>
                        <a:latin typeface="+mn-lt"/>
                        <a:ea typeface="+mn-ea"/>
                        <a:cs typeface="+mn-cs"/>
                      </a:endParaRPr>
                    </a:p>
                  </a:txBody>
                  <a:tcPr anchor="ctr">
                    <a:solidFill>
                      <a:srgbClr val="FF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700" b="0" kern="1200" dirty="0" smtClean="0">
                          <a:solidFill>
                            <a:schemeClr val="tx1"/>
                          </a:solidFill>
                          <a:latin typeface="+mn-lt"/>
                          <a:ea typeface="+mn-ea"/>
                          <a:cs typeface="+mn-cs"/>
                        </a:rPr>
                        <a:t>13.20</a:t>
                      </a:r>
                      <a:endParaRPr lang="fr-CH" sz="700" b="0" kern="1200" dirty="0">
                        <a:solidFill>
                          <a:schemeClr val="tx1"/>
                        </a:solidFill>
                        <a:latin typeface="+mn-lt"/>
                        <a:ea typeface="+mn-ea"/>
                        <a:cs typeface="+mn-cs"/>
                      </a:endParaRPr>
                    </a:p>
                  </a:txBody>
                  <a:tcPr anchor="ctr">
                    <a:solidFill>
                      <a:srgbClr val="FF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700" b="0" kern="1200" dirty="0" smtClean="0">
                          <a:solidFill>
                            <a:schemeClr val="tx1"/>
                          </a:solidFill>
                          <a:latin typeface="+mn-lt"/>
                          <a:ea typeface="+mn-ea"/>
                          <a:cs typeface="+mn-cs"/>
                        </a:rPr>
                        <a:t>170</a:t>
                      </a:r>
                      <a:endParaRPr lang="fr-CH" sz="700" b="0" kern="1200" dirty="0">
                        <a:solidFill>
                          <a:schemeClr val="tx1"/>
                        </a:solidFill>
                        <a:latin typeface="+mn-lt"/>
                        <a:ea typeface="+mn-ea"/>
                        <a:cs typeface="+mn-cs"/>
                      </a:endParaRPr>
                    </a:p>
                  </a:txBody>
                  <a:tcPr anchor="ctr">
                    <a:solidFill>
                      <a:srgbClr val="FF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700" b="0" kern="1200" dirty="0" smtClean="0">
                          <a:solidFill>
                            <a:schemeClr val="tx1"/>
                          </a:solidFill>
                          <a:latin typeface="+mn-lt"/>
                          <a:ea typeface="+mn-ea"/>
                          <a:cs typeface="+mn-cs"/>
                        </a:rPr>
                        <a:t>2.77</a:t>
                      </a:r>
                      <a:endParaRPr lang="fr-CH" sz="700" b="0" kern="1200" dirty="0">
                        <a:solidFill>
                          <a:schemeClr val="tx1"/>
                        </a:solidFill>
                        <a:latin typeface="+mn-lt"/>
                        <a:ea typeface="+mn-ea"/>
                        <a:cs typeface="+mn-cs"/>
                      </a:endParaRPr>
                    </a:p>
                  </a:txBody>
                  <a:tcPr anchor="ctr">
                    <a:solidFill>
                      <a:srgbClr val="FF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700" b="0" kern="1200" dirty="0" smtClean="0">
                          <a:solidFill>
                            <a:schemeClr val="tx1"/>
                          </a:solidFill>
                          <a:latin typeface="+mn-lt"/>
                          <a:ea typeface="+mn-ea"/>
                          <a:cs typeface="+mn-cs"/>
                        </a:rPr>
                        <a:t>26</a:t>
                      </a:r>
                      <a:endParaRPr lang="fr-CH" sz="700" b="0" kern="1200" dirty="0">
                        <a:solidFill>
                          <a:schemeClr val="tx1"/>
                        </a:solidFill>
                        <a:latin typeface="+mn-lt"/>
                        <a:ea typeface="+mn-ea"/>
                        <a:cs typeface="+mn-cs"/>
                      </a:endParaRPr>
                    </a:p>
                  </a:txBody>
                  <a:tcPr anchor="ctr">
                    <a:solidFill>
                      <a:srgbClr val="FF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700" b="0" kern="1200" dirty="0" smtClean="0">
                          <a:solidFill>
                            <a:schemeClr val="tx1"/>
                          </a:solidFill>
                          <a:latin typeface="+mn-lt"/>
                          <a:ea typeface="+mn-ea"/>
                          <a:cs typeface="+mn-cs"/>
                        </a:rPr>
                        <a:t>0.42</a:t>
                      </a:r>
                      <a:endParaRPr lang="fr-CH" sz="700" b="0" kern="1200" dirty="0">
                        <a:solidFill>
                          <a:schemeClr val="tx1"/>
                        </a:solidFill>
                        <a:latin typeface="+mn-lt"/>
                        <a:ea typeface="+mn-ea"/>
                        <a:cs typeface="+mn-cs"/>
                      </a:endParaRPr>
                    </a:p>
                  </a:txBody>
                  <a:tcPr anchor="ctr">
                    <a:solidFill>
                      <a:srgbClr val="FF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700" b="0" kern="1200" dirty="0" smtClean="0">
                          <a:solidFill>
                            <a:schemeClr val="tx1"/>
                          </a:solidFill>
                          <a:latin typeface="+mn-lt"/>
                          <a:ea typeface="+mn-ea"/>
                          <a:cs typeface="+mn-cs"/>
                        </a:rPr>
                        <a:t>1’547</a:t>
                      </a:r>
                      <a:endParaRPr lang="fr-CH" sz="700" b="0" kern="1200" dirty="0">
                        <a:solidFill>
                          <a:schemeClr val="tx1"/>
                        </a:solidFill>
                        <a:latin typeface="+mn-lt"/>
                        <a:ea typeface="+mn-ea"/>
                        <a:cs typeface="+mn-cs"/>
                      </a:endParaRPr>
                    </a:p>
                  </a:txBody>
                  <a:tcPr anchor="ctr">
                    <a:solidFill>
                      <a:srgbClr val="FFCC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700" b="0" kern="1200" dirty="0" smtClean="0">
                          <a:solidFill>
                            <a:schemeClr val="tx1"/>
                          </a:solidFill>
                          <a:latin typeface="+mn-lt"/>
                          <a:ea typeface="+mn-ea"/>
                          <a:cs typeface="+mn-cs"/>
                        </a:rPr>
                        <a:t>25.21</a:t>
                      </a:r>
                      <a:endParaRPr lang="fr-CH" sz="700" b="0" kern="1200" dirty="0">
                        <a:solidFill>
                          <a:schemeClr val="tx1"/>
                        </a:solidFill>
                        <a:latin typeface="+mn-lt"/>
                        <a:ea typeface="+mn-ea"/>
                        <a:cs typeface="+mn-cs"/>
                      </a:endParaRPr>
                    </a:p>
                  </a:txBody>
                  <a:tcPr anchor="ctr">
                    <a:solidFill>
                      <a:srgbClr val="FFCCCC"/>
                    </a:solidFill>
                  </a:tcPr>
                </a:tc>
                <a:extLst>
                  <a:ext uri="{0D108BD9-81ED-4DB2-BD59-A6C34878D82A}">
                    <a16:rowId xmlns:a16="http://schemas.microsoft.com/office/drawing/2014/main" val="1878323817"/>
                  </a:ext>
                </a:extLst>
              </a:tr>
            </a:tbl>
          </a:graphicData>
        </a:graphic>
      </p:graphicFrame>
    </p:spTree>
    <p:extLst>
      <p:ext uri="{BB962C8B-B14F-4D97-AF65-F5344CB8AC3E}">
        <p14:creationId xmlns:p14="http://schemas.microsoft.com/office/powerpoint/2010/main" val="3174223464"/>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2800" y="259200"/>
            <a:ext cx="8435975" cy="461665"/>
          </a:xfrm>
        </p:spPr>
        <p:txBody>
          <a:bodyPr/>
          <a:lstStyle/>
          <a:p>
            <a:pPr algn="ctr"/>
            <a:r>
              <a:rPr lang="fr-CH" sz="2400" b="1" dirty="0" smtClean="0"/>
              <a:t>Ultima ratio</a:t>
            </a:r>
            <a:endParaRPr lang="fr-CH" sz="2400" b="1" dirty="0"/>
          </a:p>
        </p:txBody>
      </p:sp>
      <p:sp>
        <p:nvSpPr>
          <p:cNvPr id="3" name="Espace réservé du contenu 2"/>
          <p:cNvSpPr>
            <a:spLocks noGrp="1"/>
          </p:cNvSpPr>
          <p:nvPr>
            <p:ph idx="1"/>
          </p:nvPr>
        </p:nvSpPr>
        <p:spPr>
          <a:xfrm>
            <a:off x="359569" y="1125538"/>
            <a:ext cx="8424862" cy="5256212"/>
          </a:xfrm>
        </p:spPr>
        <p:txBody>
          <a:bodyPr anchor="ctr"/>
          <a:lstStyle/>
          <a:p>
            <a:pPr marL="342900" lvl="1" indent="-342900" algn="just">
              <a:buSzPct val="70000"/>
              <a:buBlip>
                <a:blip r:embed="rId3"/>
              </a:buBlip>
              <a:defRPr/>
            </a:pPr>
            <a:r>
              <a:rPr lang="fr-CH" sz="1400" dirty="0" smtClean="0">
                <a:solidFill>
                  <a:schemeClr val="tx1"/>
                </a:solidFill>
                <a:ea typeface="+mn-ea"/>
                <a:cs typeface="+mn-cs"/>
              </a:rPr>
              <a:t>Les mesures de protection s’inscrivent sur un continuum allant de la mesure la moins intrusive dans la sphère familiale à la mesure la plus coercitive soit le retrait de l’autorité parentale. Ainsi, un placement est prononcé lorsqu’aucune autre mesure n’a pu présenté les effets nécessaires à remédier à la mise en danger ou qu’il n’est pas envisageable qu’une mesure moindre puisse être suffisante à protéger l’enfant. </a:t>
            </a:r>
          </a:p>
          <a:p>
            <a:pPr marL="0" lvl="1" indent="0" algn="just">
              <a:buSzPct val="70000"/>
              <a:buNone/>
              <a:defRPr/>
            </a:pPr>
            <a:endParaRPr lang="fr-CH" sz="1400" dirty="0" smtClean="0">
              <a:solidFill>
                <a:schemeClr val="tx1"/>
              </a:solidFill>
              <a:ea typeface="+mn-ea"/>
              <a:cs typeface="+mn-cs"/>
            </a:endParaRPr>
          </a:p>
          <a:p>
            <a:pPr marL="0" lvl="1" indent="0" algn="just">
              <a:buSzPct val="70000"/>
              <a:buNone/>
              <a:defRPr/>
            </a:pPr>
            <a:endParaRPr lang="fr-CH" sz="1400" dirty="0">
              <a:solidFill>
                <a:schemeClr val="tx1"/>
              </a:solidFill>
              <a:ea typeface="+mn-ea"/>
              <a:cs typeface="+mn-cs"/>
            </a:endParaRPr>
          </a:p>
          <a:p>
            <a:pPr marL="0" lvl="1" indent="0" algn="just">
              <a:buSzPct val="70000"/>
              <a:buNone/>
              <a:defRPr/>
            </a:pPr>
            <a:endParaRPr lang="fr-CH" sz="1400" dirty="0">
              <a:solidFill>
                <a:schemeClr val="tx1"/>
              </a:solidFill>
              <a:ea typeface="+mn-ea"/>
              <a:cs typeface="+mn-cs"/>
            </a:endParaRPr>
          </a:p>
          <a:p>
            <a:pPr marL="342900" lvl="1" indent="-342900" algn="just">
              <a:buSzPct val="70000"/>
              <a:buBlip>
                <a:blip r:embed="rId3"/>
              </a:buBlip>
              <a:defRPr/>
            </a:pPr>
            <a:endParaRPr lang="fr-CH" sz="1400" dirty="0" smtClean="0">
              <a:solidFill>
                <a:schemeClr val="tx1"/>
              </a:solidFill>
              <a:ea typeface="+mn-ea"/>
              <a:cs typeface="+mn-cs"/>
            </a:endParaRPr>
          </a:p>
          <a:p>
            <a:pPr marL="0" lvl="1" indent="0" algn="just">
              <a:buSzPct val="70000"/>
              <a:buNone/>
              <a:defRPr/>
            </a:pPr>
            <a:endParaRPr lang="fr-CH" sz="1400" dirty="0" smtClean="0">
              <a:solidFill>
                <a:schemeClr val="tx1"/>
              </a:solidFill>
              <a:ea typeface="+mn-ea"/>
              <a:cs typeface="+mn-cs"/>
            </a:endParaRPr>
          </a:p>
          <a:p>
            <a:pPr marL="342900" lvl="1" indent="-342900" algn="just">
              <a:buSzPct val="70000"/>
              <a:buBlip>
                <a:blip r:embed="rId3"/>
              </a:buBlip>
              <a:defRPr/>
            </a:pPr>
            <a:endParaRPr lang="fr-CH" sz="1400" dirty="0" smtClean="0">
              <a:solidFill>
                <a:schemeClr val="tx1"/>
              </a:solidFill>
              <a:ea typeface="+mn-ea"/>
              <a:cs typeface="+mn-cs"/>
            </a:endParaRPr>
          </a:p>
          <a:p>
            <a:pPr marL="0" lvl="1" indent="0" algn="just">
              <a:buSzPct val="70000"/>
              <a:buNone/>
              <a:defRPr/>
            </a:pPr>
            <a:endParaRPr lang="fr-CH" sz="1400" dirty="0">
              <a:solidFill>
                <a:schemeClr val="tx1"/>
              </a:solidFill>
              <a:ea typeface="+mn-ea"/>
              <a:cs typeface="+mn-cs"/>
            </a:endParaRPr>
          </a:p>
          <a:p>
            <a:pPr marL="0" lvl="1" indent="0" algn="just">
              <a:buSzPct val="70000"/>
              <a:buNone/>
              <a:defRPr/>
            </a:pPr>
            <a:endParaRPr lang="fr-CH" sz="1400" dirty="0">
              <a:solidFill>
                <a:schemeClr val="tx1"/>
              </a:solidFill>
              <a:ea typeface="+mn-ea"/>
              <a:cs typeface="+mn-cs"/>
            </a:endParaRPr>
          </a:p>
          <a:p>
            <a:pPr marL="342900" lvl="1" indent="-342900" algn="just">
              <a:buSzPct val="70000"/>
              <a:buBlip>
                <a:blip r:embed="rId3"/>
              </a:buBlip>
              <a:defRPr/>
            </a:pPr>
            <a:r>
              <a:rPr lang="fr-CH" sz="1400" dirty="0" smtClean="0">
                <a:solidFill>
                  <a:schemeClr val="tx1"/>
                </a:solidFill>
                <a:ea typeface="+mn-ea"/>
                <a:cs typeface="+mn-cs"/>
              </a:rPr>
              <a:t>En ce sens, tous les signalements, même en cas de maltraitance, ne conduisent pas nécessairement au retrait du droit de déterminer du lieu de résidence des parents.</a:t>
            </a:r>
          </a:p>
        </p:txBody>
      </p:sp>
      <p:grpSp>
        <p:nvGrpSpPr>
          <p:cNvPr id="23" name="Groupe 22"/>
          <p:cNvGrpSpPr/>
          <p:nvPr/>
        </p:nvGrpSpPr>
        <p:grpSpPr>
          <a:xfrm>
            <a:off x="1526678" y="3501008"/>
            <a:ext cx="6090644" cy="1290371"/>
            <a:chOff x="1619672" y="3578789"/>
            <a:chExt cx="6090644" cy="1290371"/>
          </a:xfrm>
        </p:grpSpPr>
        <p:sp>
          <p:nvSpPr>
            <p:cNvPr id="5" name="Flèche vers le bas 4"/>
            <p:cNvSpPr/>
            <p:nvPr/>
          </p:nvSpPr>
          <p:spPr>
            <a:xfrm rot="16200000">
              <a:off x="4412966" y="1571810"/>
              <a:ext cx="504056" cy="6090644"/>
            </a:xfrm>
            <a:prstGeom prst="downArrow">
              <a:avLst/>
            </a:prstGeom>
            <a:gradFill>
              <a:gsLst>
                <a:gs pos="0">
                  <a:srgbClr val="FFCCCC"/>
                </a:gs>
                <a:gs pos="74000">
                  <a:srgbClr val="FF7C80"/>
                </a:gs>
                <a:gs pos="83000">
                  <a:srgbClr val="FF7C80"/>
                </a:gs>
                <a:gs pos="100000">
                  <a:srgbClr val="CC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nvGrpSpPr>
            <p:cNvPr id="8" name="Groupe 7"/>
            <p:cNvGrpSpPr/>
            <p:nvPr/>
          </p:nvGrpSpPr>
          <p:grpSpPr>
            <a:xfrm>
              <a:off x="1619672" y="3578789"/>
              <a:ext cx="1171277" cy="633670"/>
              <a:chOff x="2678" y="475252"/>
              <a:chExt cx="1171277" cy="633670"/>
            </a:xfrm>
          </p:grpSpPr>
          <p:sp>
            <p:nvSpPr>
              <p:cNvPr id="21" name="Rectangle à coins arrondis 20"/>
              <p:cNvSpPr/>
              <p:nvPr/>
            </p:nvSpPr>
            <p:spPr>
              <a:xfrm>
                <a:off x="2678" y="475252"/>
                <a:ext cx="1171277" cy="633670"/>
              </a:xfrm>
              <a:prstGeom prst="roundRect">
                <a:avLst/>
              </a:prstGeom>
              <a:solidFill>
                <a:srgbClr val="FFCCCC"/>
              </a:solidFill>
              <a:ln>
                <a:solidFill>
                  <a:srgbClr val="FFCCCC"/>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2" name="ZoneTexte 21"/>
              <p:cNvSpPr txBox="1"/>
              <p:nvPr/>
            </p:nvSpPr>
            <p:spPr>
              <a:xfrm>
                <a:off x="33611" y="506185"/>
                <a:ext cx="1109411" cy="5718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fr-FR" sz="900" kern="1200" dirty="0" smtClean="0"/>
                  <a:t>Recommandations aux parents</a:t>
                </a:r>
                <a:endParaRPr lang="fr-FR" sz="900" kern="1200" dirty="0"/>
              </a:p>
            </p:txBody>
          </p:sp>
        </p:grpSp>
        <p:grpSp>
          <p:nvGrpSpPr>
            <p:cNvPr id="9" name="Groupe 8"/>
            <p:cNvGrpSpPr/>
            <p:nvPr/>
          </p:nvGrpSpPr>
          <p:grpSpPr>
            <a:xfrm>
              <a:off x="2849514" y="3578789"/>
              <a:ext cx="1171277" cy="633670"/>
              <a:chOff x="1232520" y="475252"/>
              <a:chExt cx="1171277" cy="633670"/>
            </a:xfrm>
          </p:grpSpPr>
          <p:sp>
            <p:nvSpPr>
              <p:cNvPr id="19" name="Rectangle à coins arrondis 18"/>
              <p:cNvSpPr/>
              <p:nvPr/>
            </p:nvSpPr>
            <p:spPr>
              <a:xfrm>
                <a:off x="1232520" y="475252"/>
                <a:ext cx="1171277" cy="633670"/>
              </a:xfrm>
              <a:prstGeom prst="roundRect">
                <a:avLst/>
              </a:prstGeom>
              <a:solidFill>
                <a:srgbClr val="FF9999"/>
              </a:solidFill>
              <a:ln>
                <a:solidFill>
                  <a:srgbClr val="FF9999"/>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0" name="ZoneTexte 19"/>
              <p:cNvSpPr txBox="1"/>
              <p:nvPr/>
            </p:nvSpPr>
            <p:spPr>
              <a:xfrm>
                <a:off x="1263453" y="506185"/>
                <a:ext cx="1109411" cy="5718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fr-FR" sz="900" kern="1200" dirty="0" smtClean="0"/>
                  <a:t>Surveillance</a:t>
                </a:r>
                <a:endParaRPr lang="fr-FR" sz="900" kern="1200" dirty="0"/>
              </a:p>
            </p:txBody>
          </p:sp>
        </p:grpSp>
        <p:grpSp>
          <p:nvGrpSpPr>
            <p:cNvPr id="10" name="Groupe 9"/>
            <p:cNvGrpSpPr/>
            <p:nvPr/>
          </p:nvGrpSpPr>
          <p:grpSpPr>
            <a:xfrm>
              <a:off x="4079355" y="3578789"/>
              <a:ext cx="1171277" cy="633670"/>
              <a:chOff x="2462361" y="475252"/>
              <a:chExt cx="1171277" cy="633670"/>
            </a:xfrm>
          </p:grpSpPr>
          <p:sp>
            <p:nvSpPr>
              <p:cNvPr id="17" name="Rectangle à coins arrondis 16"/>
              <p:cNvSpPr/>
              <p:nvPr/>
            </p:nvSpPr>
            <p:spPr>
              <a:xfrm>
                <a:off x="2462361" y="475252"/>
                <a:ext cx="1171277" cy="633670"/>
              </a:xfrm>
              <a:prstGeom prst="roundRect">
                <a:avLst/>
              </a:prstGeom>
              <a:solidFill>
                <a:srgbClr val="FF7C80"/>
              </a:solidFill>
              <a:ln>
                <a:solidFill>
                  <a:srgbClr val="FF7C8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ZoneTexte 17"/>
              <p:cNvSpPr txBox="1"/>
              <p:nvPr/>
            </p:nvSpPr>
            <p:spPr>
              <a:xfrm>
                <a:off x="2493294" y="506185"/>
                <a:ext cx="1109411" cy="5718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fr-FR" sz="900" kern="1200" dirty="0" smtClean="0"/>
                  <a:t>Curatelle d’assistance éducative</a:t>
                </a:r>
                <a:endParaRPr lang="fr-FR" sz="900" kern="1200" dirty="0"/>
              </a:p>
            </p:txBody>
          </p:sp>
        </p:grpSp>
        <p:grpSp>
          <p:nvGrpSpPr>
            <p:cNvPr id="11" name="Groupe 10"/>
            <p:cNvGrpSpPr/>
            <p:nvPr/>
          </p:nvGrpSpPr>
          <p:grpSpPr>
            <a:xfrm>
              <a:off x="5309196" y="3578789"/>
              <a:ext cx="1171277" cy="633670"/>
              <a:chOff x="3692202" y="475252"/>
              <a:chExt cx="1171277" cy="633670"/>
            </a:xfrm>
          </p:grpSpPr>
          <p:sp>
            <p:nvSpPr>
              <p:cNvPr id="15" name="Rectangle à coins arrondis 14"/>
              <p:cNvSpPr/>
              <p:nvPr/>
            </p:nvSpPr>
            <p:spPr>
              <a:xfrm>
                <a:off x="3692202" y="475252"/>
                <a:ext cx="1171277" cy="633670"/>
              </a:xfrm>
              <a:prstGeom prst="roundRect">
                <a:avLst/>
              </a:prstGeom>
              <a:solidFill>
                <a:srgbClr val="FF5050"/>
              </a:solidFill>
              <a:ln>
                <a:solidFill>
                  <a:srgbClr val="FF505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ZoneTexte 15"/>
              <p:cNvSpPr txBox="1"/>
              <p:nvPr/>
            </p:nvSpPr>
            <p:spPr>
              <a:xfrm>
                <a:off x="3723135" y="506185"/>
                <a:ext cx="1109411" cy="5718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fr-FR" sz="900" kern="1200" dirty="0" smtClean="0"/>
                  <a:t>Retrait du droit de garde</a:t>
                </a:r>
              </a:p>
            </p:txBody>
          </p:sp>
        </p:grpSp>
        <p:grpSp>
          <p:nvGrpSpPr>
            <p:cNvPr id="12" name="Groupe 11"/>
            <p:cNvGrpSpPr/>
            <p:nvPr/>
          </p:nvGrpSpPr>
          <p:grpSpPr>
            <a:xfrm>
              <a:off x="6539037" y="3578789"/>
              <a:ext cx="1171277" cy="633670"/>
              <a:chOff x="4922043" y="475252"/>
              <a:chExt cx="1171277" cy="633670"/>
            </a:xfrm>
          </p:grpSpPr>
          <p:sp>
            <p:nvSpPr>
              <p:cNvPr id="13" name="Rectangle à coins arrondis 12"/>
              <p:cNvSpPr/>
              <p:nvPr/>
            </p:nvSpPr>
            <p:spPr>
              <a:xfrm>
                <a:off x="4922043" y="475252"/>
                <a:ext cx="1171277" cy="633670"/>
              </a:xfrm>
              <a:prstGeom prst="roundRect">
                <a:avLst/>
              </a:prstGeom>
              <a:solidFill>
                <a:srgbClr val="C00000"/>
              </a:solidFill>
              <a:ln>
                <a:solidFill>
                  <a:srgbClr val="C0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4" name="ZoneTexte 13"/>
              <p:cNvSpPr txBox="1"/>
              <p:nvPr/>
            </p:nvSpPr>
            <p:spPr>
              <a:xfrm>
                <a:off x="4952976" y="506185"/>
                <a:ext cx="1109411" cy="5718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fr-FR" sz="900" kern="1200" dirty="0" smtClean="0"/>
                  <a:t>Retrait de l’autorité parentale</a:t>
                </a:r>
              </a:p>
            </p:txBody>
          </p:sp>
        </p:grpSp>
      </p:grpSp>
    </p:spTree>
    <p:extLst>
      <p:ext uri="{BB962C8B-B14F-4D97-AF65-F5344CB8AC3E}">
        <p14:creationId xmlns:p14="http://schemas.microsoft.com/office/powerpoint/2010/main" val="1933997761"/>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2800" y="413088"/>
            <a:ext cx="8435975" cy="400110"/>
          </a:xfrm>
        </p:spPr>
        <p:txBody>
          <a:bodyPr/>
          <a:lstStyle/>
          <a:p>
            <a:pPr algn="ctr"/>
            <a:r>
              <a:rPr lang="fr-CH" sz="2000" b="1" dirty="0" smtClean="0"/>
              <a:t>Vignette</a:t>
            </a:r>
            <a:endParaRPr lang="fr-CH" sz="2000" b="1" dirty="0"/>
          </a:p>
        </p:txBody>
      </p:sp>
      <p:sp>
        <p:nvSpPr>
          <p:cNvPr id="3" name="Espace réservé du contenu 2"/>
          <p:cNvSpPr>
            <a:spLocks noGrp="1"/>
          </p:cNvSpPr>
          <p:nvPr>
            <p:ph idx="1"/>
          </p:nvPr>
        </p:nvSpPr>
        <p:spPr>
          <a:xfrm>
            <a:off x="355916" y="1052736"/>
            <a:ext cx="8424862" cy="5234780"/>
          </a:xfrm>
        </p:spPr>
        <p:txBody>
          <a:bodyPr anchor="ctr"/>
          <a:lstStyle/>
          <a:p>
            <a:pPr marL="0" indent="0">
              <a:buNone/>
            </a:pPr>
            <a:r>
              <a:rPr lang="fr-CH" sz="1500" b="1" dirty="0" smtClean="0"/>
              <a:t>Garçon de 12 ans</a:t>
            </a:r>
          </a:p>
          <a:p>
            <a:pPr marL="0" indent="0">
              <a:buNone/>
            </a:pPr>
            <a:endParaRPr lang="fr-CH" sz="1500" dirty="0"/>
          </a:p>
          <a:p>
            <a:pPr algn="just"/>
            <a:r>
              <a:rPr lang="fr-CH" sz="1400" dirty="0" smtClean="0"/>
              <a:t>Signalement </a:t>
            </a:r>
            <a:r>
              <a:rPr lang="fr-CH" sz="1400" dirty="0"/>
              <a:t>de </a:t>
            </a:r>
            <a:r>
              <a:rPr lang="fr-CH" sz="1400" dirty="0" smtClean="0"/>
              <a:t>l’enseignant</a:t>
            </a:r>
          </a:p>
          <a:p>
            <a:pPr marL="0" indent="0" algn="just">
              <a:buNone/>
            </a:pPr>
            <a:endParaRPr lang="fr-CH" sz="1400" dirty="0"/>
          </a:p>
          <a:p>
            <a:pPr algn="just"/>
            <a:r>
              <a:rPr lang="fr-CH" sz="1400" dirty="0"/>
              <a:t>Suspicions de maltraitances physiques </a:t>
            </a:r>
            <a:endParaRPr lang="fr-CH" sz="1400" dirty="0" smtClean="0"/>
          </a:p>
          <a:p>
            <a:pPr marL="0" indent="0" algn="just">
              <a:buNone/>
            </a:pPr>
            <a:endParaRPr lang="fr-CH" sz="1400" dirty="0"/>
          </a:p>
          <a:p>
            <a:pPr algn="just"/>
            <a:r>
              <a:rPr lang="fr-CH" sz="1400" dirty="0"/>
              <a:t>Selon l’enfant, son beau-père l’a frappé la dernière fois </a:t>
            </a:r>
            <a:r>
              <a:rPr lang="fr-CH" sz="1400" dirty="0" smtClean="0"/>
              <a:t>la veille au soir (traces </a:t>
            </a:r>
            <a:r>
              <a:rPr lang="fr-CH" sz="1400" dirty="0"/>
              <a:t>de coups sur le visage et sur le corps</a:t>
            </a:r>
            <a:r>
              <a:rPr lang="fr-CH" sz="1400" dirty="0" smtClean="0"/>
              <a:t>) </a:t>
            </a:r>
            <a:r>
              <a:rPr lang="fr-CH" altLang="fr-FR" sz="1400" dirty="0"/>
              <a:t>suite à une dispute deux jours </a:t>
            </a:r>
            <a:r>
              <a:rPr lang="fr-CH" altLang="fr-FR" sz="1400" dirty="0" smtClean="0"/>
              <a:t>auparavant</a:t>
            </a:r>
          </a:p>
          <a:p>
            <a:pPr algn="just"/>
            <a:endParaRPr lang="fr-CH" altLang="fr-FR" sz="1400" dirty="0" smtClean="0"/>
          </a:p>
          <a:p>
            <a:pPr algn="just"/>
            <a:endParaRPr lang="fr-CH" sz="1400" dirty="0"/>
          </a:p>
          <a:p>
            <a:pPr marL="0" indent="0" algn="just">
              <a:buNone/>
            </a:pPr>
            <a:endParaRPr lang="fr-CH" sz="1400" dirty="0" smtClean="0"/>
          </a:p>
          <a:p>
            <a:pPr algn="just"/>
            <a:endParaRPr lang="fr-CH" sz="1400" dirty="0"/>
          </a:p>
          <a:p>
            <a:pPr algn="just"/>
            <a:endParaRPr lang="fr-CH" sz="1400" dirty="0" smtClean="0"/>
          </a:p>
          <a:p>
            <a:pPr marL="0" indent="0" algn="just">
              <a:buNone/>
            </a:pPr>
            <a:endParaRPr lang="fr-CH" sz="1400" dirty="0"/>
          </a:p>
          <a:p>
            <a:pPr algn="just"/>
            <a:r>
              <a:rPr lang="fr-CH" sz="1400" dirty="0"/>
              <a:t>L’enfant déclare subir des violences physiques répétées (gifles, coups de poing, coups de ceinturon) </a:t>
            </a:r>
            <a:endParaRPr lang="fr-CH" sz="1400" dirty="0" smtClean="0"/>
          </a:p>
          <a:p>
            <a:pPr marL="0" indent="0" algn="just">
              <a:buNone/>
            </a:pPr>
            <a:endParaRPr lang="fr-CH" sz="1400" dirty="0"/>
          </a:p>
          <a:p>
            <a:pPr algn="just"/>
            <a:r>
              <a:rPr lang="fr-CH" sz="1400" dirty="0"/>
              <a:t>Pablo habite avec sa mère, son  </a:t>
            </a:r>
            <a:r>
              <a:rPr lang="fr-CH" sz="1400" dirty="0" smtClean="0"/>
              <a:t>beau-père </a:t>
            </a:r>
            <a:r>
              <a:rPr lang="fr-CH" sz="1400" dirty="0"/>
              <a:t>et sa demi-sœur de 6 </a:t>
            </a:r>
            <a:r>
              <a:rPr lang="fr-CH" sz="1400" dirty="0" smtClean="0"/>
              <a:t>ans</a:t>
            </a:r>
          </a:p>
          <a:p>
            <a:pPr algn="just"/>
            <a:endParaRPr lang="fr-CH" sz="1400" dirty="0"/>
          </a:p>
          <a:p>
            <a:pPr algn="just">
              <a:buFont typeface="Wingdings" panose="05000000000000000000" pitchFamily="2" charset="2"/>
              <a:buChar char="à"/>
            </a:pPr>
            <a:r>
              <a:rPr lang="fr-CH" sz="1400" dirty="0" smtClean="0"/>
              <a:t>Signalement </a:t>
            </a:r>
            <a:r>
              <a:rPr lang="fr-CH" sz="1400" dirty="0"/>
              <a:t>à </a:t>
            </a:r>
            <a:r>
              <a:rPr lang="fr-CH" sz="1400" dirty="0" smtClean="0"/>
              <a:t>l’APEA pour </a:t>
            </a:r>
            <a:r>
              <a:rPr lang="fr-CH" sz="1400" dirty="0"/>
              <a:t>suspicions de maltraitance physique</a:t>
            </a:r>
          </a:p>
        </p:txBody>
      </p:sp>
      <p:grpSp>
        <p:nvGrpSpPr>
          <p:cNvPr id="6" name="Groupe 5"/>
          <p:cNvGrpSpPr/>
          <p:nvPr/>
        </p:nvGrpSpPr>
        <p:grpSpPr>
          <a:xfrm>
            <a:off x="2555776" y="3467559"/>
            <a:ext cx="1656183" cy="1152128"/>
            <a:chOff x="1219201" y="1412776"/>
            <a:chExt cx="3170237" cy="2376488"/>
          </a:xfrm>
        </p:grpSpPr>
        <p:pic>
          <p:nvPicPr>
            <p:cNvPr id="7" name="Picture 2"/>
            <p:cNvPicPr>
              <a:picLocks noChangeAspect="1" noChangeArrowheads="1"/>
            </p:cNvPicPr>
            <p:nvPr/>
          </p:nvPicPr>
          <p:blipFill>
            <a:blip r:embed="rId3"/>
            <a:srcRect/>
            <a:stretch>
              <a:fillRect/>
            </a:stretch>
          </p:blipFill>
          <p:spPr bwMode="auto">
            <a:xfrm>
              <a:off x="1219201" y="1412776"/>
              <a:ext cx="3170237" cy="2376488"/>
            </a:xfrm>
            <a:prstGeom prst="rect">
              <a:avLst/>
            </a:prstGeom>
            <a:solidFill>
              <a:schemeClr val="bg1">
                <a:lumMod val="95000"/>
              </a:schemeClr>
            </a:solidFill>
            <a:ln>
              <a:noFill/>
            </a:ln>
            <a:effectLst/>
          </p:spPr>
        </p:pic>
        <p:sp>
          <p:nvSpPr>
            <p:cNvPr id="8" name="Ellipse 7"/>
            <p:cNvSpPr/>
            <p:nvPr/>
          </p:nvSpPr>
          <p:spPr>
            <a:xfrm>
              <a:off x="1579563" y="2152551"/>
              <a:ext cx="1028700" cy="100806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solidFill>
                  <a:schemeClr val="bg1"/>
                </a:solidFill>
              </a:endParaRPr>
            </a:p>
          </p:txBody>
        </p:sp>
      </p:grpSp>
      <p:grpSp>
        <p:nvGrpSpPr>
          <p:cNvPr id="9" name="Groupe 8"/>
          <p:cNvGrpSpPr/>
          <p:nvPr/>
        </p:nvGrpSpPr>
        <p:grpSpPr>
          <a:xfrm>
            <a:off x="5220072" y="3501008"/>
            <a:ext cx="1889985" cy="1118679"/>
            <a:chOff x="5140325" y="2348880"/>
            <a:chExt cx="3095625" cy="2052638"/>
          </a:xfrm>
        </p:grpSpPr>
        <p:pic>
          <p:nvPicPr>
            <p:cNvPr id="10" name="Picture 3"/>
            <p:cNvPicPr>
              <a:picLocks noChangeAspect="1" noChangeArrowheads="1"/>
            </p:cNvPicPr>
            <p:nvPr/>
          </p:nvPicPr>
          <p:blipFill>
            <a:blip r:embed="rId4"/>
            <a:srcRect/>
            <a:stretch>
              <a:fillRect/>
            </a:stretch>
          </p:blipFill>
          <p:spPr bwMode="auto">
            <a:xfrm>
              <a:off x="5499100" y="2348880"/>
              <a:ext cx="2736850" cy="205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11" name="Ellipse 10"/>
            <p:cNvSpPr/>
            <p:nvPr/>
          </p:nvSpPr>
          <p:spPr>
            <a:xfrm>
              <a:off x="5140325" y="2871168"/>
              <a:ext cx="1027112" cy="10080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H">
                <a:solidFill>
                  <a:schemeClr val="bg1"/>
                </a:solidFill>
              </a:endParaRPr>
            </a:p>
          </p:txBody>
        </p:sp>
      </p:grpSp>
    </p:spTree>
    <p:extLst>
      <p:ext uri="{BB962C8B-B14F-4D97-AF65-F5344CB8AC3E}">
        <p14:creationId xmlns:p14="http://schemas.microsoft.com/office/powerpoint/2010/main" val="3272233827"/>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2800" y="413088"/>
            <a:ext cx="8435975" cy="40011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fr-CH" sz="2000" b="1" dirty="0" smtClean="0"/>
              <a:t>Vignette (suite)</a:t>
            </a:r>
            <a:endParaRPr lang="fr-CH" sz="2000" b="1" dirty="0"/>
          </a:p>
        </p:txBody>
      </p:sp>
      <p:graphicFrame>
        <p:nvGraphicFramePr>
          <p:cNvPr id="6" name="Espace réservé du contenu 5"/>
          <p:cNvGraphicFramePr>
            <a:graphicFrameLocks noGrp="1"/>
          </p:cNvGraphicFramePr>
          <p:nvPr>
            <p:ph idx="1"/>
            <p:extLst/>
          </p:nvPr>
        </p:nvGraphicFramePr>
        <p:xfrm>
          <a:off x="359569" y="1324771"/>
          <a:ext cx="8424862" cy="5256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lèche droite 6"/>
          <p:cNvSpPr/>
          <p:nvPr/>
        </p:nvSpPr>
        <p:spPr>
          <a:xfrm>
            <a:off x="5361788" y="1514691"/>
            <a:ext cx="288032" cy="45719"/>
          </a:xfrm>
          <a:prstGeom prst="rightArrow">
            <a:avLst/>
          </a:prstGeom>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Flèche droite 7"/>
          <p:cNvSpPr/>
          <p:nvPr/>
        </p:nvSpPr>
        <p:spPr>
          <a:xfrm>
            <a:off x="5361788" y="1680236"/>
            <a:ext cx="288032" cy="45719"/>
          </a:xfrm>
          <a:prstGeom prst="rightArrow">
            <a:avLst/>
          </a:prstGeom>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Flèche droite 8"/>
          <p:cNvSpPr/>
          <p:nvPr/>
        </p:nvSpPr>
        <p:spPr>
          <a:xfrm>
            <a:off x="5361788" y="1844824"/>
            <a:ext cx="288032" cy="45719"/>
          </a:xfrm>
          <a:prstGeom prst="rightArrow">
            <a:avLst/>
          </a:prstGeom>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Flèche vers le bas 9"/>
          <p:cNvSpPr/>
          <p:nvPr/>
        </p:nvSpPr>
        <p:spPr>
          <a:xfrm>
            <a:off x="2987824" y="2492896"/>
            <a:ext cx="45719" cy="216024"/>
          </a:xfrm>
          <a:prstGeom prst="downArrow">
            <a:avLst/>
          </a:prstGeom>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Flèche vers le bas 10"/>
          <p:cNvSpPr/>
          <p:nvPr/>
        </p:nvSpPr>
        <p:spPr>
          <a:xfrm>
            <a:off x="2992415" y="3630169"/>
            <a:ext cx="45719" cy="216024"/>
          </a:xfrm>
          <a:prstGeom prst="downArrow">
            <a:avLst/>
          </a:prstGeom>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826037610"/>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2800" y="382311"/>
            <a:ext cx="8435975" cy="461665"/>
          </a:xfrm>
        </p:spPr>
        <p:txBody>
          <a:bodyPr/>
          <a:lstStyle/>
          <a:p>
            <a:pPr algn="ctr"/>
            <a:r>
              <a:rPr lang="fr-CH" sz="2400" b="1" dirty="0" smtClean="0"/>
              <a:t>Placement validé mais non ordonné</a:t>
            </a:r>
            <a:endParaRPr lang="fr-CH" sz="2400" b="1" dirty="0"/>
          </a:p>
        </p:txBody>
      </p:sp>
      <p:sp>
        <p:nvSpPr>
          <p:cNvPr id="3" name="Espace réservé du contenu 2"/>
          <p:cNvSpPr>
            <a:spLocks noGrp="1"/>
          </p:cNvSpPr>
          <p:nvPr>
            <p:ph idx="1"/>
          </p:nvPr>
        </p:nvSpPr>
        <p:spPr>
          <a:xfrm>
            <a:off x="359569" y="1125538"/>
            <a:ext cx="8424862" cy="5256212"/>
          </a:xfrm>
        </p:spPr>
        <p:txBody>
          <a:bodyPr anchor="ctr"/>
          <a:lstStyle/>
          <a:p>
            <a:pPr marL="342900" lvl="1" indent="-342900" algn="just">
              <a:buSzPct val="70000"/>
              <a:buBlip>
                <a:blip r:embed="rId3"/>
              </a:buBlip>
              <a:defRPr/>
            </a:pPr>
            <a:r>
              <a:rPr lang="fr-CH" sz="1400" dirty="0" smtClean="0">
                <a:solidFill>
                  <a:schemeClr val="tx1"/>
                </a:solidFill>
                <a:ea typeface="+mn-ea"/>
                <a:cs typeface="+mn-cs"/>
              </a:rPr>
              <a:t>Dans de nombreuses situations, le placement est construit avec l’enfant et les parents et il n’y a pas de mesure prononcée au sens de l’article 310 CC.</a:t>
            </a:r>
          </a:p>
          <a:p>
            <a:pPr marL="0" lvl="1" indent="0" algn="just">
              <a:buSzPct val="70000"/>
              <a:buNone/>
              <a:defRPr/>
            </a:pPr>
            <a:endParaRPr lang="fr-CH" sz="1400" dirty="0" smtClean="0">
              <a:solidFill>
                <a:schemeClr val="tx1"/>
              </a:solidFill>
              <a:ea typeface="+mn-ea"/>
              <a:cs typeface="+mn-cs"/>
            </a:endParaRPr>
          </a:p>
          <a:p>
            <a:pPr marL="342900" lvl="1" indent="-342900" algn="just">
              <a:buSzPct val="70000"/>
              <a:buBlip>
                <a:blip r:embed="rId3"/>
              </a:buBlip>
              <a:defRPr/>
            </a:pPr>
            <a:r>
              <a:rPr lang="fr-CH" sz="1400" dirty="0" smtClean="0">
                <a:solidFill>
                  <a:schemeClr val="tx1"/>
                </a:solidFill>
                <a:ea typeface="+mn-ea"/>
                <a:cs typeface="+mn-cs"/>
              </a:rPr>
              <a:t>Dans ce cas, les décisions de placement sont entérinées par l’Autorité de protection mais seule une mesure de curatelle au sens de l’article 308 CC apparaîtra dans les statistiques. </a:t>
            </a:r>
          </a:p>
          <a:p>
            <a:pPr marL="342900" lvl="1" indent="-342900" algn="just">
              <a:buSzPct val="70000"/>
              <a:buBlip>
                <a:blip r:embed="rId3"/>
              </a:buBlip>
              <a:defRPr/>
            </a:pPr>
            <a:endParaRPr lang="fr-CH" sz="1400" dirty="0">
              <a:solidFill>
                <a:schemeClr val="tx1"/>
              </a:solidFill>
              <a:ea typeface="+mn-ea"/>
              <a:cs typeface="+mn-cs"/>
            </a:endParaRPr>
          </a:p>
          <a:p>
            <a:pPr marL="342900" lvl="1" indent="-342900" algn="just">
              <a:buSzPct val="70000"/>
              <a:buBlip>
                <a:blip r:embed="rId3"/>
              </a:buBlip>
              <a:defRPr/>
            </a:pPr>
            <a:r>
              <a:rPr lang="fr-CH" sz="1400" dirty="0" smtClean="0">
                <a:solidFill>
                  <a:schemeClr val="tx1"/>
                </a:solidFill>
                <a:ea typeface="+mn-ea"/>
                <a:cs typeface="+mn-cs"/>
              </a:rPr>
              <a:t>A noter que, en Valais, tout placement est au bénéfice d’une curatelle (art. 308) </a:t>
            </a:r>
            <a:r>
              <a:rPr lang="fr-CH" sz="1400" smtClean="0">
                <a:solidFill>
                  <a:schemeClr val="tx1"/>
                </a:solidFill>
                <a:ea typeface="+mn-ea"/>
                <a:cs typeface="+mn-cs"/>
              </a:rPr>
              <a:t>au minimum.</a:t>
            </a:r>
            <a:endParaRPr lang="fr-CH" sz="1400" dirty="0" smtClean="0">
              <a:solidFill>
                <a:schemeClr val="tx1"/>
              </a:solidFill>
              <a:ea typeface="+mn-ea"/>
              <a:cs typeface="+mn-cs"/>
            </a:endParaRPr>
          </a:p>
        </p:txBody>
      </p:sp>
    </p:spTree>
    <p:extLst>
      <p:ext uri="{BB962C8B-B14F-4D97-AF65-F5344CB8AC3E}">
        <p14:creationId xmlns:p14="http://schemas.microsoft.com/office/powerpoint/2010/main" val="3580157407"/>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2800" y="413088"/>
            <a:ext cx="8435975" cy="40011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fr-CH" sz="2000" b="1" dirty="0" smtClean="0"/>
              <a:t>Vignette</a:t>
            </a:r>
            <a:endParaRPr lang="fr-CH" sz="2000" b="1" dirty="0"/>
          </a:p>
        </p:txBody>
      </p:sp>
      <p:sp>
        <p:nvSpPr>
          <p:cNvPr id="3" name="Espace réservé du contenu 2"/>
          <p:cNvSpPr>
            <a:spLocks noGrp="1"/>
          </p:cNvSpPr>
          <p:nvPr>
            <p:ph idx="1"/>
          </p:nvPr>
        </p:nvSpPr>
        <p:spPr>
          <a:xfrm>
            <a:off x="359569" y="1268760"/>
            <a:ext cx="8424862" cy="5040982"/>
          </a:xfrm>
        </p:spPr>
        <p:txBody>
          <a:bodyPr anchor="ctr"/>
          <a:lstStyle/>
          <a:p>
            <a:pPr marL="0" indent="0">
              <a:buNone/>
            </a:pPr>
            <a:r>
              <a:rPr lang="fr-CH" sz="1200" b="1" dirty="0"/>
              <a:t>Garçon de </a:t>
            </a:r>
            <a:r>
              <a:rPr lang="fr-CH" sz="1200" b="1" dirty="0" smtClean="0"/>
              <a:t>13 ans (au moment du placement)</a:t>
            </a:r>
          </a:p>
          <a:p>
            <a:pPr marL="0" indent="0">
              <a:buNone/>
            </a:pPr>
            <a:endParaRPr lang="fr-CH" sz="1200" b="1" dirty="0"/>
          </a:p>
          <a:p>
            <a:pPr lvl="0" algn="just"/>
            <a:r>
              <a:rPr lang="fr-CH" sz="1200" dirty="0" smtClean="0">
                <a:solidFill>
                  <a:srgbClr val="000000"/>
                </a:solidFill>
              </a:rPr>
              <a:t>Avril 2019: rapport de la police communale faisant état de problèmes d’alcool sévères et quasi quotidiens des parents</a:t>
            </a:r>
          </a:p>
          <a:p>
            <a:pPr marL="0" lvl="0" indent="0" algn="just">
              <a:buNone/>
            </a:pPr>
            <a:endParaRPr lang="fr-CH" sz="1200" dirty="0">
              <a:solidFill>
                <a:srgbClr val="000000"/>
              </a:solidFill>
            </a:endParaRPr>
          </a:p>
          <a:p>
            <a:pPr lvl="0" algn="just"/>
            <a:r>
              <a:rPr lang="fr-CH" sz="1200" dirty="0" smtClean="0">
                <a:solidFill>
                  <a:srgbClr val="000000"/>
                </a:solidFill>
              </a:rPr>
              <a:t>Mars 2021: jugement de divorce, attribution de la garde à la mère droit de visite au père</a:t>
            </a:r>
          </a:p>
          <a:p>
            <a:pPr marL="0" lvl="0" indent="0" algn="just">
              <a:buNone/>
            </a:pPr>
            <a:endParaRPr lang="fr-CH" sz="1200" dirty="0">
              <a:solidFill>
                <a:srgbClr val="000000"/>
              </a:solidFill>
            </a:endParaRPr>
          </a:p>
          <a:p>
            <a:pPr lvl="0" algn="just"/>
            <a:r>
              <a:rPr lang="fr-CH" sz="1200" dirty="0" smtClean="0">
                <a:solidFill>
                  <a:srgbClr val="000000"/>
                </a:solidFill>
              </a:rPr>
              <a:t>Mai 2021: retrait provisoire de la garde à la mère et attribution au père, instauration d’une curatelle éducative et de surveillance des relations personnelles (art. 308 al. 1 et 2 CC)</a:t>
            </a:r>
          </a:p>
          <a:p>
            <a:pPr marL="0" lvl="0" indent="0" algn="just">
              <a:buNone/>
            </a:pPr>
            <a:endParaRPr lang="fr-CH" sz="1200" dirty="0">
              <a:solidFill>
                <a:srgbClr val="000000"/>
              </a:solidFill>
            </a:endParaRPr>
          </a:p>
          <a:p>
            <a:pPr lvl="0" algn="just"/>
            <a:r>
              <a:rPr lang="fr-CH" sz="1200" dirty="0" smtClean="0">
                <a:solidFill>
                  <a:srgbClr val="000000"/>
                </a:solidFill>
              </a:rPr>
              <a:t>Janvier-mars 2022: rapport de l’OPE et du CDTEA indiquant que l’enfant est toujours exposé à un risque de négligence impactant sérieusement son développement</a:t>
            </a:r>
          </a:p>
          <a:p>
            <a:pPr marL="0" lvl="0" indent="0" algn="just">
              <a:buNone/>
            </a:pPr>
            <a:endParaRPr lang="fr-CH" sz="1200" dirty="0">
              <a:solidFill>
                <a:srgbClr val="000000"/>
              </a:solidFill>
            </a:endParaRPr>
          </a:p>
          <a:p>
            <a:pPr lvl="0" algn="just"/>
            <a:r>
              <a:rPr lang="fr-CH" sz="1200" dirty="0" smtClean="0">
                <a:solidFill>
                  <a:srgbClr val="000000"/>
                </a:solidFill>
              </a:rPr>
              <a:t>Mars 2022: audition des parents qui reconnaissent que leurs problèmes de consommation exposent leur fils à un danger évident</a:t>
            </a:r>
          </a:p>
          <a:p>
            <a:pPr marL="0" lvl="0" indent="0" algn="just">
              <a:buNone/>
            </a:pPr>
            <a:endParaRPr lang="fr-CH" sz="1200" dirty="0" smtClean="0">
              <a:solidFill>
                <a:srgbClr val="000000"/>
              </a:solidFill>
            </a:endParaRPr>
          </a:p>
          <a:p>
            <a:pPr lvl="0" algn="just"/>
            <a:r>
              <a:rPr lang="fr-CH" sz="1200" dirty="0" smtClean="0">
                <a:solidFill>
                  <a:srgbClr val="000000"/>
                </a:solidFill>
              </a:rPr>
              <a:t>Avril 2022: visite du foyer par le jeune et ses parents</a:t>
            </a:r>
          </a:p>
          <a:p>
            <a:pPr marL="0" lvl="0" indent="0" algn="just">
              <a:buNone/>
            </a:pPr>
            <a:endParaRPr lang="fr-CH" sz="1200" dirty="0">
              <a:solidFill>
                <a:srgbClr val="000000"/>
              </a:solidFill>
            </a:endParaRPr>
          </a:p>
          <a:p>
            <a:pPr lvl="0" algn="just"/>
            <a:r>
              <a:rPr lang="fr-CH" sz="1200" dirty="0" smtClean="0">
                <a:solidFill>
                  <a:srgbClr val="000000"/>
                </a:solidFill>
              </a:rPr>
              <a:t>Août 2022: placement volontaire avec suivi du placement par l’OPE</a:t>
            </a:r>
          </a:p>
          <a:p>
            <a:pPr marL="0" lvl="0" indent="0" algn="just">
              <a:buNone/>
            </a:pPr>
            <a:endParaRPr lang="fr-CH" sz="1200" dirty="0">
              <a:solidFill>
                <a:srgbClr val="000000"/>
              </a:solidFill>
            </a:endParaRPr>
          </a:p>
          <a:p>
            <a:pPr lvl="0" algn="just"/>
            <a:r>
              <a:rPr lang="fr-CH" sz="1200" dirty="0" smtClean="0">
                <a:solidFill>
                  <a:srgbClr val="000000"/>
                </a:solidFill>
              </a:rPr>
              <a:t>Fin août 2022, l’APEA:</a:t>
            </a:r>
          </a:p>
          <a:p>
            <a:pPr marL="1085850" lvl="3" algn="just">
              <a:buSzPct val="70000"/>
              <a:buFont typeface="Wingdings" panose="05000000000000000000" pitchFamily="2" charset="2"/>
              <a:buChar char="ü"/>
              <a:defRPr/>
            </a:pPr>
            <a:r>
              <a:rPr lang="fr-CH" sz="1050" dirty="0" smtClean="0">
                <a:solidFill>
                  <a:srgbClr val="FF0000"/>
                </a:solidFill>
              </a:rPr>
              <a:t>Prend </a:t>
            </a:r>
            <a:r>
              <a:rPr lang="fr-CH" sz="1050" dirty="0">
                <a:solidFill>
                  <a:srgbClr val="FF0000"/>
                </a:solidFill>
              </a:rPr>
              <a:t>acte du fait que le mineur est placé </a:t>
            </a:r>
            <a:r>
              <a:rPr lang="fr-CH" sz="1050" dirty="0" smtClean="0">
                <a:solidFill>
                  <a:srgbClr val="FF0000"/>
                </a:solidFill>
              </a:rPr>
              <a:t>volontairement en </a:t>
            </a:r>
            <a:r>
              <a:rPr lang="fr-CH" sz="1050" dirty="0">
                <a:solidFill>
                  <a:srgbClr val="FF0000"/>
                </a:solidFill>
              </a:rPr>
              <a:t>foyer dès le mois d’août 2022 pour une durée </a:t>
            </a:r>
            <a:r>
              <a:rPr lang="fr-CH" sz="1050" dirty="0" smtClean="0">
                <a:solidFill>
                  <a:srgbClr val="FF0000"/>
                </a:solidFill>
              </a:rPr>
              <a:t>indéterminée</a:t>
            </a:r>
          </a:p>
          <a:p>
            <a:pPr marL="1085850" lvl="3" algn="just">
              <a:buSzPct val="70000"/>
              <a:buFont typeface="Wingdings" panose="05000000000000000000" pitchFamily="2" charset="2"/>
              <a:buChar char="ü"/>
              <a:defRPr/>
            </a:pPr>
            <a:r>
              <a:rPr lang="fr-CH" sz="1050" dirty="0" smtClean="0">
                <a:solidFill>
                  <a:srgbClr val="FF0000"/>
                </a:solidFill>
              </a:rPr>
              <a:t>Fixe le droit de visite du père et de la mère </a:t>
            </a:r>
          </a:p>
          <a:p>
            <a:pPr marL="1085850" lvl="3" algn="just">
              <a:buSzPct val="70000"/>
              <a:buFont typeface="Wingdings" panose="05000000000000000000" pitchFamily="2" charset="2"/>
              <a:buChar char="ü"/>
              <a:defRPr/>
            </a:pPr>
            <a:r>
              <a:rPr lang="fr-CH" sz="1050" dirty="0" smtClean="0">
                <a:solidFill>
                  <a:srgbClr val="FF0000"/>
                </a:solidFill>
              </a:rPr>
              <a:t>Invite le curateur à rendre un rapport dans un délai de 3 mois</a:t>
            </a:r>
            <a:endParaRPr lang="fr-CH" sz="1050" dirty="0">
              <a:solidFill>
                <a:srgbClr val="FF0000"/>
              </a:solidFill>
            </a:endParaRPr>
          </a:p>
        </p:txBody>
      </p:sp>
    </p:spTree>
    <p:extLst>
      <p:ext uri="{BB962C8B-B14F-4D97-AF65-F5344CB8AC3E}">
        <p14:creationId xmlns:p14="http://schemas.microsoft.com/office/powerpoint/2010/main" val="1621555614"/>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890392"/>
            <a:ext cx="7772400" cy="1077218"/>
          </a:xfrm>
          <a:ln w="19050">
            <a:solidFill>
              <a:srgbClr val="E1282B"/>
            </a:solidFill>
          </a:ln>
        </p:spPr>
        <p:txBody>
          <a:bodyPr/>
          <a:lstStyle/>
          <a:p>
            <a:pPr>
              <a:lnSpc>
                <a:spcPct val="100000"/>
              </a:lnSpc>
            </a:pPr>
            <a:r>
              <a:rPr lang="fr-CH" sz="3200" dirty="0" smtClean="0">
                <a:solidFill>
                  <a:schemeClr val="tx1"/>
                </a:solidFill>
              </a:rPr>
              <a:t>Rôle et objectifs de travail du curateur dans les cas de placement</a:t>
            </a:r>
            <a:endParaRPr lang="fr-CH" sz="3200" dirty="0">
              <a:solidFill>
                <a:schemeClr val="tx1"/>
              </a:solidFill>
            </a:endParaRPr>
          </a:p>
        </p:txBody>
      </p:sp>
    </p:spTree>
    <p:extLst>
      <p:ext uri="{BB962C8B-B14F-4D97-AF65-F5344CB8AC3E}">
        <p14:creationId xmlns:p14="http://schemas.microsoft.com/office/powerpoint/2010/main" val="415744321"/>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t 12"/>
          <p:cNvGraphicFramePr>
            <a:graphicFrameLocks noChangeAspect="1"/>
          </p:cNvGraphicFramePr>
          <p:nvPr>
            <p:extLst>
              <p:ext uri="{D42A27DB-BD31-4B8C-83A1-F6EECF244321}">
                <p14:modId xmlns:p14="http://schemas.microsoft.com/office/powerpoint/2010/main" val="1939820097"/>
              </p:ext>
            </p:extLst>
          </p:nvPr>
        </p:nvGraphicFramePr>
        <p:xfrm>
          <a:off x="358504" y="1039514"/>
          <a:ext cx="7934325" cy="5557838"/>
        </p:xfrm>
        <a:graphic>
          <a:graphicData uri="http://schemas.openxmlformats.org/presentationml/2006/ole">
            <mc:AlternateContent xmlns:mc="http://schemas.openxmlformats.org/markup-compatibility/2006">
              <mc:Choice xmlns:v="urn:schemas-microsoft-com:vml" Requires="v">
                <p:oleObj spid="_x0000_s2166" name="Document" r:id="rId3" imgW="8906542" imgH="6246586" progId="Word.Document.12">
                  <p:embed/>
                </p:oleObj>
              </mc:Choice>
              <mc:Fallback>
                <p:oleObj name="Document" r:id="rId3" imgW="8906542" imgH="6246586" progId="Word.Document.12">
                  <p:embed/>
                  <p:pic>
                    <p:nvPicPr>
                      <p:cNvPr id="0" name=""/>
                      <p:cNvPicPr/>
                      <p:nvPr/>
                    </p:nvPicPr>
                    <p:blipFill>
                      <a:blip r:embed="rId4"/>
                      <a:stretch>
                        <a:fillRect/>
                      </a:stretch>
                    </p:blipFill>
                    <p:spPr>
                      <a:xfrm>
                        <a:off x="358504" y="1039514"/>
                        <a:ext cx="7934325" cy="5557838"/>
                      </a:xfrm>
                      <a:prstGeom prst="rect">
                        <a:avLst/>
                      </a:prstGeom>
                    </p:spPr>
                  </p:pic>
                </p:oleObj>
              </mc:Fallback>
            </mc:AlternateContent>
          </a:graphicData>
        </a:graphic>
      </p:graphicFrame>
      <p:sp>
        <p:nvSpPr>
          <p:cNvPr id="3" name="Rectangle 2"/>
          <p:cNvSpPr/>
          <p:nvPr/>
        </p:nvSpPr>
        <p:spPr>
          <a:xfrm>
            <a:off x="4462961" y="3578407"/>
            <a:ext cx="2304256" cy="12001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Titre 1"/>
          <p:cNvSpPr>
            <a:spLocks noGrp="1"/>
          </p:cNvSpPr>
          <p:nvPr>
            <p:ph type="title"/>
          </p:nvPr>
        </p:nvSpPr>
        <p:spPr>
          <a:xfrm>
            <a:off x="352800" y="259200"/>
            <a:ext cx="8435975" cy="46166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fr-CH" sz="2400" b="1" dirty="0"/>
              <a:t>Mandats respectifs de l’APEA et de l’OPE</a:t>
            </a:r>
          </a:p>
        </p:txBody>
      </p:sp>
      <p:sp>
        <p:nvSpPr>
          <p:cNvPr id="8"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H"/>
          </a:p>
        </p:txBody>
      </p:sp>
      <p:cxnSp>
        <p:nvCxnSpPr>
          <p:cNvPr id="5" name="Connecteur droit avec flèche 4"/>
          <p:cNvCxnSpPr>
            <a:stCxn id="3" idx="3"/>
          </p:cNvCxnSpPr>
          <p:nvPr/>
        </p:nvCxnSpPr>
        <p:spPr>
          <a:xfrm>
            <a:off x="6767217" y="4178473"/>
            <a:ext cx="582786"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350003" y="3818433"/>
            <a:ext cx="1512168" cy="72008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ZoneTexte 6"/>
          <p:cNvSpPr txBox="1"/>
          <p:nvPr/>
        </p:nvSpPr>
        <p:spPr>
          <a:xfrm>
            <a:off x="7452267" y="3855307"/>
            <a:ext cx="1307639" cy="646331"/>
          </a:xfrm>
          <a:prstGeom prst="rect">
            <a:avLst/>
          </a:prstGeom>
          <a:noFill/>
        </p:spPr>
        <p:txBody>
          <a:bodyPr wrap="square" rtlCol="0">
            <a:spAutoFit/>
          </a:bodyPr>
          <a:lstStyle/>
          <a:p>
            <a:pPr algn="ctr"/>
            <a:r>
              <a:rPr lang="fr-CH" sz="1200" dirty="0" smtClean="0"/>
              <a:t>Rôle du curateur en cas de placement</a:t>
            </a:r>
            <a:endParaRPr lang="fr-CH" sz="1200" dirty="0"/>
          </a:p>
        </p:txBody>
      </p:sp>
    </p:spTree>
    <p:extLst>
      <p:ext uri="{BB962C8B-B14F-4D97-AF65-F5344CB8AC3E}">
        <p14:creationId xmlns:p14="http://schemas.microsoft.com/office/powerpoint/2010/main" val="2930285990"/>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012" y="403200"/>
            <a:ext cx="8435975" cy="461665"/>
          </a:xfrm>
        </p:spPr>
        <p:txBody>
          <a:bodyPr/>
          <a:lstStyle/>
          <a:p>
            <a:pPr algn="ctr"/>
            <a:r>
              <a:rPr lang="fr-CH" sz="2400" b="1" dirty="0" smtClean="0"/>
              <a:t>Plan de présentation</a:t>
            </a:r>
            <a:endParaRPr lang="fr-CH" sz="2400" b="1" dirty="0"/>
          </a:p>
        </p:txBody>
      </p:sp>
      <p:sp>
        <p:nvSpPr>
          <p:cNvPr id="3" name="Espace réservé du contenu 2"/>
          <p:cNvSpPr>
            <a:spLocks noGrp="1"/>
          </p:cNvSpPr>
          <p:nvPr>
            <p:ph idx="1"/>
          </p:nvPr>
        </p:nvSpPr>
        <p:spPr/>
        <p:txBody>
          <a:bodyPr anchor="ctr"/>
          <a:lstStyle/>
          <a:p>
            <a:pPr marL="457200" indent="-457200" algn="just">
              <a:buFontTx/>
              <a:buAutoNum type="arabicPeriod"/>
            </a:pPr>
            <a:r>
              <a:rPr lang="fr-CH" altLang="fr-FR" sz="2000" dirty="0" smtClean="0"/>
              <a:t>Service cantonal de la jeunesse</a:t>
            </a:r>
          </a:p>
          <a:p>
            <a:pPr marL="457200" indent="-457200" algn="just">
              <a:buFontTx/>
              <a:buAutoNum type="arabicPeriod"/>
            </a:pPr>
            <a:r>
              <a:rPr lang="fr-CH" altLang="fr-FR" sz="2000" dirty="0" smtClean="0"/>
              <a:t>Protection de l’enfant</a:t>
            </a:r>
          </a:p>
          <a:p>
            <a:pPr marL="457200" indent="-457200" algn="just">
              <a:buFontTx/>
              <a:buAutoNum type="arabicPeriod"/>
            </a:pPr>
            <a:r>
              <a:rPr lang="fr-CH" altLang="fr-FR" sz="2000" dirty="0" smtClean="0"/>
              <a:t>Aide contrainte</a:t>
            </a:r>
          </a:p>
          <a:p>
            <a:pPr marL="457200" indent="-457200" algn="just">
              <a:buFontTx/>
              <a:buAutoNum type="arabicPeriod"/>
            </a:pPr>
            <a:r>
              <a:rPr lang="fr-CH" altLang="fr-FR" sz="2000" dirty="0" smtClean="0"/>
              <a:t>Rôle et objectifs de travail du curateur</a:t>
            </a:r>
          </a:p>
          <a:p>
            <a:pPr marL="457200" indent="-457200" algn="just">
              <a:buFontTx/>
              <a:buAutoNum type="arabicPeriod"/>
            </a:pPr>
            <a:r>
              <a:rPr lang="fr-CH" altLang="fr-FR" sz="2000" dirty="0" smtClean="0"/>
              <a:t>Balises de travail</a:t>
            </a:r>
          </a:p>
          <a:p>
            <a:pPr marL="457200" indent="-457200" algn="just">
              <a:buFontTx/>
              <a:buAutoNum type="arabicPeriod"/>
            </a:pPr>
            <a:r>
              <a:rPr lang="fr-CH" altLang="fr-FR" sz="2000" dirty="0" smtClean="0"/>
              <a:t>Conclusion</a:t>
            </a:r>
          </a:p>
          <a:p>
            <a:pPr marL="457200" indent="-457200" algn="just">
              <a:buFontTx/>
              <a:buAutoNum type="arabicPeriod"/>
            </a:pPr>
            <a:r>
              <a:rPr lang="fr-CH" altLang="fr-FR" sz="2000" dirty="0" smtClean="0"/>
              <a:t>Pour aller plus loin</a:t>
            </a:r>
            <a:endParaRPr lang="fr-CH" altLang="fr-FR" sz="2000" dirty="0"/>
          </a:p>
        </p:txBody>
      </p:sp>
    </p:spTree>
    <p:extLst>
      <p:ext uri="{BB962C8B-B14F-4D97-AF65-F5344CB8AC3E}">
        <p14:creationId xmlns:p14="http://schemas.microsoft.com/office/powerpoint/2010/main" val="3251278157"/>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2800" y="259200"/>
            <a:ext cx="8435975" cy="461665"/>
          </a:xfrm>
        </p:spPr>
        <p:txBody>
          <a:bodyPr/>
          <a:lstStyle/>
          <a:p>
            <a:pPr algn="ctr"/>
            <a:r>
              <a:rPr lang="fr-CH" sz="2400" b="1" dirty="0" smtClean="0"/>
              <a:t>Objectifs de travail </a:t>
            </a:r>
            <a:endParaRPr lang="fr-CH" sz="2400" b="1" dirty="0"/>
          </a:p>
        </p:txBody>
      </p:sp>
      <p:sp>
        <p:nvSpPr>
          <p:cNvPr id="3" name="Espace réservé du contenu 2"/>
          <p:cNvSpPr>
            <a:spLocks noGrp="1"/>
          </p:cNvSpPr>
          <p:nvPr>
            <p:ph idx="1"/>
          </p:nvPr>
        </p:nvSpPr>
        <p:spPr>
          <a:xfrm>
            <a:off x="359569" y="1125538"/>
            <a:ext cx="8424862" cy="5399806"/>
          </a:xfrm>
        </p:spPr>
        <p:txBody>
          <a:bodyPr anchor="ctr"/>
          <a:lstStyle/>
          <a:p>
            <a:pPr marL="342900" lvl="1" indent="-342900" algn="just">
              <a:buSzPct val="70000"/>
              <a:buBlip>
                <a:blip r:embed="rId3"/>
              </a:buBlip>
              <a:defRPr/>
            </a:pPr>
            <a:r>
              <a:rPr lang="fr-CH" sz="1600" dirty="0" smtClean="0">
                <a:solidFill>
                  <a:schemeClr val="tx1"/>
                </a:solidFill>
                <a:ea typeface="+mn-ea"/>
                <a:cs typeface="+mn-cs"/>
              </a:rPr>
              <a:t>Lors d’un placement, les objectifs de travail du curateur vont être de différents ordres:</a:t>
            </a:r>
          </a:p>
          <a:p>
            <a:pPr marL="0" lvl="1" indent="0" algn="just">
              <a:buSzPct val="70000"/>
              <a:buNone/>
              <a:defRPr/>
            </a:pPr>
            <a:endParaRPr lang="fr-CH" sz="1400" dirty="0">
              <a:solidFill>
                <a:schemeClr val="tx1"/>
              </a:solidFill>
              <a:ea typeface="+mn-ea"/>
              <a:cs typeface="+mn-cs"/>
            </a:endParaRPr>
          </a:p>
          <a:p>
            <a:pPr marL="628650" lvl="2" indent="-228600" algn="just">
              <a:buSzPct val="70000"/>
              <a:buFont typeface="+mj-lt"/>
              <a:buAutoNum type="arabicPeriod"/>
              <a:defRPr/>
            </a:pPr>
            <a:r>
              <a:rPr lang="fr-CH" sz="1400" dirty="0" smtClean="0">
                <a:solidFill>
                  <a:schemeClr val="tx1"/>
                </a:solidFill>
                <a:ea typeface="+mn-ea"/>
                <a:cs typeface="+mn-cs"/>
              </a:rPr>
              <a:t>Accompagnement, conseils</a:t>
            </a:r>
          </a:p>
          <a:p>
            <a:pPr lvl="2" algn="just">
              <a:buSzPct val="70000"/>
              <a:buFont typeface="Wingdings" panose="05000000000000000000" pitchFamily="2" charset="2"/>
              <a:buChar char="ü"/>
              <a:defRPr/>
            </a:pPr>
            <a:r>
              <a:rPr lang="fr-CH" sz="1100" dirty="0">
                <a:solidFill>
                  <a:srgbClr val="FF0000"/>
                </a:solidFill>
              </a:rPr>
              <a:t>Établissement de relations et contacts personnels avec les enfants et les </a:t>
            </a:r>
            <a:r>
              <a:rPr lang="fr-CH" sz="1100" dirty="0" smtClean="0">
                <a:solidFill>
                  <a:srgbClr val="FF0000"/>
                </a:solidFill>
              </a:rPr>
              <a:t>parents</a:t>
            </a:r>
          </a:p>
          <a:p>
            <a:pPr lvl="2" algn="just">
              <a:buSzPct val="70000"/>
              <a:buFont typeface="Wingdings" panose="05000000000000000000" pitchFamily="2" charset="2"/>
              <a:buChar char="ü"/>
              <a:defRPr/>
            </a:pPr>
            <a:r>
              <a:rPr lang="fr-CH" sz="1100" dirty="0">
                <a:solidFill>
                  <a:srgbClr val="FF0000"/>
                </a:solidFill>
              </a:rPr>
              <a:t>Garantir une participation adéquate des enfants et des jeunes en fonction de leur </a:t>
            </a:r>
            <a:r>
              <a:rPr lang="fr-CH" sz="1100" dirty="0" smtClean="0">
                <a:solidFill>
                  <a:srgbClr val="FF0000"/>
                </a:solidFill>
              </a:rPr>
              <a:t>âge</a:t>
            </a:r>
            <a:endParaRPr lang="fr-CH" sz="1100" dirty="0">
              <a:solidFill>
                <a:srgbClr val="FF0000"/>
              </a:solidFill>
            </a:endParaRPr>
          </a:p>
          <a:p>
            <a:pPr lvl="2" algn="just">
              <a:buSzPct val="70000"/>
              <a:buFont typeface="Wingdings" panose="05000000000000000000" pitchFamily="2" charset="2"/>
              <a:buChar char="ü"/>
              <a:defRPr/>
            </a:pPr>
            <a:r>
              <a:rPr lang="fr-CH" sz="1100" dirty="0">
                <a:solidFill>
                  <a:srgbClr val="FF0000"/>
                </a:solidFill>
              </a:rPr>
              <a:t>Renforcement et promotion des ressources individuelles </a:t>
            </a:r>
            <a:r>
              <a:rPr lang="fr-CH" sz="1100" dirty="0" smtClean="0">
                <a:solidFill>
                  <a:srgbClr val="FF0000"/>
                </a:solidFill>
              </a:rPr>
              <a:t>de l’enfant et des parents dans la mesure du possible</a:t>
            </a:r>
          </a:p>
          <a:p>
            <a:pPr lvl="2" algn="just">
              <a:buSzPct val="70000"/>
              <a:buFont typeface="Wingdings" panose="05000000000000000000" pitchFamily="2" charset="2"/>
              <a:buChar char="ü"/>
              <a:defRPr/>
            </a:pPr>
            <a:r>
              <a:rPr lang="fr-CH" sz="1100" dirty="0" smtClean="0">
                <a:solidFill>
                  <a:srgbClr val="FF0000"/>
                </a:solidFill>
              </a:rPr>
              <a:t>Soutien, responsabilisation et autonomisation </a:t>
            </a:r>
            <a:r>
              <a:rPr lang="fr-CH" sz="1100" dirty="0">
                <a:solidFill>
                  <a:srgbClr val="FF0000"/>
                </a:solidFill>
              </a:rPr>
              <a:t>des parents dans leurs compétences éducatives</a:t>
            </a:r>
          </a:p>
          <a:p>
            <a:pPr lvl="2" algn="just">
              <a:buSzPct val="70000"/>
              <a:buFont typeface="Wingdings" panose="05000000000000000000" pitchFamily="2" charset="2"/>
              <a:buChar char="ü"/>
              <a:defRPr/>
            </a:pPr>
            <a:r>
              <a:rPr lang="fr-CH" sz="1100" dirty="0">
                <a:solidFill>
                  <a:srgbClr val="FF0000"/>
                </a:solidFill>
              </a:rPr>
              <a:t>Médiation dans des situations de conflit intrafamilial (par ex. droit de visite)</a:t>
            </a:r>
          </a:p>
          <a:p>
            <a:pPr lvl="2" algn="just">
              <a:buSzPct val="70000"/>
              <a:buFont typeface="Wingdings" panose="05000000000000000000" pitchFamily="2" charset="2"/>
              <a:buChar char="ü"/>
              <a:defRPr/>
            </a:pPr>
            <a:r>
              <a:rPr lang="fr-CH" sz="1100" dirty="0">
                <a:solidFill>
                  <a:srgbClr val="FF0000"/>
                </a:solidFill>
              </a:rPr>
              <a:t>Accompagnement en cas de placement extra-familial (détermination </a:t>
            </a:r>
            <a:r>
              <a:rPr lang="fr-CH" sz="1100" dirty="0" smtClean="0">
                <a:solidFill>
                  <a:srgbClr val="FF0000"/>
                </a:solidFill>
              </a:rPr>
              <a:t>des objectifs</a:t>
            </a:r>
            <a:r>
              <a:rPr lang="fr-CH" sz="1100" dirty="0">
                <a:solidFill>
                  <a:srgbClr val="FF0000"/>
                </a:solidFill>
              </a:rPr>
              <a:t>, entretiens de suivi, etc</a:t>
            </a:r>
            <a:r>
              <a:rPr lang="fr-CH" sz="1100" dirty="0" smtClean="0">
                <a:solidFill>
                  <a:srgbClr val="FF0000"/>
                </a:solidFill>
              </a:rPr>
              <a:t>.)</a:t>
            </a:r>
          </a:p>
          <a:p>
            <a:pPr marL="922337" lvl="2" indent="0" algn="just">
              <a:buSzPct val="70000"/>
              <a:buNone/>
              <a:defRPr/>
            </a:pPr>
            <a:endParaRPr lang="fr-CH" sz="1400" dirty="0" smtClean="0">
              <a:solidFill>
                <a:schemeClr val="tx1"/>
              </a:solidFill>
              <a:ea typeface="+mn-ea"/>
              <a:cs typeface="+mn-cs"/>
            </a:endParaRPr>
          </a:p>
          <a:p>
            <a:pPr marL="628650" lvl="2" indent="-228600" algn="just">
              <a:buSzPct val="70000"/>
              <a:buFont typeface="+mj-lt"/>
              <a:buAutoNum type="arabicPeriod" startAt="2"/>
              <a:defRPr/>
            </a:pPr>
            <a:r>
              <a:rPr lang="fr-CH" sz="1400" dirty="0" smtClean="0">
                <a:ea typeface="+mn-ea"/>
                <a:cs typeface="+mn-cs"/>
              </a:rPr>
              <a:t> Planification, suivi, coordination</a:t>
            </a:r>
          </a:p>
          <a:p>
            <a:pPr lvl="2" algn="just">
              <a:buSzPct val="70000"/>
              <a:buFont typeface="Wingdings" panose="05000000000000000000" pitchFamily="2" charset="2"/>
              <a:buChar char="ü"/>
              <a:defRPr/>
            </a:pPr>
            <a:r>
              <a:rPr lang="fr-CH" sz="1100" dirty="0">
                <a:solidFill>
                  <a:srgbClr val="FF0000"/>
                </a:solidFill>
              </a:rPr>
              <a:t>Planification de la gestion du mandat </a:t>
            </a:r>
            <a:endParaRPr lang="fr-CH" sz="1100" dirty="0" smtClean="0">
              <a:solidFill>
                <a:srgbClr val="FF0000"/>
              </a:solidFill>
            </a:endParaRPr>
          </a:p>
          <a:p>
            <a:pPr lvl="2" algn="just">
              <a:buSzPct val="70000"/>
              <a:buFont typeface="Wingdings" panose="05000000000000000000" pitchFamily="2" charset="2"/>
              <a:buChar char="ü"/>
              <a:defRPr/>
            </a:pPr>
            <a:r>
              <a:rPr lang="fr-CH" sz="1100" dirty="0" smtClean="0">
                <a:solidFill>
                  <a:srgbClr val="FF0000"/>
                </a:solidFill>
              </a:rPr>
              <a:t>Contrôle </a:t>
            </a:r>
            <a:r>
              <a:rPr lang="fr-CH" sz="1100" dirty="0">
                <a:solidFill>
                  <a:srgbClr val="FF0000"/>
                </a:solidFill>
              </a:rPr>
              <a:t>des objectifs convenus </a:t>
            </a:r>
            <a:r>
              <a:rPr lang="fr-CH" sz="1100" dirty="0" smtClean="0">
                <a:solidFill>
                  <a:srgbClr val="FF0000"/>
                </a:solidFill>
              </a:rPr>
              <a:t>avec </a:t>
            </a:r>
            <a:r>
              <a:rPr lang="fr-CH" sz="1100" dirty="0">
                <a:solidFill>
                  <a:srgbClr val="FF0000"/>
                </a:solidFill>
              </a:rPr>
              <a:t>l’enfant et les parents</a:t>
            </a:r>
          </a:p>
          <a:p>
            <a:pPr lvl="2" algn="just">
              <a:buSzPct val="70000"/>
              <a:buFont typeface="Wingdings" panose="05000000000000000000" pitchFamily="2" charset="2"/>
              <a:buChar char="ü"/>
              <a:defRPr/>
            </a:pPr>
            <a:r>
              <a:rPr lang="fr-CH" sz="1100" dirty="0">
                <a:solidFill>
                  <a:srgbClr val="FF0000"/>
                </a:solidFill>
              </a:rPr>
              <a:t>Construction et coordination du réseau de soutien, clarification des rôles des divers acteurs</a:t>
            </a:r>
          </a:p>
          <a:p>
            <a:pPr lvl="2" algn="just">
              <a:buSzPct val="70000"/>
              <a:buFont typeface="Wingdings" panose="05000000000000000000" pitchFamily="2" charset="2"/>
              <a:buChar char="ü"/>
              <a:defRPr/>
            </a:pPr>
            <a:r>
              <a:rPr lang="fr-CH" sz="1100" dirty="0">
                <a:solidFill>
                  <a:srgbClr val="FF0000"/>
                </a:solidFill>
              </a:rPr>
              <a:t>Collaboration </a:t>
            </a:r>
            <a:r>
              <a:rPr lang="fr-CH" sz="1100" dirty="0" smtClean="0">
                <a:solidFill>
                  <a:srgbClr val="FF0000"/>
                </a:solidFill>
              </a:rPr>
              <a:t>avec les </a:t>
            </a:r>
            <a:r>
              <a:rPr lang="fr-CH" sz="1100" dirty="0">
                <a:solidFill>
                  <a:srgbClr val="FF0000"/>
                </a:solidFill>
              </a:rPr>
              <a:t>services spécialisés </a:t>
            </a:r>
            <a:r>
              <a:rPr lang="fr-CH" sz="1100" dirty="0" smtClean="0">
                <a:solidFill>
                  <a:srgbClr val="FF0000"/>
                </a:solidFill>
              </a:rPr>
              <a:t>(par ex. SPPEA, CDTEA)</a:t>
            </a:r>
          </a:p>
          <a:p>
            <a:pPr lvl="2" algn="just">
              <a:buSzPct val="70000"/>
              <a:buFont typeface="Wingdings" panose="05000000000000000000" pitchFamily="2" charset="2"/>
              <a:buChar char="ü"/>
              <a:defRPr/>
            </a:pPr>
            <a:r>
              <a:rPr lang="fr-CH" sz="1100" dirty="0" smtClean="0">
                <a:solidFill>
                  <a:srgbClr val="FF0000"/>
                </a:solidFill>
              </a:rPr>
              <a:t>Mise </a:t>
            </a:r>
            <a:r>
              <a:rPr lang="fr-CH" sz="1100" dirty="0">
                <a:solidFill>
                  <a:srgbClr val="FF0000"/>
                </a:solidFill>
              </a:rPr>
              <a:t>en place et pilotage du réseau de soutien </a:t>
            </a:r>
            <a:endParaRPr lang="fr-CH" sz="1100" dirty="0" smtClean="0">
              <a:solidFill>
                <a:srgbClr val="FF0000"/>
              </a:solidFill>
            </a:endParaRPr>
          </a:p>
          <a:p>
            <a:pPr lvl="2" algn="just">
              <a:buSzPct val="70000"/>
              <a:buFont typeface="Wingdings" panose="05000000000000000000" pitchFamily="2" charset="2"/>
              <a:buChar char="ü"/>
              <a:defRPr/>
            </a:pPr>
            <a:r>
              <a:rPr lang="fr-CH" sz="1100" dirty="0" smtClean="0">
                <a:solidFill>
                  <a:srgbClr val="FF0000"/>
                </a:solidFill>
              </a:rPr>
              <a:t>Collaboration </a:t>
            </a:r>
            <a:r>
              <a:rPr lang="fr-CH" sz="1100" dirty="0">
                <a:solidFill>
                  <a:srgbClr val="FF0000"/>
                </a:solidFill>
              </a:rPr>
              <a:t>avec l’APEA (par ex. lorsqu’une modification de la mesure est nécessaire, établissement de rapports)</a:t>
            </a:r>
          </a:p>
          <a:p>
            <a:pPr lvl="2" algn="just">
              <a:buSzPct val="70000"/>
              <a:buFont typeface="Wingdings" panose="05000000000000000000" pitchFamily="2" charset="2"/>
              <a:buChar char="ü"/>
              <a:defRPr/>
            </a:pPr>
            <a:r>
              <a:rPr lang="fr-CH" sz="1100" dirty="0">
                <a:solidFill>
                  <a:srgbClr val="FF0000"/>
                </a:solidFill>
              </a:rPr>
              <a:t>Collaboration </a:t>
            </a:r>
            <a:r>
              <a:rPr lang="fr-CH" sz="1100" dirty="0" smtClean="0">
                <a:solidFill>
                  <a:srgbClr val="FF0000"/>
                </a:solidFill>
              </a:rPr>
              <a:t>à l’interne du service (par </a:t>
            </a:r>
            <a:r>
              <a:rPr lang="fr-CH" sz="1100" dirty="0">
                <a:solidFill>
                  <a:srgbClr val="FF0000"/>
                </a:solidFill>
              </a:rPr>
              <a:t>ex. </a:t>
            </a:r>
            <a:r>
              <a:rPr lang="fr-CH" sz="1100" dirty="0" smtClean="0">
                <a:solidFill>
                  <a:srgbClr val="FF0000"/>
                </a:solidFill>
              </a:rPr>
              <a:t>section placement, secteur familles d’accueil, CDTEA)</a:t>
            </a:r>
            <a:endParaRPr lang="fr-CH" sz="1100" dirty="0">
              <a:solidFill>
                <a:srgbClr val="FF0000"/>
              </a:solidFill>
            </a:endParaRPr>
          </a:p>
          <a:p>
            <a:pPr marL="628650" lvl="2" indent="-228600" algn="just">
              <a:buSzPct val="70000"/>
              <a:buFont typeface="+mj-lt"/>
              <a:buAutoNum type="arabicPeriod" startAt="2"/>
              <a:defRPr/>
            </a:pPr>
            <a:endParaRPr lang="fr-CH" sz="1400" dirty="0" smtClean="0">
              <a:ea typeface="+mn-ea"/>
              <a:cs typeface="+mn-cs"/>
            </a:endParaRPr>
          </a:p>
          <a:p>
            <a:pPr marL="628650" lvl="2" indent="-228600" algn="just">
              <a:buSzPct val="70000"/>
              <a:buFont typeface="+mj-lt"/>
              <a:buAutoNum type="arabicPeriod" startAt="2"/>
              <a:defRPr/>
            </a:pPr>
            <a:r>
              <a:rPr lang="fr-CH" sz="1400" dirty="0" smtClean="0">
                <a:solidFill>
                  <a:schemeClr val="tx1"/>
                </a:solidFill>
                <a:ea typeface="+mn-ea"/>
                <a:cs typeface="+mn-cs"/>
              </a:rPr>
              <a:t>Administration</a:t>
            </a:r>
          </a:p>
          <a:p>
            <a:pPr marL="1085850" lvl="3" algn="just">
              <a:buSzPct val="70000"/>
              <a:buFont typeface="Wingdings" panose="05000000000000000000" pitchFamily="2" charset="2"/>
              <a:buChar char="ü"/>
              <a:defRPr/>
            </a:pPr>
            <a:r>
              <a:rPr lang="fr-CH" sz="1100" dirty="0" smtClean="0">
                <a:solidFill>
                  <a:srgbClr val="FF0000"/>
                </a:solidFill>
              </a:rPr>
              <a:t>Etablissement de rapports</a:t>
            </a:r>
          </a:p>
          <a:p>
            <a:pPr marL="1085850" lvl="3" algn="just">
              <a:buSzPct val="70000"/>
              <a:buFont typeface="Wingdings" panose="05000000000000000000" pitchFamily="2" charset="2"/>
              <a:buChar char="ü"/>
              <a:defRPr/>
            </a:pPr>
            <a:r>
              <a:rPr lang="fr-CH" sz="1100" dirty="0" smtClean="0">
                <a:solidFill>
                  <a:srgbClr val="FF0000"/>
                </a:solidFill>
              </a:rPr>
              <a:t>Tenue du dossier de l’enfant</a:t>
            </a:r>
            <a:endParaRPr lang="fr-CH" sz="1000" dirty="0" smtClean="0">
              <a:solidFill>
                <a:srgbClr val="FF0000"/>
              </a:solidFill>
            </a:endParaRPr>
          </a:p>
        </p:txBody>
      </p:sp>
    </p:spTree>
    <p:extLst>
      <p:ext uri="{BB962C8B-B14F-4D97-AF65-F5344CB8AC3E}">
        <p14:creationId xmlns:p14="http://schemas.microsoft.com/office/powerpoint/2010/main" val="4069378548"/>
      </p:ext>
    </p:extLst>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136613"/>
            <a:ext cx="7772400" cy="584775"/>
          </a:xfrm>
          <a:ln w="19050">
            <a:solidFill>
              <a:srgbClr val="E1282B"/>
            </a:solidFill>
          </a:ln>
        </p:spPr>
        <p:txBody>
          <a:bodyPr/>
          <a:lstStyle/>
          <a:p>
            <a:pPr>
              <a:lnSpc>
                <a:spcPct val="100000"/>
              </a:lnSpc>
            </a:pPr>
            <a:r>
              <a:rPr lang="fr-CH" sz="3200" dirty="0" smtClean="0">
                <a:solidFill>
                  <a:schemeClr val="tx1"/>
                </a:solidFill>
              </a:rPr>
              <a:t>Balises de travail</a:t>
            </a:r>
            <a:endParaRPr lang="fr-CH" sz="3200" dirty="0">
              <a:solidFill>
                <a:schemeClr val="tx1"/>
              </a:solidFill>
            </a:endParaRPr>
          </a:p>
        </p:txBody>
      </p:sp>
    </p:spTree>
    <p:extLst>
      <p:ext uri="{BB962C8B-B14F-4D97-AF65-F5344CB8AC3E}">
        <p14:creationId xmlns:p14="http://schemas.microsoft.com/office/powerpoint/2010/main" val="327157451"/>
      </p:ext>
    </p:extLst>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2800" y="259200"/>
            <a:ext cx="8435975" cy="461665"/>
          </a:xfrm>
        </p:spPr>
        <p:txBody>
          <a:bodyPr/>
          <a:lstStyle/>
          <a:p>
            <a:pPr algn="ctr"/>
            <a:r>
              <a:rPr lang="fr-CH" sz="2400" b="1" dirty="0" err="1" smtClean="0"/>
              <a:t>Quality</a:t>
            </a:r>
            <a:r>
              <a:rPr lang="fr-CH" sz="2400" b="1" dirty="0" smtClean="0"/>
              <a:t> for </a:t>
            </a:r>
            <a:r>
              <a:rPr lang="fr-CH" sz="2400" b="1" dirty="0" err="1" smtClean="0"/>
              <a:t>children</a:t>
            </a:r>
            <a:r>
              <a:rPr lang="fr-CH" sz="2400" b="1" dirty="0" smtClean="0"/>
              <a:t> (Q4C)</a:t>
            </a:r>
            <a:endParaRPr lang="fr-CH" sz="2400" b="1" dirty="0"/>
          </a:p>
        </p:txBody>
      </p:sp>
      <p:sp>
        <p:nvSpPr>
          <p:cNvPr id="3" name="Espace réservé du contenu 2"/>
          <p:cNvSpPr>
            <a:spLocks noGrp="1"/>
          </p:cNvSpPr>
          <p:nvPr>
            <p:ph idx="1"/>
          </p:nvPr>
        </p:nvSpPr>
        <p:spPr>
          <a:xfrm>
            <a:off x="359568" y="1125538"/>
            <a:ext cx="8532911" cy="5256212"/>
          </a:xfrm>
        </p:spPr>
        <p:txBody>
          <a:bodyPr anchor="ctr"/>
          <a:lstStyle/>
          <a:p>
            <a:r>
              <a:rPr lang="fr-FR" sz="1300" dirty="0" smtClean="0"/>
              <a:t>Sous </a:t>
            </a:r>
            <a:r>
              <a:rPr lang="fr-FR" sz="1300" dirty="0"/>
              <a:t>l’impulsion des recommandations du Comité international des droits de l’enfant, des organisations </a:t>
            </a:r>
            <a:r>
              <a:rPr lang="fr-FR" sz="1300" dirty="0" smtClean="0"/>
              <a:t>européennes</a:t>
            </a:r>
            <a:r>
              <a:rPr lang="fr-FR" sz="1300" dirty="0"/>
              <a:t> </a:t>
            </a:r>
            <a:r>
              <a:rPr lang="fr-FR" sz="1300" dirty="0" smtClean="0"/>
              <a:t>(Fédération </a:t>
            </a:r>
            <a:r>
              <a:rPr lang="fr-FR" sz="1300" dirty="0"/>
              <a:t>internationale des Communautés </a:t>
            </a:r>
            <a:r>
              <a:rPr lang="fr-FR" sz="1300" dirty="0" smtClean="0"/>
              <a:t>éducatives, Organisation </a:t>
            </a:r>
            <a:r>
              <a:rPr lang="fr-FR" sz="1300" dirty="0"/>
              <a:t>internationale des familles </a:t>
            </a:r>
            <a:r>
              <a:rPr lang="fr-FR" sz="1300" dirty="0" smtClean="0"/>
              <a:t>d'accueil </a:t>
            </a:r>
            <a:r>
              <a:rPr lang="fr-FR" sz="1300" dirty="0"/>
              <a:t>et SOS villages </a:t>
            </a:r>
            <a:r>
              <a:rPr lang="fr-FR" sz="1300" dirty="0" smtClean="0"/>
              <a:t>d'enfants) </a:t>
            </a:r>
            <a:r>
              <a:rPr lang="fr-FR" sz="1300" dirty="0"/>
              <a:t>ont construit des standards pour le placement d’enfant hors du foyer familial en Europe. </a:t>
            </a:r>
            <a:endParaRPr lang="fr-FR" sz="1300" dirty="0" smtClean="0"/>
          </a:p>
          <a:p>
            <a:pPr marL="0" indent="0">
              <a:buNone/>
            </a:pPr>
            <a:endParaRPr lang="fr-FR" sz="1300" dirty="0"/>
          </a:p>
          <a:p>
            <a:r>
              <a:rPr lang="fr-FR" sz="1300" dirty="0" smtClean="0"/>
              <a:t>Ces standards, développés </a:t>
            </a:r>
            <a:r>
              <a:rPr lang="fr-FR" sz="1300" dirty="0"/>
              <a:t>afin d’optimiser la prise en charge des enfants/jeunes placés hors de leur milieu </a:t>
            </a:r>
            <a:r>
              <a:rPr lang="fr-FR" sz="1300" dirty="0" smtClean="0"/>
              <a:t>familial, </a:t>
            </a:r>
            <a:r>
              <a:rPr lang="fr-FR" sz="1300" dirty="0"/>
              <a:t>ont deux spécificités </a:t>
            </a:r>
            <a:r>
              <a:rPr lang="fr-FR" sz="1300" dirty="0" smtClean="0"/>
              <a:t>:</a:t>
            </a:r>
            <a:endParaRPr lang="fr-CH" sz="1300" dirty="0"/>
          </a:p>
          <a:p>
            <a:pPr lvl="1" indent="-342900" algn="just">
              <a:buSzPct val="70000"/>
              <a:buFont typeface="Wingdings" panose="05000000000000000000" pitchFamily="2" charset="2"/>
              <a:buChar char="ü"/>
              <a:defRPr/>
            </a:pPr>
            <a:r>
              <a:rPr lang="fr-CH" sz="1100" dirty="0" smtClean="0"/>
              <a:t>Ils </a:t>
            </a:r>
            <a:r>
              <a:rPr lang="fr-CH" sz="1100" dirty="0"/>
              <a:t>s’inscrivent en ligne directe de la CDE et sont un instrument pratique d’application de cette dernière.</a:t>
            </a:r>
          </a:p>
          <a:p>
            <a:pPr lvl="1" indent="-342900" algn="just">
              <a:buSzPct val="70000"/>
              <a:buFont typeface="Wingdings" panose="05000000000000000000" pitchFamily="2" charset="2"/>
              <a:buChar char="ü"/>
              <a:defRPr/>
            </a:pPr>
            <a:r>
              <a:rPr lang="fr-CH" sz="1100" dirty="0" smtClean="0"/>
              <a:t>Ils </a:t>
            </a:r>
            <a:r>
              <a:rPr lang="fr-CH" sz="1100" dirty="0"/>
              <a:t>ont été élaborés à partir de témoignages recueillis auprès d’enfants ayant vécu un placement, de familles et de professionnels.</a:t>
            </a:r>
          </a:p>
          <a:p>
            <a:pPr marL="0" indent="0">
              <a:buNone/>
            </a:pPr>
            <a:endParaRPr lang="fr-CH" sz="1400" dirty="0"/>
          </a:p>
          <a:p>
            <a:r>
              <a:rPr lang="fr-FR" sz="1300" dirty="0"/>
              <a:t>Ces outils, visant la généralisation de bonnes pratiques dans l’accompagnement et la prise en charge des enfants résidant hors de leur environnement familial, définissent le placement comme un processus en trois phases :</a:t>
            </a:r>
            <a:endParaRPr lang="fr-CH" sz="1300" dirty="0"/>
          </a:p>
          <a:p>
            <a:pPr lvl="1" indent="-342900" algn="just">
              <a:buSzPct val="70000"/>
              <a:buFont typeface="Wingdings" panose="05000000000000000000" pitchFamily="2" charset="2"/>
              <a:buChar char="ü"/>
              <a:defRPr/>
            </a:pPr>
            <a:r>
              <a:rPr lang="fr-CH" sz="1100" dirty="0" smtClean="0"/>
              <a:t>Décision </a:t>
            </a:r>
            <a:r>
              <a:rPr lang="fr-CH" sz="1100" dirty="0"/>
              <a:t>et admission : le soutien et les informations qui sont dus à l’enfant et à sa famille sont </a:t>
            </a:r>
            <a:r>
              <a:rPr lang="fr-CH" sz="1100" dirty="0" smtClean="0"/>
              <a:t>explicités.</a:t>
            </a:r>
          </a:p>
          <a:p>
            <a:pPr lvl="1" indent="-342900" algn="just">
              <a:buSzPct val="70000"/>
              <a:buFont typeface="Wingdings" panose="05000000000000000000" pitchFamily="2" charset="2"/>
              <a:buChar char="ü"/>
              <a:defRPr/>
            </a:pPr>
            <a:r>
              <a:rPr lang="fr-CH" sz="1100" dirty="0" smtClean="0"/>
              <a:t>Placement</a:t>
            </a:r>
            <a:r>
              <a:rPr lang="fr-CH" sz="1100" dirty="0"/>
              <a:t> : il s’agit de répondre aux besoins de </a:t>
            </a:r>
            <a:r>
              <a:rPr lang="fr-CH" sz="1100" dirty="0" smtClean="0"/>
              <a:t>l’enfant (lui </a:t>
            </a:r>
            <a:r>
              <a:rPr lang="fr-CH" sz="1100" dirty="0"/>
              <a:t>offrir les conditions de vie favorables à son </a:t>
            </a:r>
            <a:r>
              <a:rPr lang="fr-CH" sz="1100" dirty="0" smtClean="0"/>
              <a:t>développement) </a:t>
            </a:r>
            <a:r>
              <a:rPr lang="fr-CH" sz="1100" dirty="0"/>
              <a:t>et de sa </a:t>
            </a:r>
            <a:r>
              <a:rPr lang="fr-CH" sz="1100" dirty="0" smtClean="0"/>
              <a:t>famille, </a:t>
            </a:r>
            <a:r>
              <a:rPr lang="fr-CH" sz="1100" dirty="0"/>
              <a:t>tout en faisant en sorte que le lien enfant-parent soit maintenu. Au cours de cette </a:t>
            </a:r>
            <a:r>
              <a:rPr lang="fr-CH" sz="1100" dirty="0" smtClean="0"/>
              <a:t>phase, </a:t>
            </a:r>
            <a:r>
              <a:rPr lang="fr-CH" sz="1100" dirty="0"/>
              <a:t>il est indispensable que les professionnels aient comme souci premier l’enfant et son projet de </a:t>
            </a:r>
            <a:r>
              <a:rPr lang="fr-CH" sz="1100" dirty="0" smtClean="0"/>
              <a:t>vie.</a:t>
            </a:r>
          </a:p>
          <a:p>
            <a:pPr lvl="1" indent="-342900" algn="just">
              <a:buSzPct val="70000"/>
              <a:buFont typeface="Wingdings" panose="05000000000000000000" pitchFamily="2" charset="2"/>
              <a:buChar char="ü"/>
              <a:defRPr/>
            </a:pPr>
            <a:r>
              <a:rPr lang="fr-CH" sz="1100" dirty="0" smtClean="0"/>
              <a:t>Départ</a:t>
            </a:r>
            <a:r>
              <a:rPr lang="fr-CH" sz="1100" dirty="0"/>
              <a:t> : le retour de l’enfant dans son milieu d’origine doit être discuté et planifié, afin que l’intérêt de l’enfant soit au centre des préoccupations</a:t>
            </a:r>
            <a:r>
              <a:rPr lang="fr-CH" sz="1100" dirty="0" smtClean="0"/>
              <a:t>.</a:t>
            </a:r>
            <a:endParaRPr lang="fr-CH" sz="1100" dirty="0"/>
          </a:p>
          <a:p>
            <a:pPr lvl="1" indent="-342900" algn="just">
              <a:buSzPct val="70000"/>
              <a:buFont typeface="Wingdings" panose="05000000000000000000" pitchFamily="2" charset="2"/>
              <a:buChar char="ü"/>
              <a:defRPr/>
            </a:pPr>
            <a:endParaRPr lang="fr-CH" sz="1100" dirty="0"/>
          </a:p>
          <a:p>
            <a:pPr>
              <a:defRPr/>
            </a:pPr>
            <a:r>
              <a:rPr lang="fr-FR" sz="1300" dirty="0" smtClean="0"/>
              <a:t>Site internet Q4C</a:t>
            </a:r>
            <a:r>
              <a:rPr lang="fr-FR" sz="1300" dirty="0"/>
              <a:t>: https://www.quality4children.ch/</a:t>
            </a:r>
            <a:endParaRPr lang="fr-FR" sz="1300" dirty="0" smtClean="0"/>
          </a:p>
          <a:p>
            <a:pPr lvl="1" indent="-342900" algn="just">
              <a:buSzPct val="70000"/>
              <a:buFont typeface="Wingdings" panose="05000000000000000000" pitchFamily="2" charset="2"/>
              <a:buChar char="ü"/>
              <a:defRPr/>
            </a:pPr>
            <a:r>
              <a:rPr lang="fr-FR" sz="1100" dirty="0"/>
              <a:t>Téléchargement des </a:t>
            </a:r>
            <a:r>
              <a:rPr lang="fr-FR" sz="1100" dirty="0" smtClean="0"/>
              <a:t>standards version française:</a:t>
            </a:r>
          </a:p>
          <a:p>
            <a:pPr marL="400050" lvl="1" indent="0" algn="just">
              <a:buSzPct val="70000"/>
              <a:buNone/>
              <a:defRPr/>
            </a:pPr>
            <a:r>
              <a:rPr lang="fr-FR" sz="1100" dirty="0" smtClean="0"/>
              <a:t>	https</a:t>
            </a:r>
            <a:r>
              <a:rPr lang="fr-FR" sz="1100" dirty="0"/>
              <a:t>://www.integras.ch/images/_pdf/themenmenu/kinderrechte/qualityforchildren/Standards_Q4CH_CH_Version_fr.pdf</a:t>
            </a:r>
          </a:p>
          <a:p>
            <a:pPr lvl="1" indent="-342900" algn="just">
              <a:buSzPct val="70000"/>
              <a:buFont typeface="Wingdings" panose="05000000000000000000" pitchFamily="2" charset="2"/>
              <a:buChar char="ü"/>
              <a:defRPr/>
            </a:pPr>
            <a:r>
              <a:rPr lang="fr-FR" sz="1100" dirty="0"/>
              <a:t>Téléchargement des standards version </a:t>
            </a:r>
            <a:r>
              <a:rPr lang="fr-FR" sz="1100" dirty="0" smtClean="0"/>
              <a:t>allemande:</a:t>
            </a:r>
            <a:endParaRPr lang="fr-FR" sz="1100" dirty="0"/>
          </a:p>
          <a:p>
            <a:pPr marL="400050" lvl="1" indent="0" algn="just">
              <a:buSzPct val="70000"/>
              <a:buNone/>
              <a:defRPr/>
            </a:pPr>
            <a:r>
              <a:rPr lang="fr-FR" sz="1100" dirty="0"/>
              <a:t>	</a:t>
            </a:r>
            <a:r>
              <a:rPr lang="fr-CH" sz="1100" dirty="0" smtClean="0"/>
              <a:t>https</a:t>
            </a:r>
            <a:r>
              <a:rPr lang="fr-CH" sz="1100" dirty="0"/>
              <a:t>://</a:t>
            </a:r>
            <a:r>
              <a:rPr lang="fr-CH" sz="1100" dirty="0" smtClean="0"/>
              <a:t>static1.squarespace.com/static/5ecef0d6f143e416a099f606/t/5ed0593189d12f1ce6f01cd9/1590712629266/q4cst	andards-deutschschweiz.pdf</a:t>
            </a:r>
            <a:endParaRPr lang="fr-CH" sz="1100" dirty="0"/>
          </a:p>
        </p:txBody>
      </p:sp>
    </p:spTree>
    <p:extLst>
      <p:ext uri="{BB962C8B-B14F-4D97-AF65-F5344CB8AC3E}">
        <p14:creationId xmlns:p14="http://schemas.microsoft.com/office/powerpoint/2010/main" val="3850878009"/>
      </p:ext>
    </p:extLst>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2800" y="259200"/>
            <a:ext cx="8435975" cy="461665"/>
          </a:xfrm>
        </p:spPr>
        <p:txBody>
          <a:bodyPr/>
          <a:lstStyle/>
          <a:p>
            <a:pPr algn="ctr"/>
            <a:r>
              <a:rPr lang="fr-CH" sz="2400" b="1" dirty="0" smtClean="0"/>
              <a:t>PRISMA</a:t>
            </a:r>
            <a:endParaRPr lang="fr-CH" sz="2400" b="1" dirty="0"/>
          </a:p>
        </p:txBody>
      </p:sp>
      <p:sp>
        <p:nvSpPr>
          <p:cNvPr id="3" name="Espace réservé du contenu 2"/>
          <p:cNvSpPr>
            <a:spLocks noGrp="1"/>
          </p:cNvSpPr>
          <p:nvPr>
            <p:ph idx="1"/>
          </p:nvPr>
        </p:nvSpPr>
        <p:spPr>
          <a:xfrm>
            <a:off x="359569" y="1125538"/>
            <a:ext cx="8424862" cy="5256212"/>
          </a:xfrm>
        </p:spPr>
        <p:txBody>
          <a:bodyPr anchor="ctr"/>
          <a:lstStyle/>
          <a:p>
            <a:pPr algn="just"/>
            <a:r>
              <a:rPr lang="fr-FR" sz="1400" dirty="0"/>
              <a:t>Cet outil a été réalisé par l’Association Neuchâtelois des Directeurs d’Institutions d’Education (ANDIE) Intégras. L’association professionnelle pour l’éducation sociale et la pédagogie spécialisée a </a:t>
            </a:r>
            <a:r>
              <a:rPr lang="fr-FR" sz="1400" dirty="0" smtClean="0"/>
              <a:t>également contribué </a:t>
            </a:r>
            <a:r>
              <a:rPr lang="fr-FR" sz="1400" dirty="0"/>
              <a:t>à sa réalisation. </a:t>
            </a:r>
            <a:endParaRPr lang="fr-FR" sz="1400" dirty="0" smtClean="0"/>
          </a:p>
          <a:p>
            <a:pPr algn="just"/>
            <a:endParaRPr lang="fr-FR" sz="1400" dirty="0"/>
          </a:p>
          <a:p>
            <a:pPr algn="just"/>
            <a:r>
              <a:rPr lang="fr-FR" sz="1400" dirty="0" smtClean="0"/>
              <a:t>Cet </a:t>
            </a:r>
            <a:r>
              <a:rPr lang="fr-FR" sz="1400" dirty="0"/>
              <a:t>instrument </a:t>
            </a:r>
            <a:r>
              <a:rPr lang="fr-FR" sz="1400" dirty="0" smtClean="0"/>
              <a:t>se base </a:t>
            </a:r>
            <a:r>
              <a:rPr lang="fr-FR" sz="1400" dirty="0"/>
              <a:t>sur les standards du Q4C </a:t>
            </a:r>
            <a:r>
              <a:rPr lang="fr-FR" sz="1400" dirty="0" smtClean="0"/>
              <a:t>et </a:t>
            </a:r>
            <a:r>
              <a:rPr lang="fr-FR" sz="1400" dirty="0"/>
              <a:t>vise notamment à favoriser le dialogue avec les enfants et </a:t>
            </a:r>
            <a:r>
              <a:rPr lang="fr-FR" sz="1400" dirty="0" smtClean="0"/>
              <a:t>à vérifier </a:t>
            </a:r>
            <a:r>
              <a:rPr lang="fr-FR" sz="1400" dirty="0"/>
              <a:t>que le projet éducatif soit adéquat</a:t>
            </a:r>
            <a:r>
              <a:rPr lang="fr-FR" sz="1400" dirty="0" smtClean="0"/>
              <a:t>.</a:t>
            </a:r>
          </a:p>
          <a:p>
            <a:pPr algn="just"/>
            <a:endParaRPr lang="fr-FR" sz="1400" dirty="0"/>
          </a:p>
          <a:p>
            <a:pPr algn="just"/>
            <a:r>
              <a:rPr lang="fr-FR" sz="1400" dirty="0" smtClean="0"/>
              <a:t>18 recommandations/</a:t>
            </a:r>
            <a:r>
              <a:rPr lang="fr-FR" sz="1400" dirty="0" err="1" smtClean="0"/>
              <a:t>standars</a:t>
            </a:r>
            <a:r>
              <a:rPr lang="fr-FR" sz="1400" dirty="0" smtClean="0"/>
              <a:t> guident les différentes phases </a:t>
            </a:r>
            <a:r>
              <a:rPr lang="fr-FR" sz="1400" dirty="0"/>
              <a:t>du placement. </a:t>
            </a:r>
            <a:endParaRPr lang="fr-FR" sz="1400" dirty="0" smtClean="0"/>
          </a:p>
          <a:p>
            <a:pPr algn="just"/>
            <a:endParaRPr lang="fr-FR" sz="1400" dirty="0"/>
          </a:p>
          <a:p>
            <a:pPr algn="just"/>
            <a:r>
              <a:rPr lang="fr-FR" sz="1400" dirty="0" smtClean="0"/>
              <a:t>Cet </a:t>
            </a:r>
            <a:r>
              <a:rPr lang="fr-FR" sz="1400" dirty="0"/>
              <a:t>outil s’adresse, selon les auteurs, à tous professionnels de la relation d’aide, en </a:t>
            </a:r>
            <a:r>
              <a:rPr lang="fr-FR" sz="1400" dirty="0" smtClean="0"/>
              <a:t>particulier </a:t>
            </a:r>
            <a:r>
              <a:rPr lang="fr-FR" sz="1400" dirty="0"/>
              <a:t>les assistants sociaux, les éducateurs, </a:t>
            </a:r>
            <a:r>
              <a:rPr lang="fr-FR" sz="1400" dirty="0" smtClean="0"/>
              <a:t>les directeurs </a:t>
            </a:r>
            <a:r>
              <a:rPr lang="fr-FR" sz="1400" dirty="0"/>
              <a:t>de foyer pour </a:t>
            </a:r>
            <a:r>
              <a:rPr lang="fr-FR" sz="1400" dirty="0" smtClean="0"/>
              <a:t>enfants, adolescents </a:t>
            </a:r>
            <a:r>
              <a:rPr lang="fr-FR" sz="1400" dirty="0"/>
              <a:t>et jeunes adultes. </a:t>
            </a:r>
            <a:endParaRPr lang="fr-FR" sz="1400" dirty="0" smtClean="0"/>
          </a:p>
          <a:p>
            <a:pPr marL="0" indent="0" algn="just">
              <a:buNone/>
            </a:pPr>
            <a:endParaRPr lang="fr-FR" sz="1400" dirty="0" smtClean="0"/>
          </a:p>
          <a:p>
            <a:pPr algn="just"/>
            <a:r>
              <a:rPr lang="fr-FR" sz="1400" dirty="0"/>
              <a:t>Site </a:t>
            </a:r>
            <a:r>
              <a:rPr lang="fr-FR" sz="1400" dirty="0" smtClean="0"/>
              <a:t>internet Intégras</a:t>
            </a:r>
            <a:r>
              <a:rPr lang="fr-FR" sz="1400" dirty="0"/>
              <a:t>: </a:t>
            </a:r>
            <a:r>
              <a:rPr lang="fr-FR" sz="1400" dirty="0" smtClean="0"/>
              <a:t>htps</a:t>
            </a:r>
            <a:r>
              <a:rPr lang="fr-FR" sz="1400" dirty="0"/>
              <a:t>://www.integras.ch/fr/droits-de-l-enfant/quality4children</a:t>
            </a:r>
            <a:endParaRPr lang="fr-CH" sz="1600" dirty="0"/>
          </a:p>
        </p:txBody>
      </p:sp>
    </p:spTree>
    <p:extLst>
      <p:ext uri="{BB962C8B-B14F-4D97-AF65-F5344CB8AC3E}">
        <p14:creationId xmlns:p14="http://schemas.microsoft.com/office/powerpoint/2010/main" val="2396105173"/>
      </p:ext>
    </p:extLst>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2800" y="259200"/>
            <a:ext cx="8435975" cy="461665"/>
          </a:xfrm>
        </p:spPr>
        <p:txBody>
          <a:bodyPr/>
          <a:lstStyle/>
          <a:p>
            <a:pPr algn="ctr"/>
            <a:r>
              <a:rPr lang="fr-CH" sz="2400" b="1" dirty="0" smtClean="0"/>
              <a:t>COPMA</a:t>
            </a:r>
            <a:endParaRPr lang="fr-CH" sz="2400" b="1" dirty="0"/>
          </a:p>
        </p:txBody>
      </p:sp>
      <p:sp>
        <p:nvSpPr>
          <p:cNvPr id="3" name="Espace réservé du contenu 2"/>
          <p:cNvSpPr>
            <a:spLocks noGrp="1"/>
          </p:cNvSpPr>
          <p:nvPr>
            <p:ph idx="1"/>
          </p:nvPr>
        </p:nvSpPr>
        <p:spPr>
          <a:xfrm>
            <a:off x="359569" y="1268760"/>
            <a:ext cx="8424862" cy="5256212"/>
          </a:xfrm>
        </p:spPr>
        <p:txBody>
          <a:bodyPr anchor="ctr"/>
          <a:lstStyle/>
          <a:p>
            <a:pPr algn="just"/>
            <a:r>
              <a:rPr lang="fr-CH" sz="1400" dirty="0"/>
              <a:t>La CDAS et la COPMA </a:t>
            </a:r>
            <a:r>
              <a:rPr lang="fr-CH" sz="1400" dirty="0" smtClean="0"/>
              <a:t>ont également émis certaines recommandations à l’attention </a:t>
            </a:r>
            <a:r>
              <a:rPr lang="fr-CH" sz="1400" dirty="0"/>
              <a:t>cantons </a:t>
            </a:r>
            <a:r>
              <a:rPr lang="fr-CH" sz="1400" dirty="0" smtClean="0"/>
              <a:t>:</a:t>
            </a:r>
          </a:p>
          <a:p>
            <a:pPr marL="0" indent="0" algn="just">
              <a:buNone/>
            </a:pPr>
            <a:endParaRPr lang="fr-CH" sz="1400" dirty="0" smtClean="0"/>
          </a:p>
          <a:p>
            <a:pPr lvl="2" algn="just">
              <a:buSzPct val="70000"/>
              <a:buFont typeface="Wingdings" panose="05000000000000000000" pitchFamily="2" charset="2"/>
              <a:buChar char="ü"/>
              <a:defRPr/>
            </a:pPr>
            <a:r>
              <a:rPr lang="fr-CH" sz="1200" dirty="0" smtClean="0">
                <a:solidFill>
                  <a:srgbClr val="FF0000"/>
                </a:solidFill>
              </a:rPr>
              <a:t>Etablir </a:t>
            </a:r>
            <a:r>
              <a:rPr lang="fr-CH" sz="1200" dirty="0">
                <a:solidFill>
                  <a:srgbClr val="FF0000"/>
                </a:solidFill>
              </a:rPr>
              <a:t>des processus qui considèrent le placement extra-familial comme un tout (phase de décision et d’admission, phase de prise en charge et phase de départ) </a:t>
            </a:r>
          </a:p>
          <a:p>
            <a:pPr lvl="2" algn="just">
              <a:buSzPct val="70000"/>
              <a:buFont typeface="Wingdings" panose="05000000000000000000" pitchFamily="2" charset="2"/>
              <a:buChar char="ü"/>
              <a:defRPr/>
            </a:pPr>
            <a:r>
              <a:rPr lang="fr-CH" sz="1200" dirty="0" smtClean="0">
                <a:solidFill>
                  <a:srgbClr val="FF0000"/>
                </a:solidFill>
              </a:rPr>
              <a:t>Si </a:t>
            </a:r>
            <a:r>
              <a:rPr lang="fr-CH" sz="1200" dirty="0">
                <a:solidFill>
                  <a:srgbClr val="FF0000"/>
                </a:solidFill>
              </a:rPr>
              <a:t>besoin, conseiller les enfants placés au-delà de leur majorité et, si nécessaire, les soutenir également financièrement et garantir qu’ils disposent, après la phase de sortie, d’une personne de contact à laquelle s’adresser </a:t>
            </a:r>
          </a:p>
          <a:p>
            <a:pPr lvl="2" algn="just">
              <a:buSzPct val="70000"/>
              <a:buFont typeface="Wingdings" panose="05000000000000000000" pitchFamily="2" charset="2"/>
              <a:buChar char="ü"/>
              <a:defRPr/>
            </a:pPr>
            <a:r>
              <a:rPr lang="fr-CH" sz="1200" dirty="0" smtClean="0">
                <a:solidFill>
                  <a:srgbClr val="FF0000"/>
                </a:solidFill>
              </a:rPr>
              <a:t>Veiller </a:t>
            </a:r>
            <a:r>
              <a:rPr lang="fr-CH" sz="1200" dirty="0">
                <a:solidFill>
                  <a:srgbClr val="FF0000"/>
                </a:solidFill>
              </a:rPr>
              <a:t>à ce que les enfants placés soient informés le plus tôt possible de leurs droits </a:t>
            </a:r>
          </a:p>
          <a:p>
            <a:pPr lvl="2" algn="just">
              <a:buSzPct val="70000"/>
              <a:buFont typeface="Wingdings" panose="05000000000000000000" pitchFamily="2" charset="2"/>
              <a:buChar char="ü"/>
              <a:defRPr/>
            </a:pPr>
            <a:r>
              <a:rPr lang="fr-CH" sz="1200" dirty="0" smtClean="0">
                <a:solidFill>
                  <a:srgbClr val="FF0000"/>
                </a:solidFill>
              </a:rPr>
              <a:t>Sensibiliser </a:t>
            </a:r>
            <a:r>
              <a:rPr lang="fr-CH" sz="1200" dirty="0">
                <a:solidFill>
                  <a:srgbClr val="FF0000"/>
                </a:solidFill>
              </a:rPr>
              <a:t>les enfants qui sont placés à la participation et de veiller à ce que les acteurs impliqués exploitent pleinement les possibilités de participation </a:t>
            </a:r>
          </a:p>
          <a:p>
            <a:pPr lvl="2" algn="just">
              <a:buSzPct val="70000"/>
              <a:buFont typeface="Wingdings" panose="05000000000000000000" pitchFamily="2" charset="2"/>
              <a:buChar char="ü"/>
              <a:defRPr/>
            </a:pPr>
            <a:r>
              <a:rPr lang="fr-CH" sz="1200" dirty="0" smtClean="0">
                <a:solidFill>
                  <a:srgbClr val="FF0000"/>
                </a:solidFill>
              </a:rPr>
              <a:t>Veiller</a:t>
            </a:r>
            <a:r>
              <a:rPr lang="fr-CH" sz="1200" dirty="0">
                <a:solidFill>
                  <a:srgbClr val="FF0000"/>
                </a:solidFill>
              </a:rPr>
              <a:t>, en cas de placement extra-familial, à ce que l’on vérifie toujours si l’enfant concerné bénéficie d’une personne de référence </a:t>
            </a:r>
          </a:p>
          <a:p>
            <a:pPr lvl="2" algn="just">
              <a:buSzPct val="70000"/>
              <a:buFont typeface="Wingdings" panose="05000000000000000000" pitchFamily="2" charset="2"/>
              <a:buChar char="ü"/>
              <a:defRPr/>
            </a:pPr>
            <a:r>
              <a:rPr lang="fr-CH" sz="1200" dirty="0" smtClean="0">
                <a:solidFill>
                  <a:srgbClr val="FF0000"/>
                </a:solidFill>
              </a:rPr>
              <a:t>Sensibiliser </a:t>
            </a:r>
            <a:r>
              <a:rPr lang="fr-CH" sz="1200" dirty="0">
                <a:solidFill>
                  <a:srgbClr val="FF0000"/>
                </a:solidFill>
              </a:rPr>
              <a:t>les professionnels impliqués à ce qu’est une curatelle procédurale et veiller à ce qu’un curateur procédural soit désigné, en règle générale, en cas de placement ordonné </a:t>
            </a:r>
          </a:p>
          <a:p>
            <a:pPr lvl="2" algn="just">
              <a:buSzPct val="70000"/>
              <a:buFont typeface="Wingdings" panose="05000000000000000000" pitchFamily="2" charset="2"/>
              <a:buChar char="ü"/>
              <a:defRPr/>
            </a:pPr>
            <a:r>
              <a:rPr lang="fr-CH" sz="1200" dirty="0" smtClean="0">
                <a:solidFill>
                  <a:srgbClr val="FF0000"/>
                </a:solidFill>
              </a:rPr>
              <a:t>Evaluer </a:t>
            </a:r>
            <a:r>
              <a:rPr lang="fr-CH" sz="1200" dirty="0">
                <a:solidFill>
                  <a:srgbClr val="FF0000"/>
                </a:solidFill>
              </a:rPr>
              <a:t>dans le cadre de la surveillance la satisfaction des enfants qui sont placés </a:t>
            </a:r>
          </a:p>
          <a:p>
            <a:pPr lvl="2" algn="just">
              <a:buSzPct val="70000"/>
              <a:buFont typeface="Wingdings" panose="05000000000000000000" pitchFamily="2" charset="2"/>
              <a:buChar char="ü"/>
              <a:defRPr/>
            </a:pPr>
            <a:r>
              <a:rPr lang="fr-CH" sz="1200" dirty="0" smtClean="0">
                <a:solidFill>
                  <a:srgbClr val="FF0000"/>
                </a:solidFill>
              </a:rPr>
              <a:t>Garantir </a:t>
            </a:r>
            <a:r>
              <a:rPr lang="fr-CH" sz="1200" dirty="0">
                <a:solidFill>
                  <a:srgbClr val="FF0000"/>
                </a:solidFill>
              </a:rPr>
              <a:t>l’accompagnement de l’enfant, des parents </a:t>
            </a:r>
            <a:r>
              <a:rPr lang="fr-CH" sz="1200" dirty="0" smtClean="0">
                <a:solidFill>
                  <a:srgbClr val="FF0000"/>
                </a:solidFill>
              </a:rPr>
              <a:t>nourriciers/foyer </a:t>
            </a:r>
            <a:r>
              <a:rPr lang="fr-CH" sz="1200" dirty="0">
                <a:solidFill>
                  <a:srgbClr val="FF0000"/>
                </a:solidFill>
              </a:rPr>
              <a:t>et de la famille d’origine </a:t>
            </a:r>
          </a:p>
          <a:p>
            <a:pPr lvl="2" algn="just">
              <a:buSzPct val="70000"/>
              <a:buFont typeface="Wingdings" panose="05000000000000000000" pitchFamily="2" charset="2"/>
              <a:buChar char="ü"/>
              <a:defRPr/>
            </a:pPr>
            <a:r>
              <a:rPr lang="fr-CH" sz="1200" dirty="0" smtClean="0">
                <a:solidFill>
                  <a:srgbClr val="FF0000"/>
                </a:solidFill>
              </a:rPr>
              <a:t>Mettre </a:t>
            </a:r>
            <a:r>
              <a:rPr lang="fr-CH" sz="1200" dirty="0">
                <a:solidFill>
                  <a:srgbClr val="FF0000"/>
                </a:solidFill>
              </a:rPr>
              <a:t>en place une offre aussi flexible que possible afin de répondre au mieux aux différents besoins des enfants, en recourant si possible à des collaborations </a:t>
            </a:r>
            <a:r>
              <a:rPr lang="fr-CH" sz="1200" dirty="0" err="1">
                <a:solidFill>
                  <a:srgbClr val="FF0000"/>
                </a:solidFill>
              </a:rPr>
              <a:t>intercantonales</a:t>
            </a:r>
            <a:r>
              <a:rPr lang="fr-CH" sz="1200" dirty="0">
                <a:solidFill>
                  <a:srgbClr val="FF0000"/>
                </a:solidFill>
              </a:rPr>
              <a:t> lorsque c’est nécessaire </a:t>
            </a:r>
          </a:p>
          <a:p>
            <a:pPr lvl="2" algn="just">
              <a:buSzPct val="70000"/>
              <a:buFont typeface="Wingdings" panose="05000000000000000000" pitchFamily="2" charset="2"/>
              <a:buChar char="ü"/>
              <a:defRPr/>
            </a:pPr>
            <a:r>
              <a:rPr lang="fr-CH" sz="1200" dirty="0" smtClean="0">
                <a:solidFill>
                  <a:srgbClr val="FF0000"/>
                </a:solidFill>
              </a:rPr>
              <a:t>Proposer </a:t>
            </a:r>
            <a:r>
              <a:rPr lang="fr-CH" sz="1200" dirty="0">
                <a:solidFill>
                  <a:srgbClr val="FF0000"/>
                </a:solidFill>
              </a:rPr>
              <a:t>aux parents nourriciers une formation continue, en prendre en charge le coût et prévoir des prestations de conseil gratuites </a:t>
            </a:r>
          </a:p>
          <a:p>
            <a:pPr lvl="2" algn="just">
              <a:buSzPct val="70000"/>
              <a:buFont typeface="Wingdings" panose="05000000000000000000" pitchFamily="2" charset="2"/>
              <a:buChar char="ü"/>
              <a:defRPr/>
            </a:pPr>
            <a:r>
              <a:rPr lang="fr-CH" sz="1200" dirty="0" smtClean="0">
                <a:solidFill>
                  <a:srgbClr val="FF0000"/>
                </a:solidFill>
              </a:rPr>
              <a:t>Mettre </a:t>
            </a:r>
            <a:r>
              <a:rPr lang="fr-CH" sz="1200" dirty="0">
                <a:solidFill>
                  <a:srgbClr val="FF0000"/>
                </a:solidFill>
              </a:rPr>
              <a:t>sur pied au minimum une fois par année un entretien de surveillance et d’effectuer plusieurs fois par </a:t>
            </a:r>
            <a:r>
              <a:rPr lang="fr-CH" sz="1200" dirty="0" smtClean="0">
                <a:solidFill>
                  <a:srgbClr val="FF0000"/>
                </a:solidFill>
              </a:rPr>
              <a:t>année </a:t>
            </a:r>
            <a:r>
              <a:rPr lang="fr-CH" sz="1200" dirty="0">
                <a:solidFill>
                  <a:srgbClr val="FF0000"/>
                </a:solidFill>
              </a:rPr>
              <a:t>des entretiens de suivi des situations en présence de tous les acteurs impliqués</a:t>
            </a:r>
            <a:r>
              <a:rPr lang="fr-CH" sz="1200" dirty="0" smtClean="0">
                <a:solidFill>
                  <a:srgbClr val="FF0000"/>
                </a:solidFill>
              </a:rPr>
              <a:t>.</a:t>
            </a:r>
          </a:p>
          <a:p>
            <a:pPr lvl="2" algn="just">
              <a:buSzPct val="70000"/>
              <a:buFont typeface="Wingdings" panose="05000000000000000000" pitchFamily="2" charset="2"/>
              <a:buChar char="ü"/>
              <a:defRPr/>
            </a:pPr>
            <a:endParaRPr lang="fr-CH" sz="1200" dirty="0">
              <a:solidFill>
                <a:srgbClr val="FF0000"/>
              </a:solidFill>
            </a:endParaRPr>
          </a:p>
          <a:p>
            <a:pPr marL="342900" lvl="2" indent="-342900" algn="just">
              <a:buSzPct val="70000"/>
              <a:buBlip>
                <a:blip r:embed="rId3"/>
              </a:buBlip>
              <a:defRPr/>
            </a:pPr>
            <a:r>
              <a:rPr lang="fr-CH" sz="1400" dirty="0" smtClean="0">
                <a:ea typeface="+mn-ea"/>
                <a:cs typeface="+mn-cs"/>
              </a:rPr>
              <a:t>Recommandations disponibles à </a:t>
            </a:r>
            <a:r>
              <a:rPr lang="fr-CH" sz="1400" dirty="0">
                <a:ea typeface="+mn-ea"/>
                <a:cs typeface="+mn-cs"/>
              </a:rPr>
              <a:t>l’adresse </a:t>
            </a:r>
            <a:r>
              <a:rPr lang="fr-CH" sz="1400" dirty="0" smtClean="0">
                <a:ea typeface="+mn-ea"/>
                <a:cs typeface="+mn-cs"/>
              </a:rPr>
              <a:t>:</a:t>
            </a:r>
          </a:p>
          <a:p>
            <a:pPr marL="357188" lvl="2" indent="0" algn="just">
              <a:buSzPct val="70000"/>
              <a:buNone/>
              <a:defRPr/>
            </a:pPr>
            <a:r>
              <a:rPr lang="fr-CH" sz="1400" dirty="0" smtClean="0">
                <a:ea typeface="+mn-ea"/>
                <a:cs typeface="+mn-cs"/>
              </a:rPr>
              <a:t>https</a:t>
            </a:r>
            <a:r>
              <a:rPr lang="fr-CH" sz="1400" dirty="0">
                <a:ea typeface="+mn-ea"/>
                <a:cs typeface="+mn-cs"/>
              </a:rPr>
              <a:t>://</a:t>
            </a:r>
            <a:r>
              <a:rPr lang="fr-CH" sz="1400" dirty="0" smtClean="0">
                <a:ea typeface="+mn-ea"/>
                <a:cs typeface="+mn-cs"/>
              </a:rPr>
              <a:t>www.kokes.ch/application/files/9316/2814/2389/COPMA_recommandations_curatelles_professionnelles.pdf</a:t>
            </a:r>
            <a:endParaRPr lang="fr-CH" sz="1400" dirty="0">
              <a:ea typeface="+mn-ea"/>
              <a:cs typeface="+mn-cs"/>
            </a:endParaRPr>
          </a:p>
          <a:p>
            <a:pPr lvl="2" algn="just">
              <a:buSzPct val="70000"/>
              <a:buFont typeface="Wingdings" panose="05000000000000000000" pitchFamily="2" charset="2"/>
              <a:buChar char="ü"/>
              <a:defRPr/>
            </a:pPr>
            <a:endParaRPr lang="fr-CH" sz="1200" dirty="0">
              <a:solidFill>
                <a:srgbClr val="FF0000"/>
              </a:solidFill>
            </a:endParaRPr>
          </a:p>
        </p:txBody>
      </p:sp>
    </p:spTree>
    <p:extLst>
      <p:ext uri="{BB962C8B-B14F-4D97-AF65-F5344CB8AC3E}">
        <p14:creationId xmlns:p14="http://schemas.microsoft.com/office/powerpoint/2010/main" val="749084667"/>
      </p:ext>
    </p:extLst>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136613"/>
            <a:ext cx="7772400" cy="584775"/>
          </a:xfrm>
          <a:ln w="19050">
            <a:solidFill>
              <a:srgbClr val="E1282B"/>
            </a:solidFill>
          </a:ln>
        </p:spPr>
        <p:txBody>
          <a:bodyPr/>
          <a:lstStyle/>
          <a:p>
            <a:pPr>
              <a:lnSpc>
                <a:spcPct val="100000"/>
              </a:lnSpc>
            </a:pPr>
            <a:r>
              <a:rPr lang="fr-CH" sz="3200" dirty="0" smtClean="0">
                <a:solidFill>
                  <a:schemeClr val="tx1"/>
                </a:solidFill>
              </a:rPr>
              <a:t>Conclusion</a:t>
            </a:r>
            <a:endParaRPr lang="fr-CH" sz="3200" dirty="0">
              <a:solidFill>
                <a:schemeClr val="tx1"/>
              </a:solidFill>
            </a:endParaRPr>
          </a:p>
        </p:txBody>
      </p:sp>
    </p:spTree>
    <p:extLst>
      <p:ext uri="{BB962C8B-B14F-4D97-AF65-F5344CB8AC3E}">
        <p14:creationId xmlns:p14="http://schemas.microsoft.com/office/powerpoint/2010/main" val="998233909"/>
      </p:ext>
    </p:extLst>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2800" y="259200"/>
            <a:ext cx="8229600" cy="400110"/>
          </a:xfrm>
        </p:spPr>
        <p:txBody>
          <a:bodyPr/>
          <a:lstStyle/>
          <a:p>
            <a:pPr algn="ctr"/>
            <a:r>
              <a:rPr lang="fr-CH" sz="2000" b="1" dirty="0" smtClean="0"/>
              <a:t>Forces et faiblesses du dispositif de placement ordonné</a:t>
            </a:r>
            <a:endParaRPr lang="fr-CH" sz="2000" b="1" dirty="0"/>
          </a:p>
        </p:txBody>
      </p:sp>
      <p:sp>
        <p:nvSpPr>
          <p:cNvPr id="4" name="Espace réservé du texte 3"/>
          <p:cNvSpPr>
            <a:spLocks noGrp="1"/>
          </p:cNvSpPr>
          <p:nvPr>
            <p:ph type="body" idx="1"/>
          </p:nvPr>
        </p:nvSpPr>
        <p:spPr>
          <a:xfrm>
            <a:off x="468000" y="2141166"/>
            <a:ext cx="4040188" cy="639762"/>
          </a:xfrm>
        </p:spPr>
        <p:txBody>
          <a:bodyPr/>
          <a:lstStyle/>
          <a:p>
            <a:pPr algn="ctr"/>
            <a:r>
              <a:rPr lang="fr-CH" sz="1800" dirty="0" smtClean="0"/>
              <a:t>Forces</a:t>
            </a:r>
            <a:endParaRPr lang="fr-CH" sz="1800" dirty="0"/>
          </a:p>
        </p:txBody>
      </p:sp>
      <p:sp>
        <p:nvSpPr>
          <p:cNvPr id="5" name="Espace réservé du contenu 4"/>
          <p:cNvSpPr>
            <a:spLocks noGrp="1"/>
          </p:cNvSpPr>
          <p:nvPr>
            <p:ph sz="half" idx="2"/>
          </p:nvPr>
        </p:nvSpPr>
        <p:spPr>
          <a:xfrm>
            <a:off x="468000" y="2780928"/>
            <a:ext cx="4040188" cy="3159200"/>
          </a:xfrm>
        </p:spPr>
        <p:txBody>
          <a:bodyPr/>
          <a:lstStyle/>
          <a:p>
            <a:pPr marL="0" indent="0" algn="just">
              <a:buNone/>
            </a:pPr>
            <a:endParaRPr lang="fr-CH" sz="1400" dirty="0" smtClean="0"/>
          </a:p>
          <a:p>
            <a:pPr algn="just"/>
            <a:r>
              <a:rPr lang="fr-CH" sz="1400" dirty="0" smtClean="0"/>
              <a:t>Protection</a:t>
            </a:r>
          </a:p>
          <a:p>
            <a:pPr algn="just"/>
            <a:r>
              <a:rPr lang="fr-CH" sz="1400" dirty="0" smtClean="0"/>
              <a:t>Externalisation des décisions</a:t>
            </a:r>
          </a:p>
          <a:p>
            <a:pPr algn="just"/>
            <a:r>
              <a:rPr lang="fr-CH" sz="1400" dirty="0" smtClean="0"/>
              <a:t>Assurance et non remise en question du financement</a:t>
            </a:r>
          </a:p>
          <a:p>
            <a:pPr algn="just"/>
            <a:r>
              <a:rPr lang="fr-CH" sz="1400" dirty="0" smtClean="0"/>
              <a:t>Obligation de surveillance des placements</a:t>
            </a:r>
            <a:endParaRPr lang="fr-CH" sz="1400" dirty="0"/>
          </a:p>
        </p:txBody>
      </p:sp>
      <p:sp>
        <p:nvSpPr>
          <p:cNvPr id="6" name="Espace réservé du texte 5"/>
          <p:cNvSpPr>
            <a:spLocks noGrp="1"/>
          </p:cNvSpPr>
          <p:nvPr>
            <p:ph type="body" sz="quarter" idx="3"/>
          </p:nvPr>
        </p:nvSpPr>
        <p:spPr>
          <a:xfrm>
            <a:off x="4655825" y="2141166"/>
            <a:ext cx="4041775" cy="639762"/>
          </a:xfrm>
        </p:spPr>
        <p:txBody>
          <a:bodyPr/>
          <a:lstStyle/>
          <a:p>
            <a:pPr algn="ctr"/>
            <a:r>
              <a:rPr lang="fr-CH" sz="1800" dirty="0" smtClean="0"/>
              <a:t>Faiblesses</a:t>
            </a:r>
            <a:endParaRPr lang="fr-CH" sz="1800" dirty="0"/>
          </a:p>
        </p:txBody>
      </p:sp>
      <p:sp>
        <p:nvSpPr>
          <p:cNvPr id="7" name="Espace réservé du contenu 6"/>
          <p:cNvSpPr>
            <a:spLocks noGrp="1"/>
          </p:cNvSpPr>
          <p:nvPr>
            <p:ph sz="quarter" idx="4"/>
          </p:nvPr>
        </p:nvSpPr>
        <p:spPr>
          <a:xfrm>
            <a:off x="4655825" y="2780928"/>
            <a:ext cx="4041775" cy="3159200"/>
          </a:xfrm>
        </p:spPr>
        <p:txBody>
          <a:bodyPr/>
          <a:lstStyle/>
          <a:p>
            <a:pPr marL="0" indent="0" algn="just">
              <a:buNone/>
            </a:pPr>
            <a:endParaRPr lang="fr-CH" sz="1400" dirty="0" smtClean="0"/>
          </a:p>
          <a:p>
            <a:pPr algn="just"/>
            <a:r>
              <a:rPr lang="fr-CH" sz="1400" dirty="0" smtClean="0"/>
              <a:t>Compréhension du sens du placement</a:t>
            </a:r>
          </a:p>
          <a:p>
            <a:pPr algn="just"/>
            <a:r>
              <a:rPr lang="fr-CH" sz="1400" dirty="0" smtClean="0"/>
              <a:t>La temporalité judiciaire, celle de l’enfant et celle des familles sont différentes</a:t>
            </a:r>
          </a:p>
          <a:p>
            <a:pPr algn="just"/>
            <a:r>
              <a:rPr lang="fr-CH" sz="1400" dirty="0" smtClean="0"/>
              <a:t>Sans lien minimum cela ne fonctionne pas</a:t>
            </a:r>
            <a:endParaRPr lang="fr-CH" sz="1400" dirty="0"/>
          </a:p>
        </p:txBody>
      </p:sp>
    </p:spTree>
    <p:extLst>
      <p:ext uri="{BB962C8B-B14F-4D97-AF65-F5344CB8AC3E}">
        <p14:creationId xmlns:p14="http://schemas.microsoft.com/office/powerpoint/2010/main" val="3175849527"/>
      </p:ext>
    </p:extLst>
  </p:cSld>
  <p:clrMapOvr>
    <a:masterClrMapping/>
  </p:clrMapOvr>
  <p:transition spd="slow">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2800" y="259200"/>
            <a:ext cx="8435975" cy="461665"/>
          </a:xfrm>
        </p:spPr>
        <p:txBody>
          <a:bodyPr/>
          <a:lstStyle/>
          <a:p>
            <a:pPr algn="ctr"/>
            <a:r>
              <a:rPr lang="fr-CH" sz="2400" b="1" dirty="0" smtClean="0"/>
              <a:t>Participation de l’enfant au processus de placement</a:t>
            </a:r>
            <a:endParaRPr lang="fr-CH" sz="2400" b="1" dirty="0"/>
          </a:p>
        </p:txBody>
      </p:sp>
      <p:sp>
        <p:nvSpPr>
          <p:cNvPr id="3" name="Espace réservé du contenu 2"/>
          <p:cNvSpPr>
            <a:spLocks noGrp="1"/>
          </p:cNvSpPr>
          <p:nvPr>
            <p:ph idx="1"/>
          </p:nvPr>
        </p:nvSpPr>
        <p:spPr>
          <a:xfrm>
            <a:off x="359569" y="1125538"/>
            <a:ext cx="8424862" cy="5256212"/>
          </a:xfrm>
        </p:spPr>
        <p:txBody>
          <a:bodyPr anchor="ctr"/>
          <a:lstStyle/>
          <a:p>
            <a:pPr algn="just"/>
            <a:r>
              <a:rPr lang="fr-CH" sz="1400" dirty="0" smtClean="0"/>
              <a:t>Tous les 2 ans, le canton mène une enquête de satisfaction auprès des jeunes placés dans les institutions valaisannes, dont voici quelques résultats:</a:t>
            </a:r>
          </a:p>
          <a:p>
            <a:pPr algn="just"/>
            <a:endParaRPr lang="fr-CH" sz="1400" dirty="0"/>
          </a:p>
          <a:p>
            <a:pPr algn="just"/>
            <a:endParaRPr lang="fr-CH" sz="1400" dirty="0" smtClean="0"/>
          </a:p>
          <a:p>
            <a:pPr algn="just"/>
            <a:endParaRPr lang="fr-CH" sz="1400" dirty="0"/>
          </a:p>
          <a:p>
            <a:pPr algn="just"/>
            <a:endParaRPr lang="fr-CH" sz="1400" dirty="0" smtClean="0"/>
          </a:p>
          <a:p>
            <a:pPr algn="just"/>
            <a:endParaRPr lang="fr-CH" sz="1400" dirty="0"/>
          </a:p>
          <a:p>
            <a:pPr algn="just"/>
            <a:endParaRPr lang="fr-CH" sz="1400" dirty="0" smtClean="0"/>
          </a:p>
          <a:p>
            <a:pPr algn="just"/>
            <a:endParaRPr lang="fr-CH" sz="1400" dirty="0"/>
          </a:p>
          <a:p>
            <a:pPr algn="just"/>
            <a:endParaRPr lang="fr-CH" sz="1400" dirty="0" smtClean="0"/>
          </a:p>
          <a:p>
            <a:pPr algn="just"/>
            <a:endParaRPr lang="fr-CH" sz="1400" dirty="0"/>
          </a:p>
          <a:p>
            <a:pPr marL="0" indent="0" algn="just">
              <a:buNone/>
            </a:pPr>
            <a:endParaRPr lang="fr-CH" sz="1400" dirty="0" smtClean="0"/>
          </a:p>
          <a:p>
            <a:pPr algn="just"/>
            <a:endParaRPr lang="fr-CH" sz="1400" dirty="0"/>
          </a:p>
          <a:p>
            <a:pPr algn="just"/>
            <a:endParaRPr lang="fr-CH" sz="1400" dirty="0" smtClean="0"/>
          </a:p>
          <a:p>
            <a:pPr algn="just"/>
            <a:endParaRPr lang="fr-CH" sz="1400" dirty="0"/>
          </a:p>
          <a:p>
            <a:pPr algn="just"/>
            <a:endParaRPr lang="fr-CH" sz="1400" dirty="0" smtClean="0"/>
          </a:p>
          <a:p>
            <a:pPr algn="just"/>
            <a:endParaRPr lang="fr-CH" sz="1400" dirty="0"/>
          </a:p>
          <a:p>
            <a:pPr algn="just"/>
            <a:endParaRPr lang="fr-CH" sz="1400" dirty="0" smtClean="0"/>
          </a:p>
          <a:p>
            <a:pPr algn="just"/>
            <a:endParaRPr lang="fr-CH" sz="1400" dirty="0" smtClean="0"/>
          </a:p>
          <a:p>
            <a:pPr marL="0" indent="0" algn="just">
              <a:buNone/>
            </a:pPr>
            <a:endParaRPr lang="fr-CH" sz="1400" dirty="0" smtClean="0"/>
          </a:p>
        </p:txBody>
      </p:sp>
      <p:graphicFrame>
        <p:nvGraphicFramePr>
          <p:cNvPr id="4" name="Espace réservé du contenu 3"/>
          <p:cNvGraphicFramePr>
            <a:graphicFrameLocks/>
          </p:cNvGraphicFramePr>
          <p:nvPr>
            <p:extLst>
              <p:ext uri="{D42A27DB-BD31-4B8C-83A1-F6EECF244321}">
                <p14:modId xmlns:p14="http://schemas.microsoft.com/office/powerpoint/2010/main" val="2052166655"/>
              </p:ext>
            </p:extLst>
          </p:nvPr>
        </p:nvGraphicFramePr>
        <p:xfrm>
          <a:off x="683568" y="1916832"/>
          <a:ext cx="3672408" cy="21606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Espace réservé du contenu 3"/>
          <p:cNvGraphicFramePr>
            <a:graphicFrameLocks/>
          </p:cNvGraphicFramePr>
          <p:nvPr>
            <p:extLst>
              <p:ext uri="{D42A27DB-BD31-4B8C-83A1-F6EECF244321}">
                <p14:modId xmlns:p14="http://schemas.microsoft.com/office/powerpoint/2010/main" val="3812861692"/>
              </p:ext>
            </p:extLst>
          </p:nvPr>
        </p:nvGraphicFramePr>
        <p:xfrm>
          <a:off x="683568" y="4365104"/>
          <a:ext cx="3672408" cy="21606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Espace réservé du contenu 3"/>
          <p:cNvGraphicFramePr>
            <a:graphicFrameLocks/>
          </p:cNvGraphicFramePr>
          <p:nvPr>
            <p:extLst>
              <p:ext uri="{D42A27DB-BD31-4B8C-83A1-F6EECF244321}">
                <p14:modId xmlns:p14="http://schemas.microsoft.com/office/powerpoint/2010/main" val="3287696357"/>
              </p:ext>
            </p:extLst>
          </p:nvPr>
        </p:nvGraphicFramePr>
        <p:xfrm>
          <a:off x="5004048" y="4365104"/>
          <a:ext cx="3672408" cy="216066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Espace réservé du contenu 3"/>
          <p:cNvGraphicFramePr>
            <a:graphicFrameLocks/>
          </p:cNvGraphicFramePr>
          <p:nvPr>
            <p:extLst>
              <p:ext uri="{D42A27DB-BD31-4B8C-83A1-F6EECF244321}">
                <p14:modId xmlns:p14="http://schemas.microsoft.com/office/powerpoint/2010/main" val="3332245508"/>
              </p:ext>
            </p:extLst>
          </p:nvPr>
        </p:nvGraphicFramePr>
        <p:xfrm>
          <a:off x="5004048" y="1916832"/>
          <a:ext cx="3672408" cy="216066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472067984"/>
      </p:ext>
    </p:extLst>
  </p:cSld>
  <p:clrMapOvr>
    <a:masterClrMapping/>
  </p:clrMapOvr>
  <p:transition spd="slow">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2800" y="259200"/>
            <a:ext cx="8435975" cy="461665"/>
          </a:xfrm>
        </p:spPr>
        <p:txBody>
          <a:bodyPr/>
          <a:lstStyle/>
          <a:p>
            <a:pPr algn="ctr"/>
            <a:r>
              <a:rPr lang="fr-CH" sz="2400" b="1" dirty="0" smtClean="0"/>
              <a:t>Participation des parents au processus de placement</a:t>
            </a:r>
            <a:endParaRPr lang="fr-CH" sz="2400" b="1" dirty="0"/>
          </a:p>
        </p:txBody>
      </p:sp>
      <p:sp>
        <p:nvSpPr>
          <p:cNvPr id="3" name="Espace réservé du contenu 2"/>
          <p:cNvSpPr>
            <a:spLocks noGrp="1"/>
          </p:cNvSpPr>
          <p:nvPr>
            <p:ph idx="1"/>
          </p:nvPr>
        </p:nvSpPr>
        <p:spPr>
          <a:xfrm>
            <a:off x="359569" y="1125538"/>
            <a:ext cx="8424862" cy="5256212"/>
          </a:xfrm>
        </p:spPr>
        <p:txBody>
          <a:bodyPr anchor="ctr"/>
          <a:lstStyle/>
          <a:p>
            <a:pPr algn="just"/>
            <a:r>
              <a:rPr lang="fr-CH" sz="1400" dirty="0" smtClean="0"/>
              <a:t>Dans le cadre de l’enquête de satisfaction, les parents sont également interrogés et voici quelques résultats:</a:t>
            </a:r>
          </a:p>
          <a:p>
            <a:pPr algn="just"/>
            <a:endParaRPr lang="fr-CH" sz="1400" dirty="0"/>
          </a:p>
          <a:p>
            <a:pPr algn="just"/>
            <a:endParaRPr lang="fr-CH" sz="1400" dirty="0" smtClean="0"/>
          </a:p>
          <a:p>
            <a:pPr algn="just"/>
            <a:endParaRPr lang="fr-CH" sz="1400" dirty="0"/>
          </a:p>
          <a:p>
            <a:pPr algn="just"/>
            <a:endParaRPr lang="fr-CH" sz="1400" dirty="0" smtClean="0"/>
          </a:p>
          <a:p>
            <a:pPr algn="just"/>
            <a:endParaRPr lang="fr-CH" sz="1400" dirty="0"/>
          </a:p>
          <a:p>
            <a:pPr algn="just"/>
            <a:endParaRPr lang="fr-CH" sz="1400" dirty="0" smtClean="0"/>
          </a:p>
          <a:p>
            <a:pPr algn="just"/>
            <a:endParaRPr lang="fr-CH" sz="1400" dirty="0"/>
          </a:p>
          <a:p>
            <a:pPr algn="just"/>
            <a:endParaRPr lang="fr-CH" sz="1400" dirty="0" smtClean="0"/>
          </a:p>
          <a:p>
            <a:pPr algn="just"/>
            <a:endParaRPr lang="fr-CH" sz="1400" dirty="0"/>
          </a:p>
          <a:p>
            <a:pPr algn="just"/>
            <a:endParaRPr lang="fr-CH" sz="1400" dirty="0" smtClean="0"/>
          </a:p>
          <a:p>
            <a:pPr algn="just"/>
            <a:endParaRPr lang="fr-CH" sz="1400" dirty="0"/>
          </a:p>
          <a:p>
            <a:pPr algn="just"/>
            <a:endParaRPr lang="fr-CH" sz="1400" dirty="0" smtClean="0"/>
          </a:p>
          <a:p>
            <a:pPr algn="just"/>
            <a:endParaRPr lang="fr-CH" sz="1400" dirty="0"/>
          </a:p>
          <a:p>
            <a:pPr algn="just"/>
            <a:endParaRPr lang="fr-CH" sz="1400" dirty="0" smtClean="0"/>
          </a:p>
          <a:p>
            <a:pPr algn="just"/>
            <a:endParaRPr lang="fr-CH" sz="1400" dirty="0"/>
          </a:p>
          <a:p>
            <a:pPr algn="just"/>
            <a:endParaRPr lang="fr-CH" sz="1400" dirty="0" smtClean="0"/>
          </a:p>
          <a:p>
            <a:pPr algn="just"/>
            <a:endParaRPr lang="fr-CH" sz="1400" dirty="0" smtClean="0"/>
          </a:p>
          <a:p>
            <a:pPr marL="0" indent="0" algn="just">
              <a:buNone/>
            </a:pPr>
            <a:endParaRPr lang="fr-CH" sz="1400" dirty="0" smtClean="0"/>
          </a:p>
        </p:txBody>
      </p:sp>
      <p:graphicFrame>
        <p:nvGraphicFramePr>
          <p:cNvPr id="8" name="Espace réservé du contenu 5"/>
          <p:cNvGraphicFramePr>
            <a:graphicFrameLocks/>
          </p:cNvGraphicFramePr>
          <p:nvPr>
            <p:extLst>
              <p:ext uri="{D42A27DB-BD31-4B8C-83A1-F6EECF244321}">
                <p14:modId xmlns:p14="http://schemas.microsoft.com/office/powerpoint/2010/main" val="546102893"/>
              </p:ext>
            </p:extLst>
          </p:nvPr>
        </p:nvGraphicFramePr>
        <p:xfrm>
          <a:off x="683568" y="1913802"/>
          <a:ext cx="3672408" cy="21538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Espace réservé du contenu 5"/>
          <p:cNvGraphicFramePr>
            <a:graphicFrameLocks/>
          </p:cNvGraphicFramePr>
          <p:nvPr>
            <p:extLst>
              <p:ext uri="{D42A27DB-BD31-4B8C-83A1-F6EECF244321}">
                <p14:modId xmlns:p14="http://schemas.microsoft.com/office/powerpoint/2010/main" val="3119490227"/>
              </p:ext>
            </p:extLst>
          </p:nvPr>
        </p:nvGraphicFramePr>
        <p:xfrm>
          <a:off x="5004048" y="1913802"/>
          <a:ext cx="3672408" cy="21509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Espace réservé du contenu 5"/>
          <p:cNvGraphicFramePr>
            <a:graphicFrameLocks/>
          </p:cNvGraphicFramePr>
          <p:nvPr>
            <p:extLst>
              <p:ext uri="{D42A27DB-BD31-4B8C-83A1-F6EECF244321}">
                <p14:modId xmlns:p14="http://schemas.microsoft.com/office/powerpoint/2010/main" val="1206286564"/>
              </p:ext>
            </p:extLst>
          </p:nvPr>
        </p:nvGraphicFramePr>
        <p:xfrm>
          <a:off x="683568" y="4365104"/>
          <a:ext cx="3672408" cy="216066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Espace réservé du contenu 5"/>
          <p:cNvGraphicFramePr>
            <a:graphicFrameLocks/>
          </p:cNvGraphicFramePr>
          <p:nvPr>
            <p:extLst>
              <p:ext uri="{D42A27DB-BD31-4B8C-83A1-F6EECF244321}">
                <p14:modId xmlns:p14="http://schemas.microsoft.com/office/powerpoint/2010/main" val="1498448824"/>
              </p:ext>
            </p:extLst>
          </p:nvPr>
        </p:nvGraphicFramePr>
        <p:xfrm>
          <a:off x="5004049" y="4365104"/>
          <a:ext cx="3672408" cy="216066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42834672"/>
      </p:ext>
    </p:extLst>
  </p:cSld>
  <p:clrMapOvr>
    <a:masterClrMapping/>
  </p:clrMapOvr>
  <p:transition spd="slow">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2800" y="259200"/>
            <a:ext cx="8435975" cy="707886"/>
          </a:xfrm>
        </p:spPr>
        <p:txBody>
          <a:bodyPr/>
          <a:lstStyle/>
          <a:p>
            <a:pPr algn="ctr"/>
            <a:r>
              <a:rPr lang="fr-CH" sz="2000" b="1" dirty="0" smtClean="0"/>
              <a:t>Vignette</a:t>
            </a:r>
            <a:br>
              <a:rPr lang="fr-CH" sz="2000" b="1" dirty="0" smtClean="0"/>
            </a:br>
            <a:r>
              <a:rPr lang="fr-CH" sz="2000" b="1" dirty="0"/>
              <a:t>P</a:t>
            </a:r>
            <a:r>
              <a:rPr lang="fr-CH" sz="2000" b="1" dirty="0" smtClean="0"/>
              <a:t>arfois ça ne fonctionne pas</a:t>
            </a:r>
            <a:endParaRPr lang="fr-CH" sz="2000" b="1" dirty="0"/>
          </a:p>
        </p:txBody>
      </p:sp>
      <p:sp>
        <p:nvSpPr>
          <p:cNvPr id="3" name="Espace réservé du contenu 2"/>
          <p:cNvSpPr>
            <a:spLocks noGrp="1"/>
          </p:cNvSpPr>
          <p:nvPr>
            <p:ph idx="1"/>
          </p:nvPr>
        </p:nvSpPr>
        <p:spPr>
          <a:xfrm>
            <a:off x="359569" y="986822"/>
            <a:ext cx="8424862" cy="5484064"/>
          </a:xfrm>
        </p:spPr>
        <p:txBody>
          <a:bodyPr anchor="ctr"/>
          <a:lstStyle/>
          <a:p>
            <a:pPr marL="0" indent="0">
              <a:buNone/>
            </a:pPr>
            <a:r>
              <a:rPr lang="fr-CH" sz="1200" b="1" dirty="0" smtClean="0"/>
              <a:t>Fille de 11 ans</a:t>
            </a:r>
          </a:p>
          <a:p>
            <a:pPr marL="0" indent="0">
              <a:buNone/>
            </a:pPr>
            <a:endParaRPr lang="fr-CH" sz="1200" dirty="0"/>
          </a:p>
          <a:p>
            <a:pPr algn="just"/>
            <a:r>
              <a:rPr lang="fr-CH" sz="1200" dirty="0" smtClean="0"/>
              <a:t>Signalement à l’APEA pour suspicions quant aux conditions de naissance de ses deux petits frères.</a:t>
            </a:r>
          </a:p>
          <a:p>
            <a:pPr algn="just"/>
            <a:endParaRPr lang="fr-CH" sz="1200" dirty="0"/>
          </a:p>
          <a:p>
            <a:pPr algn="just"/>
            <a:r>
              <a:rPr lang="fr-CH" sz="1200" dirty="0" smtClean="0"/>
              <a:t>Lors de l’enquête sociale, des antécédents de maltraitance à l’encontre des deux précédentes filles de la mère ont été mis à jour. La mère a été condamnée pour abandon et </a:t>
            </a:r>
            <a:r>
              <a:rPr lang="fr-CH" sz="1200" dirty="0" err="1" smtClean="0"/>
              <a:t>mailtraitance</a:t>
            </a:r>
            <a:r>
              <a:rPr lang="fr-CH" sz="1200" dirty="0" smtClean="0"/>
              <a:t> en France et n’a depuis plus de contacts avec ses deux filles aînées.</a:t>
            </a:r>
          </a:p>
          <a:p>
            <a:pPr marL="0" indent="0" algn="just">
              <a:buNone/>
            </a:pPr>
            <a:endParaRPr lang="fr-CH" sz="1200" dirty="0"/>
          </a:p>
          <a:p>
            <a:pPr algn="just"/>
            <a:r>
              <a:rPr lang="fr-CH" sz="1200" dirty="0" smtClean="0"/>
              <a:t>Au cours de l’enquête sociale, la mère n’est pas </a:t>
            </a:r>
            <a:r>
              <a:rPr lang="fr-CH" sz="1200" dirty="0" err="1" smtClean="0"/>
              <a:t>collaborante</a:t>
            </a:r>
            <a:r>
              <a:rPr lang="fr-CH" sz="1200" dirty="0" smtClean="0"/>
              <a:t>, ment, ne donne pas accès aux enfants et présente un risque de fuite certain (change de canton/pays quand les autorités s’intéressent à sa situation). Compte tenu du risque de fuite, le placement des enfants est ordonné.</a:t>
            </a:r>
          </a:p>
          <a:p>
            <a:pPr algn="just"/>
            <a:endParaRPr lang="fr-CH" sz="1200" dirty="0"/>
          </a:p>
          <a:p>
            <a:pPr algn="just"/>
            <a:r>
              <a:rPr lang="fr-CH" sz="1200" dirty="0" smtClean="0"/>
              <a:t>Dès ce moment-là, les parents ont montré une opposition très forte: </a:t>
            </a:r>
          </a:p>
          <a:p>
            <a:pPr lvl="1" algn="just">
              <a:buFont typeface="Wingdings" panose="05000000000000000000" pitchFamily="2" charset="2"/>
              <a:buChar char="ü"/>
            </a:pPr>
            <a:r>
              <a:rPr lang="fr-CH" sz="1100" dirty="0" smtClean="0"/>
              <a:t>Non-respect de l’organisation des relations personnelles: visites sauvages à l’école par exemple</a:t>
            </a:r>
          </a:p>
          <a:p>
            <a:pPr lvl="1" algn="just">
              <a:buFont typeface="Wingdings" panose="05000000000000000000" pitchFamily="2" charset="2"/>
              <a:buChar char="ü"/>
            </a:pPr>
            <a:r>
              <a:rPr lang="fr-CH" sz="1100" dirty="0" err="1" smtClean="0"/>
              <a:t>Sittings</a:t>
            </a:r>
            <a:r>
              <a:rPr lang="fr-CH" sz="1100" dirty="0" smtClean="0"/>
              <a:t>, manifestations devant le foyer et le SCJ</a:t>
            </a:r>
          </a:p>
          <a:p>
            <a:pPr lvl="1" algn="just">
              <a:buFont typeface="Wingdings" panose="05000000000000000000" pitchFamily="2" charset="2"/>
              <a:buChar char="ü"/>
            </a:pPr>
            <a:r>
              <a:rPr lang="fr-CH" sz="1100" dirty="0" smtClean="0"/>
              <a:t>Interpellation de la presse</a:t>
            </a:r>
          </a:p>
          <a:p>
            <a:pPr lvl="1" algn="just">
              <a:buFont typeface="Wingdings" panose="05000000000000000000" pitchFamily="2" charset="2"/>
              <a:buChar char="ü"/>
            </a:pPr>
            <a:r>
              <a:rPr lang="fr-CH" sz="1100" dirty="0" smtClean="0"/>
              <a:t>Prise à parti des intervenants en protection de l’enfant</a:t>
            </a:r>
          </a:p>
          <a:p>
            <a:pPr lvl="1" algn="just">
              <a:buFont typeface="Wingdings" panose="05000000000000000000" pitchFamily="2" charset="2"/>
              <a:buChar char="ü"/>
            </a:pPr>
            <a:r>
              <a:rPr lang="fr-CH" sz="1100" dirty="0"/>
              <a:t>I</a:t>
            </a:r>
            <a:r>
              <a:rPr lang="fr-CH" sz="1100" dirty="0" smtClean="0"/>
              <a:t>ntimidation/menace à l’encontre du réseau ; à titre d’exemples, un des parents s’est rendu au domicile d’un IPE, l’expertise psychiatrique a été abandonnée en raison des menaces proférées à l’encontre de l’expert</a:t>
            </a:r>
          </a:p>
          <a:p>
            <a:pPr lvl="1" algn="just">
              <a:buFont typeface="Wingdings" panose="05000000000000000000" pitchFamily="2" charset="2"/>
              <a:buChar char="ü"/>
            </a:pPr>
            <a:r>
              <a:rPr lang="fr-CH" sz="1100" dirty="0" smtClean="0"/>
              <a:t>Attaque à l’encontre du foyer: les parents se sont saisis d’autres situations difficiles pour rallier des parents à leur cause et mettre en doute les compétences des professionnels</a:t>
            </a:r>
          </a:p>
          <a:p>
            <a:pPr lvl="1" algn="just">
              <a:buFont typeface="Wingdings" panose="05000000000000000000" pitchFamily="2" charset="2"/>
              <a:buChar char="ü"/>
            </a:pPr>
            <a:r>
              <a:rPr lang="fr-CH" sz="1100" dirty="0" smtClean="0"/>
              <a:t>Multiples plaintes pénales pour diffamations et autres motifs incongrus à l’encontre du réseau; toutes ont été soldées par des non lieux</a:t>
            </a:r>
          </a:p>
          <a:p>
            <a:pPr marL="457200" lvl="1" indent="0" algn="just">
              <a:buNone/>
            </a:pPr>
            <a:endParaRPr lang="fr-CH" sz="1100" dirty="0" smtClean="0"/>
          </a:p>
          <a:p>
            <a:pPr algn="just"/>
            <a:r>
              <a:rPr lang="fr-CH" sz="1200" dirty="0"/>
              <a:t>Les intervenants en protection de l’enfant ont tenté d’expliquer aux parents quels étaient les besoins de leur fille dans cette situation mais il n’ont pas été entendus</a:t>
            </a:r>
            <a:r>
              <a:rPr lang="fr-CH" sz="1200" dirty="0" smtClean="0"/>
              <a:t>.</a:t>
            </a:r>
            <a:endParaRPr lang="fr-CH" sz="1200" dirty="0"/>
          </a:p>
        </p:txBody>
      </p:sp>
    </p:spTree>
    <p:extLst>
      <p:ext uri="{BB962C8B-B14F-4D97-AF65-F5344CB8AC3E}">
        <p14:creationId xmlns:p14="http://schemas.microsoft.com/office/powerpoint/2010/main" val="2306763472"/>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136613"/>
            <a:ext cx="7772400" cy="584775"/>
          </a:xfrm>
          <a:ln w="19050">
            <a:solidFill>
              <a:srgbClr val="E1282B"/>
            </a:solidFill>
          </a:ln>
        </p:spPr>
        <p:txBody>
          <a:bodyPr/>
          <a:lstStyle/>
          <a:p>
            <a:pPr>
              <a:lnSpc>
                <a:spcPct val="100000"/>
              </a:lnSpc>
            </a:pPr>
            <a:r>
              <a:rPr lang="fr-CH" sz="3200" dirty="0" smtClean="0">
                <a:solidFill>
                  <a:schemeClr val="tx1"/>
                </a:solidFill>
              </a:rPr>
              <a:t>Service cantonal de la jeunesse</a:t>
            </a:r>
            <a:endParaRPr lang="fr-CH" sz="3200" dirty="0">
              <a:solidFill>
                <a:schemeClr val="tx1"/>
              </a:solidFill>
            </a:endParaRPr>
          </a:p>
        </p:txBody>
      </p:sp>
    </p:spTree>
    <p:extLst>
      <p:ext uri="{BB962C8B-B14F-4D97-AF65-F5344CB8AC3E}">
        <p14:creationId xmlns:p14="http://schemas.microsoft.com/office/powerpoint/2010/main" val="129414321"/>
      </p:ext>
    </p:extLst>
  </p:cSld>
  <p:clrMapOvr>
    <a:masterClrMapping/>
  </p:clrMapOvr>
  <p:transition spd="slow">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2800" y="259200"/>
            <a:ext cx="8435975" cy="400110"/>
          </a:xfrm>
        </p:spPr>
        <p:txBody>
          <a:bodyPr/>
          <a:lstStyle/>
          <a:p>
            <a:pPr algn="ctr"/>
            <a:r>
              <a:rPr lang="fr-CH" sz="2000" b="1" dirty="0" smtClean="0"/>
              <a:t>Vignette (suite)</a:t>
            </a:r>
            <a:endParaRPr lang="fr-CH" sz="2000" b="1" dirty="0"/>
          </a:p>
        </p:txBody>
      </p:sp>
      <p:sp>
        <p:nvSpPr>
          <p:cNvPr id="3" name="Espace réservé du contenu 2"/>
          <p:cNvSpPr>
            <a:spLocks noGrp="1"/>
          </p:cNvSpPr>
          <p:nvPr>
            <p:ph idx="1"/>
          </p:nvPr>
        </p:nvSpPr>
        <p:spPr>
          <a:xfrm>
            <a:off x="359569" y="1268760"/>
            <a:ext cx="8424862" cy="5183838"/>
          </a:xfrm>
        </p:spPr>
        <p:txBody>
          <a:bodyPr anchor="ctr"/>
          <a:lstStyle/>
          <a:p>
            <a:pPr algn="just"/>
            <a:r>
              <a:rPr lang="fr-CH" sz="1200" dirty="0" smtClean="0"/>
              <a:t>Sur le chemin pour se rendre à l’école la jeune est exposée aux agissements et interpellations de ses parents, un éducateur l’accompagne transitoirement </a:t>
            </a:r>
            <a:r>
              <a:rPr lang="fr-CH" sz="1200" dirty="0"/>
              <a:t>pour se rendre à l’école et en </a:t>
            </a:r>
            <a:r>
              <a:rPr lang="fr-CH" sz="1200" dirty="0" smtClean="0"/>
              <a:t>rentrer</a:t>
            </a:r>
            <a:r>
              <a:rPr lang="fr-CH" sz="1200" dirty="0"/>
              <a:t> </a:t>
            </a:r>
            <a:r>
              <a:rPr lang="fr-CH" sz="1200" dirty="0" smtClean="0"/>
              <a:t>(±</a:t>
            </a:r>
            <a:r>
              <a:rPr lang="fr-CH" sz="1200" dirty="0"/>
              <a:t>3 </a:t>
            </a:r>
            <a:r>
              <a:rPr lang="fr-CH" sz="1200" dirty="0" smtClean="0"/>
              <a:t>mois; ressources, image de la jeune, parents plus calmes)</a:t>
            </a:r>
          </a:p>
          <a:p>
            <a:pPr marL="0" indent="0" algn="just">
              <a:buNone/>
            </a:pPr>
            <a:endParaRPr lang="fr-CH" sz="1200" dirty="0" smtClean="0"/>
          </a:p>
          <a:p>
            <a:pPr algn="just"/>
            <a:r>
              <a:rPr lang="fr-CH" sz="1200" dirty="0"/>
              <a:t>Compte tenu des comportements persévérants des parents, des informations diffusées dans la presse et de la confirmation de la décision de placement par le TC, la jeune a été informée des raisons de son placement (déc. 2021</a:t>
            </a:r>
            <a:r>
              <a:rPr lang="fr-CH" sz="1200" dirty="0" smtClean="0"/>
              <a:t>).</a:t>
            </a:r>
          </a:p>
          <a:p>
            <a:pPr marL="0" indent="0" algn="just">
              <a:buNone/>
            </a:pPr>
            <a:endParaRPr lang="fr-CH" sz="1200" dirty="0"/>
          </a:p>
          <a:p>
            <a:pPr algn="just"/>
            <a:r>
              <a:rPr lang="fr-CH" sz="1200" dirty="0" smtClean="0"/>
              <a:t>En avril 2022, alors qu’elle n’est plus accompagnée pour se rendre à l’école, la jeune n’est pas rentrée au foyer et est retournée chez elle. Les parents refuse de la ramener </a:t>
            </a:r>
            <a:r>
              <a:rPr lang="fr-CH" sz="1200" dirty="0" smtClean="0">
                <a:sym typeface="Wingdings" panose="05000000000000000000" pitchFamily="2" charset="2"/>
              </a:rPr>
              <a:t> le groupe d’intervention de la police cantonale est intervenu.</a:t>
            </a:r>
          </a:p>
          <a:p>
            <a:pPr algn="just"/>
            <a:endParaRPr lang="fr-CH" sz="1200" dirty="0">
              <a:sym typeface="Wingdings" panose="05000000000000000000" pitchFamily="2" charset="2"/>
            </a:endParaRPr>
          </a:p>
          <a:p>
            <a:pPr algn="just"/>
            <a:r>
              <a:rPr lang="fr-CH" sz="1200" dirty="0" smtClean="0">
                <a:sym typeface="Wingdings" panose="05000000000000000000" pitchFamily="2" charset="2"/>
              </a:rPr>
              <a:t>Suite à cet épisode, la jeune est à nouveau accompagnée quotidiennement à l’école par un éducateur. </a:t>
            </a:r>
          </a:p>
          <a:p>
            <a:pPr algn="just"/>
            <a:endParaRPr lang="fr-CH" sz="1200" dirty="0">
              <a:sym typeface="Wingdings" panose="05000000000000000000" pitchFamily="2" charset="2"/>
            </a:endParaRPr>
          </a:p>
          <a:p>
            <a:pPr algn="just"/>
            <a:r>
              <a:rPr lang="fr-CH" sz="1200" dirty="0" smtClean="0">
                <a:sym typeface="Wingdings" panose="05000000000000000000" pitchFamily="2" charset="2"/>
              </a:rPr>
              <a:t>En décembre 2022, durant un cours de théâtre, la jeune est sortie pour aller au WC et n’est jamais revenue. De nombreuses démarches ont été entreprises mais pour l’heure il n’y a aucune information concrète sur le lieu où put être la jeune.</a:t>
            </a:r>
          </a:p>
          <a:p>
            <a:pPr algn="just"/>
            <a:endParaRPr lang="fr-CH" sz="1200" dirty="0">
              <a:sym typeface="Wingdings" panose="05000000000000000000" pitchFamily="2" charset="2"/>
            </a:endParaRPr>
          </a:p>
          <a:p>
            <a:pPr algn="just"/>
            <a:r>
              <a:rPr lang="fr-CH" sz="1200" dirty="0" smtClean="0">
                <a:sym typeface="Wingdings" panose="05000000000000000000" pitchFamily="2" charset="2"/>
              </a:rPr>
              <a:t>Conclusion:</a:t>
            </a:r>
          </a:p>
          <a:p>
            <a:pPr lvl="1" algn="just">
              <a:buFont typeface="Wingdings" panose="05000000000000000000" pitchFamily="2" charset="2"/>
              <a:buChar char="ü"/>
            </a:pPr>
            <a:r>
              <a:rPr lang="fr-CH" sz="1100" dirty="0" smtClean="0"/>
              <a:t>L’incapacité des parents à penser à l’intérêt de leurs enfants et à collaborer a mis en échec toutes les mesures initiées</a:t>
            </a:r>
            <a:endParaRPr lang="fr-CH" sz="1100" dirty="0"/>
          </a:p>
          <a:p>
            <a:pPr lvl="1" algn="just">
              <a:buFont typeface="Wingdings" panose="05000000000000000000" pitchFamily="2" charset="2"/>
              <a:buChar char="ü"/>
            </a:pPr>
            <a:r>
              <a:rPr lang="fr-CH" sz="1100" dirty="0" smtClean="0"/>
              <a:t>Les élèves scolarisés avec la jeune imaginent qu’elle a été kidnappée dans les toilettes, certains n’osent plus s’y rendre seuls</a:t>
            </a:r>
            <a:endParaRPr lang="fr-CH" sz="1100" dirty="0"/>
          </a:p>
          <a:p>
            <a:pPr lvl="1" algn="just">
              <a:buFont typeface="Wingdings" panose="05000000000000000000" pitchFamily="2" charset="2"/>
              <a:buChar char="ü"/>
            </a:pPr>
            <a:r>
              <a:rPr lang="fr-CH" sz="1100" dirty="0" smtClean="0"/>
              <a:t>Les petits frères de la jeune, nés d’une GPA, ont été retirés à la garde des parents reconnus illégitimes et placés à l’adoption dans le pays de la mère porteuse</a:t>
            </a:r>
            <a:endParaRPr lang="fr-CH" sz="1100" dirty="0"/>
          </a:p>
        </p:txBody>
      </p:sp>
    </p:spTree>
    <p:extLst>
      <p:ext uri="{BB962C8B-B14F-4D97-AF65-F5344CB8AC3E}">
        <p14:creationId xmlns:p14="http://schemas.microsoft.com/office/powerpoint/2010/main" val="134597244"/>
      </p:ext>
    </p:extLst>
  </p:cSld>
  <p:clrMapOvr>
    <a:masterClrMapping/>
  </p:clrMapOvr>
  <p:transition spd="slow">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136613"/>
            <a:ext cx="7772400" cy="584775"/>
          </a:xfrm>
          <a:ln w="19050">
            <a:solidFill>
              <a:srgbClr val="E1282B"/>
            </a:solidFill>
          </a:ln>
        </p:spPr>
        <p:txBody>
          <a:bodyPr/>
          <a:lstStyle/>
          <a:p>
            <a:pPr>
              <a:lnSpc>
                <a:spcPct val="100000"/>
              </a:lnSpc>
            </a:pPr>
            <a:r>
              <a:rPr lang="fr-CH" sz="3200" dirty="0" smtClean="0">
                <a:solidFill>
                  <a:schemeClr val="tx1"/>
                </a:solidFill>
              </a:rPr>
              <a:t>Pour aller plus loin</a:t>
            </a:r>
            <a:endParaRPr lang="fr-CH" sz="3200" dirty="0">
              <a:solidFill>
                <a:schemeClr val="tx1"/>
              </a:solidFill>
            </a:endParaRPr>
          </a:p>
        </p:txBody>
      </p:sp>
    </p:spTree>
    <p:extLst>
      <p:ext uri="{BB962C8B-B14F-4D97-AF65-F5344CB8AC3E}">
        <p14:creationId xmlns:p14="http://schemas.microsoft.com/office/powerpoint/2010/main" val="2705515585"/>
      </p:ext>
    </p:extLst>
  </p:cSld>
  <p:clrMapOvr>
    <a:masterClrMapping/>
  </p:clrMapOvr>
  <p:transition spd="slow">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2800" y="289977"/>
            <a:ext cx="8435975" cy="400110"/>
          </a:xfrm>
        </p:spPr>
        <p:txBody>
          <a:bodyPr/>
          <a:lstStyle/>
          <a:p>
            <a:pPr algn="ctr"/>
            <a:r>
              <a:rPr lang="fr-CH" sz="2000" b="1" dirty="0" smtClean="0"/>
              <a:t>Modèle de </a:t>
            </a:r>
            <a:r>
              <a:rPr lang="fr-CH" sz="2000" b="1" dirty="0" err="1" smtClean="0"/>
              <a:t>Cochem</a:t>
            </a:r>
            <a:r>
              <a:rPr lang="fr-CH" sz="2000" b="1" dirty="0" smtClean="0"/>
              <a:t> ou de consensus parental</a:t>
            </a:r>
            <a:endParaRPr lang="fr-CH" sz="2000" b="1" dirty="0"/>
          </a:p>
        </p:txBody>
      </p:sp>
      <p:sp>
        <p:nvSpPr>
          <p:cNvPr id="3" name="Espace réservé du contenu 2"/>
          <p:cNvSpPr>
            <a:spLocks noGrp="1"/>
          </p:cNvSpPr>
          <p:nvPr>
            <p:ph idx="1"/>
          </p:nvPr>
        </p:nvSpPr>
        <p:spPr>
          <a:xfrm>
            <a:off x="352800" y="1268760"/>
            <a:ext cx="8424862" cy="5256212"/>
          </a:xfrm>
        </p:spPr>
        <p:txBody>
          <a:bodyPr anchor="ctr"/>
          <a:lstStyle/>
          <a:p>
            <a:r>
              <a:rPr lang="fr-CH" sz="1100" dirty="0" smtClean="0"/>
              <a:t>Suite aux recommandations de l’Observatoire cantonal de la jeunesse, l</a:t>
            </a:r>
            <a:r>
              <a:rPr lang="fr-CH" sz="1100" dirty="0" smtClean="0">
                <a:solidFill>
                  <a:schemeClr val="tx1"/>
                </a:solidFill>
              </a:rPr>
              <a:t>e modèle de </a:t>
            </a:r>
            <a:r>
              <a:rPr lang="fr-CH" sz="1100" dirty="0" err="1" smtClean="0">
                <a:solidFill>
                  <a:schemeClr val="tx1"/>
                </a:solidFill>
              </a:rPr>
              <a:t>Cochem</a:t>
            </a:r>
            <a:r>
              <a:rPr lang="fr-CH" sz="1100" dirty="0" smtClean="0">
                <a:solidFill>
                  <a:schemeClr val="tx1"/>
                </a:solidFill>
              </a:rPr>
              <a:t> a été mis en place en Valais dans le cadre d’un projet pilote.</a:t>
            </a:r>
            <a:endParaRPr lang="fr-CH" sz="1100" dirty="0">
              <a:solidFill>
                <a:schemeClr val="tx1"/>
              </a:solidFill>
            </a:endParaRPr>
          </a:p>
          <a:p>
            <a:pPr marL="0" indent="0" algn="just">
              <a:buNone/>
              <a:defRPr/>
            </a:pPr>
            <a:endParaRPr lang="fr-CH" sz="1400" dirty="0">
              <a:ea typeface="+mn-ea"/>
              <a:cs typeface="+mn-cs"/>
            </a:endParaRPr>
          </a:p>
          <a:p>
            <a:r>
              <a:rPr lang="fr-CH" sz="1100" dirty="0" smtClean="0"/>
              <a:t>Ce modèle implique un changement de paradigme:</a:t>
            </a:r>
          </a:p>
          <a:p>
            <a:endParaRPr lang="fr-CH" sz="1100" dirty="0"/>
          </a:p>
          <a:p>
            <a:endParaRPr lang="fr-CH" sz="1100" dirty="0" smtClean="0"/>
          </a:p>
          <a:p>
            <a:pPr marL="0" indent="0">
              <a:buNone/>
            </a:pPr>
            <a:endParaRPr lang="fr-CH" sz="1100" dirty="0"/>
          </a:p>
          <a:p>
            <a:endParaRPr lang="fr-CH" sz="1100" dirty="0" smtClean="0"/>
          </a:p>
          <a:p>
            <a:endParaRPr lang="fr-CH" sz="1100" dirty="0"/>
          </a:p>
          <a:p>
            <a:endParaRPr lang="fr-CH" sz="1100" dirty="0" smtClean="0"/>
          </a:p>
          <a:p>
            <a:pPr lvl="2" algn="just">
              <a:buSzPct val="70000"/>
              <a:buFont typeface="Wingdings" panose="05000000000000000000" pitchFamily="2" charset="2"/>
              <a:buChar char="ü"/>
              <a:defRPr/>
            </a:pPr>
            <a:r>
              <a:rPr lang="fr-CH" sz="1050" dirty="0" smtClean="0">
                <a:solidFill>
                  <a:srgbClr val="FF0000"/>
                </a:solidFill>
              </a:rPr>
              <a:t>L’enfant est au centre, les solutions sont dans son intérêt; il n’est plus question «d’avoir le droit de …» pour les parents</a:t>
            </a:r>
          </a:p>
          <a:p>
            <a:pPr lvl="2" algn="just">
              <a:buSzPct val="70000"/>
              <a:buFont typeface="Wingdings" panose="05000000000000000000" pitchFamily="2" charset="2"/>
              <a:buChar char="ü"/>
              <a:defRPr/>
            </a:pPr>
            <a:r>
              <a:rPr lang="fr-CH" sz="1050" dirty="0" smtClean="0">
                <a:solidFill>
                  <a:srgbClr val="FF0000"/>
                </a:solidFill>
              </a:rPr>
              <a:t>Les parents sont experts pour l’enfant; l’expertise ne revient plus uniquement aux professionnels</a:t>
            </a:r>
          </a:p>
          <a:p>
            <a:pPr lvl="2" algn="just">
              <a:buSzPct val="70000"/>
              <a:buFont typeface="Wingdings" panose="05000000000000000000" pitchFamily="2" charset="2"/>
              <a:buChar char="ü"/>
              <a:defRPr/>
            </a:pPr>
            <a:r>
              <a:rPr lang="fr-CH" sz="1050" dirty="0" smtClean="0">
                <a:solidFill>
                  <a:srgbClr val="FF0000"/>
                </a:solidFill>
              </a:rPr>
              <a:t>Orientation sur le futur, les ressources, les solutions et non plus sur le passé, les manques, les problèmes</a:t>
            </a:r>
          </a:p>
          <a:p>
            <a:pPr lvl="2" algn="just">
              <a:buSzPct val="70000"/>
              <a:buFont typeface="Wingdings" panose="05000000000000000000" pitchFamily="2" charset="2"/>
              <a:buChar char="ü"/>
              <a:defRPr/>
            </a:pPr>
            <a:r>
              <a:rPr lang="fr-CH" sz="1050" dirty="0" smtClean="0">
                <a:solidFill>
                  <a:srgbClr val="FF0000"/>
                </a:solidFill>
              </a:rPr>
              <a:t>Résolution du conflit par les parents au bénéfice de l’enfant</a:t>
            </a:r>
          </a:p>
          <a:p>
            <a:pPr marL="0" indent="0">
              <a:buNone/>
            </a:pPr>
            <a:endParaRPr lang="fr-CH" sz="1100" dirty="0" smtClean="0"/>
          </a:p>
          <a:p>
            <a:r>
              <a:rPr lang="fr-CH" sz="1100" dirty="0" smtClean="0"/>
              <a:t>Les principes du modèle de consensus sont:</a:t>
            </a:r>
          </a:p>
          <a:p>
            <a:pPr lvl="2" algn="just">
              <a:buSzPct val="70000"/>
              <a:buFont typeface="Wingdings" panose="05000000000000000000" pitchFamily="2" charset="2"/>
              <a:buChar char="ü"/>
              <a:defRPr/>
            </a:pPr>
            <a:r>
              <a:rPr lang="fr-CH" sz="1050" dirty="0">
                <a:solidFill>
                  <a:srgbClr val="FF0000"/>
                </a:solidFill>
              </a:rPr>
              <a:t>Convaincre les parents en situation de séparation qu’ils ont une responsabilité commune par rapport à leurs enfants</a:t>
            </a:r>
          </a:p>
          <a:p>
            <a:pPr lvl="2" algn="just">
              <a:buSzPct val="70000"/>
              <a:buFont typeface="Wingdings" panose="05000000000000000000" pitchFamily="2" charset="2"/>
              <a:buChar char="ü"/>
              <a:defRPr/>
            </a:pPr>
            <a:r>
              <a:rPr lang="fr-CH" sz="1050" dirty="0">
                <a:solidFill>
                  <a:srgbClr val="FF0000"/>
                </a:solidFill>
              </a:rPr>
              <a:t>Obligation faite aux parents de se rencontrer, de communiquer et de trouver un accord satisfaisant centré sur les besoins de </a:t>
            </a:r>
            <a:r>
              <a:rPr lang="fr-CH" sz="1050" dirty="0" smtClean="0">
                <a:solidFill>
                  <a:srgbClr val="FF0000"/>
                </a:solidFill>
              </a:rPr>
              <a:t>leur(s) enfant(s)</a:t>
            </a:r>
            <a:endParaRPr lang="fr-CH" sz="1050" dirty="0">
              <a:solidFill>
                <a:srgbClr val="FF0000"/>
              </a:solidFill>
            </a:endParaRPr>
          </a:p>
          <a:p>
            <a:pPr lvl="2" algn="just">
              <a:buSzPct val="70000"/>
              <a:buFont typeface="Wingdings" panose="05000000000000000000" pitchFamily="2" charset="2"/>
              <a:buChar char="ü"/>
              <a:defRPr/>
            </a:pPr>
            <a:r>
              <a:rPr lang="fr-CH" sz="1050" dirty="0">
                <a:solidFill>
                  <a:srgbClr val="FF0000"/>
                </a:solidFill>
              </a:rPr>
              <a:t>Collaboration des différentes instances impliquées dans la procédure afin de véhiculer un message commun (Juges, APEA, </a:t>
            </a:r>
            <a:r>
              <a:rPr lang="fr-CH" sz="1050" dirty="0" smtClean="0">
                <a:solidFill>
                  <a:srgbClr val="FF0000"/>
                </a:solidFill>
              </a:rPr>
              <a:t>avocats</a:t>
            </a:r>
            <a:r>
              <a:rPr lang="fr-CH" sz="1050" dirty="0">
                <a:solidFill>
                  <a:srgbClr val="FF0000"/>
                </a:solidFill>
              </a:rPr>
              <a:t>, </a:t>
            </a:r>
            <a:r>
              <a:rPr lang="fr-CH" sz="1050" dirty="0" smtClean="0">
                <a:solidFill>
                  <a:srgbClr val="FF0000"/>
                </a:solidFill>
              </a:rPr>
              <a:t>médiateurs, intervenants </a:t>
            </a:r>
            <a:r>
              <a:rPr lang="fr-CH" sz="1050" dirty="0">
                <a:solidFill>
                  <a:srgbClr val="FF0000"/>
                </a:solidFill>
              </a:rPr>
              <a:t>psychosociaux</a:t>
            </a:r>
            <a:r>
              <a:rPr lang="fr-CH" sz="1050" dirty="0" smtClean="0">
                <a:solidFill>
                  <a:srgbClr val="FF0000"/>
                </a:solidFill>
              </a:rPr>
              <a:t>)</a:t>
            </a:r>
          </a:p>
          <a:p>
            <a:pPr marL="922337" lvl="2" indent="0" algn="just">
              <a:buSzPct val="70000"/>
              <a:buNone/>
              <a:defRPr/>
            </a:pPr>
            <a:endParaRPr lang="fr-CH" sz="1000" dirty="0">
              <a:solidFill>
                <a:srgbClr val="FF0000"/>
              </a:solidFill>
            </a:endParaRPr>
          </a:p>
          <a:p>
            <a:r>
              <a:rPr lang="fr-CH" sz="1100" dirty="0" smtClean="0"/>
              <a:t>Cinq axes d’intervention:</a:t>
            </a:r>
          </a:p>
          <a:p>
            <a:pPr lvl="2" algn="just">
              <a:buSzPct val="70000"/>
              <a:buFont typeface="Wingdings" panose="05000000000000000000" pitchFamily="2" charset="2"/>
              <a:buChar char="ü"/>
              <a:defRPr/>
            </a:pPr>
            <a:r>
              <a:rPr lang="fr-FR" sz="1050" dirty="0">
                <a:solidFill>
                  <a:srgbClr val="FF0000"/>
                </a:solidFill>
              </a:rPr>
              <a:t>Centration des parents sur l’intérêt de l’enfant</a:t>
            </a:r>
          </a:p>
          <a:p>
            <a:pPr lvl="2" algn="just">
              <a:buSzPct val="70000"/>
              <a:buFont typeface="Wingdings" panose="05000000000000000000" pitchFamily="2" charset="2"/>
              <a:buChar char="ü"/>
              <a:defRPr/>
            </a:pPr>
            <a:r>
              <a:rPr lang="fr-FR" sz="1050" dirty="0">
                <a:solidFill>
                  <a:srgbClr val="FF0000"/>
                </a:solidFill>
              </a:rPr>
              <a:t>Rapidité de l’intervention pour éviter la « cimentation du conflit »</a:t>
            </a:r>
          </a:p>
          <a:p>
            <a:pPr lvl="2" algn="just">
              <a:buSzPct val="70000"/>
              <a:buFont typeface="Wingdings" panose="05000000000000000000" pitchFamily="2" charset="2"/>
              <a:buChar char="ü"/>
              <a:defRPr/>
            </a:pPr>
            <a:r>
              <a:rPr lang="fr-FR" sz="1050" dirty="0">
                <a:solidFill>
                  <a:srgbClr val="FF0000"/>
                </a:solidFill>
              </a:rPr>
              <a:t>Pas de rupture du lien enfant/parent</a:t>
            </a:r>
          </a:p>
          <a:p>
            <a:pPr lvl="2" algn="just">
              <a:buSzPct val="70000"/>
              <a:buFont typeface="Wingdings" panose="05000000000000000000" pitchFamily="2" charset="2"/>
              <a:buChar char="ü"/>
              <a:defRPr/>
            </a:pPr>
            <a:r>
              <a:rPr lang="fr-FR" sz="1050" dirty="0">
                <a:solidFill>
                  <a:srgbClr val="FF0000"/>
                </a:solidFill>
              </a:rPr>
              <a:t>Coopération ordonnée des parents et des professionnels</a:t>
            </a:r>
          </a:p>
          <a:p>
            <a:pPr lvl="2" algn="just">
              <a:buSzPct val="70000"/>
              <a:buFont typeface="Wingdings" panose="05000000000000000000" pitchFamily="2" charset="2"/>
              <a:buChar char="ü"/>
              <a:defRPr/>
            </a:pPr>
            <a:r>
              <a:rPr lang="fr-FR" sz="1050" dirty="0">
                <a:solidFill>
                  <a:srgbClr val="FF0000"/>
                </a:solidFill>
              </a:rPr>
              <a:t>Synergie et cohérence entre les différents professionnels</a:t>
            </a:r>
          </a:p>
          <a:p>
            <a:pPr marL="0" indent="0">
              <a:buNone/>
            </a:pPr>
            <a:endParaRPr lang="fr-CH" sz="1200" dirty="0" smtClean="0"/>
          </a:p>
        </p:txBody>
      </p:sp>
      <p:pic>
        <p:nvPicPr>
          <p:cNvPr id="6" name="Image 5"/>
          <p:cNvPicPr>
            <a:picLocks noChangeAspect="1"/>
          </p:cNvPicPr>
          <p:nvPr/>
        </p:nvPicPr>
        <p:blipFill>
          <a:blip r:embed="rId2"/>
          <a:stretch>
            <a:fillRect/>
          </a:stretch>
        </p:blipFill>
        <p:spPr>
          <a:xfrm>
            <a:off x="3035597" y="1988840"/>
            <a:ext cx="3059268" cy="970820"/>
          </a:xfrm>
          <a:prstGeom prst="rect">
            <a:avLst/>
          </a:prstGeom>
        </p:spPr>
      </p:pic>
    </p:spTree>
    <p:extLst>
      <p:ext uri="{BB962C8B-B14F-4D97-AF65-F5344CB8AC3E}">
        <p14:creationId xmlns:p14="http://schemas.microsoft.com/office/powerpoint/2010/main" val="1209612873"/>
      </p:ext>
    </p:extLst>
  </p:cSld>
  <p:clrMapOvr>
    <a:masterClrMapping/>
  </p:clrMapOvr>
  <p:transition spd="slow">
    <p:randomBar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2800" y="289977"/>
            <a:ext cx="8435975" cy="400110"/>
          </a:xfrm>
        </p:spPr>
        <p:txBody>
          <a:bodyPr/>
          <a:lstStyle/>
          <a:p>
            <a:pPr algn="ctr"/>
            <a:r>
              <a:rPr lang="fr-CH" sz="2000" b="1" dirty="0" smtClean="0"/>
              <a:t>Outils développés dans le cadre du projet pilote valaisan</a:t>
            </a:r>
            <a:endParaRPr lang="fr-CH" sz="2000" b="1" dirty="0"/>
          </a:p>
        </p:txBody>
      </p:sp>
      <p:sp>
        <p:nvSpPr>
          <p:cNvPr id="3" name="Espace réservé du contenu 2"/>
          <p:cNvSpPr>
            <a:spLocks noGrp="1"/>
          </p:cNvSpPr>
          <p:nvPr>
            <p:ph idx="1"/>
          </p:nvPr>
        </p:nvSpPr>
        <p:spPr>
          <a:xfrm>
            <a:off x="359569" y="1125538"/>
            <a:ext cx="8424862" cy="5256212"/>
          </a:xfrm>
        </p:spPr>
        <p:txBody>
          <a:bodyPr anchor="ctr"/>
          <a:lstStyle/>
          <a:p>
            <a:pPr lvl="0"/>
            <a:r>
              <a:rPr lang="fr-CH" sz="1400" dirty="0"/>
              <a:t>Séances d’informations et de sensibilisation pour les </a:t>
            </a:r>
            <a:r>
              <a:rPr lang="fr-CH" sz="1400" dirty="0" smtClean="0"/>
              <a:t>parents</a:t>
            </a:r>
          </a:p>
          <a:p>
            <a:pPr marL="0" lvl="0" indent="0">
              <a:buNone/>
            </a:pPr>
            <a:endParaRPr lang="fr-CH" sz="1400" dirty="0"/>
          </a:p>
          <a:p>
            <a:pPr lvl="0"/>
            <a:r>
              <a:rPr lang="fr-CH" sz="1400" dirty="0"/>
              <a:t>Médiation familiale </a:t>
            </a:r>
            <a:r>
              <a:rPr lang="fr-CH" sz="1400" dirty="0" smtClean="0"/>
              <a:t>ordonnée</a:t>
            </a:r>
          </a:p>
          <a:p>
            <a:pPr marL="0" lvl="0" indent="0">
              <a:buNone/>
            </a:pPr>
            <a:endParaRPr lang="fr-CH" sz="1400" dirty="0"/>
          </a:p>
          <a:p>
            <a:pPr lvl="0"/>
            <a:r>
              <a:rPr lang="fr-CH" sz="1400" dirty="0"/>
              <a:t>Requêtes judiciaires </a:t>
            </a:r>
            <a:r>
              <a:rPr lang="fr-CH" sz="1400" dirty="0" smtClean="0"/>
              <a:t>simplifiées</a:t>
            </a:r>
          </a:p>
          <a:p>
            <a:pPr marL="0" lvl="0" indent="0">
              <a:buNone/>
            </a:pPr>
            <a:endParaRPr lang="fr-CH" sz="1400" dirty="0"/>
          </a:p>
          <a:p>
            <a:pPr lvl="0"/>
            <a:r>
              <a:rPr lang="fr-CH" sz="1400" dirty="0"/>
              <a:t>Consultation de </a:t>
            </a:r>
            <a:r>
              <a:rPr lang="fr-CH" sz="1400" dirty="0" smtClean="0"/>
              <a:t>coparentalité</a:t>
            </a:r>
          </a:p>
          <a:p>
            <a:pPr marL="0" lvl="0" indent="0">
              <a:buNone/>
            </a:pPr>
            <a:endParaRPr lang="fr-CH" sz="1400" dirty="0"/>
          </a:p>
          <a:p>
            <a:pPr lvl="0"/>
            <a:r>
              <a:rPr lang="fr-CH" sz="1400" dirty="0"/>
              <a:t>Intervention thérapeutique de collaboration parentale centrée sur l’enfant </a:t>
            </a:r>
            <a:r>
              <a:rPr lang="fr-CH" sz="1400" dirty="0" smtClean="0"/>
              <a:t>ordonnée</a:t>
            </a:r>
          </a:p>
          <a:p>
            <a:pPr marL="0" lvl="0" indent="0">
              <a:buNone/>
            </a:pPr>
            <a:endParaRPr lang="fr-CH" sz="1400" dirty="0"/>
          </a:p>
          <a:p>
            <a:pPr lvl="0"/>
            <a:r>
              <a:rPr lang="fr-CH" sz="1400" dirty="0"/>
              <a:t>Enquêtes sociales </a:t>
            </a:r>
            <a:r>
              <a:rPr lang="fr-CH" sz="1400" dirty="0" smtClean="0"/>
              <a:t>spécifiques</a:t>
            </a:r>
          </a:p>
          <a:p>
            <a:pPr marL="0" lvl="0" indent="0">
              <a:buNone/>
            </a:pPr>
            <a:endParaRPr lang="fr-CH" sz="1400" dirty="0"/>
          </a:p>
          <a:p>
            <a:pPr lvl="0"/>
            <a:r>
              <a:rPr lang="fr-CH" sz="1400" dirty="0"/>
              <a:t>Réseau de professionnels </a:t>
            </a:r>
            <a:r>
              <a:rPr lang="fr-CH" sz="1400" dirty="0" smtClean="0"/>
              <a:t>interdisciplinaire</a:t>
            </a:r>
          </a:p>
          <a:p>
            <a:pPr marL="0" lvl="0" indent="0">
              <a:buNone/>
            </a:pPr>
            <a:endParaRPr lang="fr-CH" sz="1400" dirty="0"/>
          </a:p>
          <a:p>
            <a:pPr lvl="0"/>
            <a:r>
              <a:rPr lang="fr-CH" sz="1400" dirty="0"/>
              <a:t>Conférences de sensibilisation tout </a:t>
            </a:r>
            <a:r>
              <a:rPr lang="fr-CH" sz="1400" dirty="0" smtClean="0"/>
              <a:t>public</a:t>
            </a:r>
            <a:endParaRPr lang="fr-CH" sz="1400" dirty="0"/>
          </a:p>
        </p:txBody>
      </p:sp>
    </p:spTree>
    <p:extLst>
      <p:ext uri="{BB962C8B-B14F-4D97-AF65-F5344CB8AC3E}">
        <p14:creationId xmlns:p14="http://schemas.microsoft.com/office/powerpoint/2010/main" val="4050114698"/>
      </p:ext>
    </p:extLst>
  </p:cSld>
  <p:clrMapOvr>
    <a:masterClrMapping/>
  </p:clrMapOvr>
  <p:transition spd="slow">
    <p:randomBar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2800" y="259200"/>
            <a:ext cx="8435975" cy="461665"/>
          </a:xfrm>
        </p:spPr>
        <p:txBody>
          <a:bodyPr/>
          <a:lstStyle/>
          <a:p>
            <a:pPr algn="ctr"/>
            <a:r>
              <a:rPr lang="fr-CH" sz="2400" b="1" dirty="0" smtClean="0"/>
              <a:t>Application dans d’autres domaines?</a:t>
            </a:r>
            <a:endParaRPr lang="fr-CH" sz="2400" b="1" dirty="0"/>
          </a:p>
        </p:txBody>
      </p:sp>
      <p:sp>
        <p:nvSpPr>
          <p:cNvPr id="3" name="Espace réservé du contenu 2"/>
          <p:cNvSpPr>
            <a:spLocks noGrp="1"/>
          </p:cNvSpPr>
          <p:nvPr>
            <p:ph idx="1"/>
          </p:nvPr>
        </p:nvSpPr>
        <p:spPr>
          <a:xfrm>
            <a:off x="359569" y="1125538"/>
            <a:ext cx="8424862" cy="5256212"/>
          </a:xfrm>
        </p:spPr>
        <p:txBody>
          <a:bodyPr anchor="ctr"/>
          <a:lstStyle/>
          <a:p>
            <a:pPr algn="just"/>
            <a:r>
              <a:rPr lang="fr-CH" sz="1600" dirty="0" smtClean="0"/>
              <a:t>Compte tenu des apports positifs dans le domaine du droit de la famille, l’application du modèle de consensus au domaine de la protection pourrait être envisagé.</a:t>
            </a:r>
          </a:p>
          <a:p>
            <a:pPr algn="just"/>
            <a:endParaRPr lang="fr-CH" sz="1600" dirty="0"/>
          </a:p>
          <a:p>
            <a:pPr algn="just"/>
            <a:r>
              <a:rPr lang="fr-CH" sz="1600" dirty="0" smtClean="0"/>
              <a:t>Cela pourrait se faire via par exemple:</a:t>
            </a:r>
          </a:p>
          <a:p>
            <a:pPr lvl="1" algn="just">
              <a:buFont typeface="Wingdings" panose="05000000000000000000" pitchFamily="2" charset="2"/>
              <a:buChar char="ü"/>
            </a:pPr>
            <a:r>
              <a:rPr lang="fr-CH" sz="1400" dirty="0" smtClean="0"/>
              <a:t>La mise en place d’un système axé sur la pluridisciplinarité et une plus grande collaboration entre les acteurs tels qu’ APEA et Ministère public dans les cas de maltraitance</a:t>
            </a:r>
          </a:p>
          <a:p>
            <a:pPr lvl="1" algn="just">
              <a:buFont typeface="Wingdings" panose="05000000000000000000" pitchFamily="2" charset="2"/>
              <a:buChar char="ü"/>
            </a:pPr>
            <a:r>
              <a:rPr lang="fr-CH" sz="1400" dirty="0" smtClean="0"/>
              <a:t>La mise en place d’actions de sensibilisation/formation pour les parents sur les conséquences de la maltraitance pour l’enfant </a:t>
            </a:r>
          </a:p>
          <a:p>
            <a:pPr lvl="1" algn="just">
              <a:buFont typeface="Wingdings" panose="05000000000000000000" pitchFamily="2" charset="2"/>
              <a:buChar char="ü"/>
            </a:pPr>
            <a:r>
              <a:rPr lang="fr-CH" sz="1400" dirty="0" smtClean="0"/>
              <a:t>Le recours à des mesures d’accompagnement autres que les injonctions de thérapie en cas de condamnation pénale </a:t>
            </a:r>
            <a:r>
              <a:rPr lang="fr-CH" sz="1400" smtClean="0"/>
              <a:t>pour maltraitance</a:t>
            </a:r>
            <a:endParaRPr lang="fr-FR" sz="1400" dirty="0" smtClean="0"/>
          </a:p>
        </p:txBody>
      </p:sp>
    </p:spTree>
    <p:extLst>
      <p:ext uri="{BB962C8B-B14F-4D97-AF65-F5344CB8AC3E}">
        <p14:creationId xmlns:p14="http://schemas.microsoft.com/office/powerpoint/2010/main" val="2912989709"/>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012" y="259200"/>
            <a:ext cx="8435975" cy="461665"/>
          </a:xfrm>
        </p:spPr>
        <p:txBody>
          <a:bodyPr/>
          <a:lstStyle/>
          <a:p>
            <a:pPr algn="ctr"/>
            <a:r>
              <a:rPr lang="fr-CH" sz="2400" b="1" dirty="0" smtClean="0"/>
              <a:t>Organigramme</a:t>
            </a:r>
            <a:endParaRPr lang="fr-CH" sz="2400" b="1" dirty="0"/>
          </a:p>
        </p:txBody>
      </p:sp>
      <p:grpSp>
        <p:nvGrpSpPr>
          <p:cNvPr id="3" name="Groupe 2"/>
          <p:cNvGrpSpPr/>
          <p:nvPr/>
        </p:nvGrpSpPr>
        <p:grpSpPr>
          <a:xfrm>
            <a:off x="70540" y="908437"/>
            <a:ext cx="8907884" cy="5735365"/>
            <a:chOff x="70540" y="908437"/>
            <a:chExt cx="8907884" cy="5735365"/>
          </a:xfrm>
        </p:grpSpPr>
        <p:grpSp>
          <p:nvGrpSpPr>
            <p:cNvPr id="386" name="Groupe 385"/>
            <p:cNvGrpSpPr/>
            <p:nvPr/>
          </p:nvGrpSpPr>
          <p:grpSpPr>
            <a:xfrm>
              <a:off x="178517" y="908437"/>
              <a:ext cx="8799907" cy="5735365"/>
              <a:chOff x="250525" y="913989"/>
              <a:chExt cx="8799907" cy="5735365"/>
            </a:xfrm>
          </p:grpSpPr>
          <p:cxnSp>
            <p:nvCxnSpPr>
              <p:cNvPr id="291" name="Connecteur droit 290"/>
              <p:cNvCxnSpPr>
                <a:stCxn id="256" idx="2"/>
                <a:endCxn id="275" idx="0"/>
              </p:cNvCxnSpPr>
              <p:nvPr/>
            </p:nvCxnSpPr>
            <p:spPr>
              <a:xfrm>
                <a:off x="5405611" y="1548293"/>
                <a:ext cx="4887" cy="227496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3" name="Connecteur en angle 292"/>
              <p:cNvCxnSpPr>
                <a:stCxn id="256" idx="2"/>
                <a:endCxn id="258" idx="0"/>
              </p:cNvCxnSpPr>
              <p:nvPr/>
            </p:nvCxnSpPr>
            <p:spPr>
              <a:xfrm rot="5400000">
                <a:off x="4516015" y="979623"/>
                <a:ext cx="320927" cy="1458267"/>
              </a:xfrm>
              <a:prstGeom prst="bentConnector3">
                <a:avLst>
                  <a:gd name="adj1" fmla="val 50000"/>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5" name="Connecteur en angle 294"/>
              <p:cNvCxnSpPr>
                <a:stCxn id="256" idx="2"/>
                <a:endCxn id="260" idx="0"/>
              </p:cNvCxnSpPr>
              <p:nvPr/>
            </p:nvCxnSpPr>
            <p:spPr>
              <a:xfrm rot="5400000">
                <a:off x="3752155" y="219607"/>
                <a:ext cx="324771" cy="2982143"/>
              </a:xfrm>
              <a:prstGeom prst="bentConnector3">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7" name="Connecteur en angle 296"/>
              <p:cNvCxnSpPr>
                <a:stCxn id="256" idx="2"/>
                <a:endCxn id="257" idx="0"/>
              </p:cNvCxnSpPr>
              <p:nvPr/>
            </p:nvCxnSpPr>
            <p:spPr>
              <a:xfrm rot="5400000">
                <a:off x="2992139" y="-544253"/>
                <a:ext cx="320927" cy="4506019"/>
              </a:xfrm>
              <a:prstGeom prst="bentConnector3">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99" name="Connecteur en angle 298"/>
              <p:cNvCxnSpPr>
                <a:stCxn id="256" idx="2"/>
                <a:endCxn id="274" idx="0"/>
              </p:cNvCxnSpPr>
              <p:nvPr/>
            </p:nvCxnSpPr>
            <p:spPr>
              <a:xfrm rot="16200000" flipH="1">
                <a:off x="5991622" y="962281"/>
                <a:ext cx="334627" cy="1506649"/>
              </a:xfrm>
              <a:prstGeom prst="bentConnector3">
                <a:avLst>
                  <a:gd name="adj1" fmla="val 48634"/>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301" name="Connecteur en angle 300"/>
              <p:cNvCxnSpPr>
                <a:stCxn id="256" idx="2"/>
                <a:endCxn id="269" idx="0"/>
              </p:cNvCxnSpPr>
              <p:nvPr/>
            </p:nvCxnSpPr>
            <p:spPr>
              <a:xfrm rot="5400000">
                <a:off x="4106054" y="1389584"/>
                <a:ext cx="1140849" cy="1458267"/>
              </a:xfrm>
              <a:prstGeom prst="bentConnector3">
                <a:avLst>
                  <a:gd name="adj1" fmla="val 80858"/>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304" name="Connecteur en angle 303"/>
              <p:cNvCxnSpPr>
                <a:stCxn id="256" idx="2"/>
                <a:endCxn id="268" idx="0"/>
              </p:cNvCxnSpPr>
              <p:nvPr/>
            </p:nvCxnSpPr>
            <p:spPr>
              <a:xfrm rot="5400000">
                <a:off x="3352202" y="619560"/>
                <a:ext cx="1124677" cy="2982143"/>
              </a:xfrm>
              <a:prstGeom prst="bentConnector3">
                <a:avLst>
                  <a:gd name="adj1" fmla="val 82115"/>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307" name="Connecteur en angle 306"/>
              <p:cNvCxnSpPr>
                <a:stCxn id="256" idx="2"/>
                <a:endCxn id="261" idx="0"/>
              </p:cNvCxnSpPr>
              <p:nvPr/>
            </p:nvCxnSpPr>
            <p:spPr>
              <a:xfrm rot="5400000">
                <a:off x="2592186" y="-144300"/>
                <a:ext cx="1120833" cy="4506019"/>
              </a:xfrm>
              <a:prstGeom prst="bentConnector3">
                <a:avLst>
                  <a:gd name="adj1" fmla="val 82225"/>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310" name="Connecteur en angle 309"/>
              <p:cNvCxnSpPr>
                <a:stCxn id="256" idx="2"/>
                <a:endCxn id="276" idx="0"/>
              </p:cNvCxnSpPr>
              <p:nvPr/>
            </p:nvCxnSpPr>
            <p:spPr>
              <a:xfrm rot="16200000" flipH="1">
                <a:off x="5935903" y="1018000"/>
                <a:ext cx="1130140" cy="2190725"/>
              </a:xfrm>
              <a:prstGeom prst="bentConnector3">
                <a:avLst>
                  <a:gd name="adj1" fmla="val 81555"/>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313" name="Connecteur en angle 312"/>
              <p:cNvCxnSpPr>
                <a:stCxn id="276" idx="2"/>
                <a:endCxn id="278" idx="0"/>
              </p:cNvCxnSpPr>
              <p:nvPr/>
            </p:nvCxnSpPr>
            <p:spPr>
              <a:xfrm rot="5400000">
                <a:off x="7136432" y="2825909"/>
                <a:ext cx="199728" cy="720080"/>
              </a:xfrm>
              <a:prstGeom prst="bentConnector3">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315" name="Connecteur en angle 314"/>
              <p:cNvCxnSpPr>
                <a:stCxn id="276" idx="2"/>
                <a:endCxn id="277" idx="0"/>
              </p:cNvCxnSpPr>
              <p:nvPr/>
            </p:nvCxnSpPr>
            <p:spPr>
              <a:xfrm rot="16200000" flipH="1">
                <a:off x="7882862" y="2799559"/>
                <a:ext cx="230745" cy="803796"/>
              </a:xfrm>
              <a:prstGeom prst="bentConnector3">
                <a:avLst>
                  <a:gd name="adj1" fmla="val 44056"/>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340" name="Connecteur droit 339"/>
              <p:cNvCxnSpPr>
                <a:stCxn id="261" idx="2"/>
                <a:endCxn id="262" idx="0"/>
              </p:cNvCxnSpPr>
              <p:nvPr/>
            </p:nvCxnSpPr>
            <p:spPr>
              <a:xfrm>
                <a:off x="899592" y="3076778"/>
                <a:ext cx="0" cy="232272"/>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342" name="Connecteur droit 341"/>
              <p:cNvCxnSpPr>
                <a:stCxn id="262" idx="2"/>
                <a:endCxn id="263" idx="0"/>
              </p:cNvCxnSpPr>
              <p:nvPr/>
            </p:nvCxnSpPr>
            <p:spPr>
              <a:xfrm flipH="1">
                <a:off x="898597" y="3716702"/>
                <a:ext cx="995" cy="108754"/>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344" name="Connecteur droit 343"/>
              <p:cNvCxnSpPr>
                <a:stCxn id="268" idx="2"/>
                <a:endCxn id="264" idx="0"/>
              </p:cNvCxnSpPr>
              <p:nvPr/>
            </p:nvCxnSpPr>
            <p:spPr>
              <a:xfrm>
                <a:off x="2423468" y="3080622"/>
                <a:ext cx="0" cy="237216"/>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346" name="Connecteur droit 345"/>
              <p:cNvCxnSpPr>
                <a:stCxn id="264" idx="2"/>
                <a:endCxn id="265" idx="0"/>
              </p:cNvCxnSpPr>
              <p:nvPr/>
            </p:nvCxnSpPr>
            <p:spPr>
              <a:xfrm flipH="1">
                <a:off x="2422473" y="3725490"/>
                <a:ext cx="995" cy="99966"/>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348" name="Connecteur droit 347"/>
              <p:cNvCxnSpPr>
                <a:stCxn id="265" idx="2"/>
                <a:endCxn id="267" idx="0"/>
              </p:cNvCxnSpPr>
              <p:nvPr/>
            </p:nvCxnSpPr>
            <p:spPr>
              <a:xfrm flipH="1">
                <a:off x="2421161" y="4233108"/>
                <a:ext cx="1312" cy="7562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350" name="Connecteur droit 349"/>
              <p:cNvCxnSpPr>
                <a:stCxn id="267" idx="2"/>
                <a:endCxn id="266" idx="0"/>
              </p:cNvCxnSpPr>
              <p:nvPr/>
            </p:nvCxnSpPr>
            <p:spPr>
              <a:xfrm>
                <a:off x="2421161" y="4716389"/>
                <a:ext cx="0" cy="1525313"/>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352" name="Connecteur droit 351"/>
              <p:cNvCxnSpPr>
                <a:stCxn id="269" idx="2"/>
                <a:endCxn id="270" idx="0"/>
              </p:cNvCxnSpPr>
              <p:nvPr/>
            </p:nvCxnSpPr>
            <p:spPr>
              <a:xfrm>
                <a:off x="3947344" y="3096794"/>
                <a:ext cx="0" cy="21720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354" name="Connecteur droit 353"/>
              <p:cNvCxnSpPr>
                <a:stCxn id="270" idx="2"/>
                <a:endCxn id="273" idx="0"/>
              </p:cNvCxnSpPr>
              <p:nvPr/>
            </p:nvCxnSpPr>
            <p:spPr>
              <a:xfrm>
                <a:off x="3947344" y="3721646"/>
                <a:ext cx="302" cy="101614"/>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356" name="Connecteur droit 355"/>
              <p:cNvCxnSpPr>
                <a:stCxn id="273" idx="2"/>
                <a:endCxn id="272" idx="0"/>
              </p:cNvCxnSpPr>
              <p:nvPr/>
            </p:nvCxnSpPr>
            <p:spPr>
              <a:xfrm flipH="1">
                <a:off x="3946896" y="4230912"/>
                <a:ext cx="750" cy="77825"/>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358" name="Connecteur droit 357"/>
              <p:cNvCxnSpPr>
                <a:stCxn id="272" idx="2"/>
                <a:endCxn id="271" idx="0"/>
              </p:cNvCxnSpPr>
              <p:nvPr/>
            </p:nvCxnSpPr>
            <p:spPr>
              <a:xfrm>
                <a:off x="3946896" y="4716389"/>
                <a:ext cx="0" cy="75448"/>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360" name="Connecteur droit 359"/>
              <p:cNvCxnSpPr>
                <a:stCxn id="271" idx="2"/>
                <a:endCxn id="259" idx="0"/>
              </p:cNvCxnSpPr>
              <p:nvPr/>
            </p:nvCxnSpPr>
            <p:spPr>
              <a:xfrm>
                <a:off x="3946896" y="5199489"/>
                <a:ext cx="0" cy="7581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362" name="Connecteur droit 361"/>
              <p:cNvCxnSpPr>
                <a:stCxn id="278" idx="2"/>
                <a:endCxn id="284" idx="0"/>
              </p:cNvCxnSpPr>
              <p:nvPr/>
            </p:nvCxnSpPr>
            <p:spPr>
              <a:xfrm>
                <a:off x="6876256" y="3749827"/>
                <a:ext cx="0" cy="7562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364" name="Connecteur droit 363"/>
              <p:cNvCxnSpPr>
                <a:stCxn id="284" idx="2"/>
                <a:endCxn id="283" idx="0"/>
              </p:cNvCxnSpPr>
              <p:nvPr/>
            </p:nvCxnSpPr>
            <p:spPr>
              <a:xfrm>
                <a:off x="6876256" y="4233108"/>
                <a:ext cx="0" cy="7562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366" name="Connecteur droit 365"/>
              <p:cNvCxnSpPr>
                <a:stCxn id="283" idx="2"/>
                <a:endCxn id="282" idx="0"/>
              </p:cNvCxnSpPr>
              <p:nvPr/>
            </p:nvCxnSpPr>
            <p:spPr>
              <a:xfrm>
                <a:off x="6876256" y="4716389"/>
                <a:ext cx="0" cy="7562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368" name="Connecteur droit 367"/>
              <p:cNvCxnSpPr>
                <a:stCxn id="282" idx="2"/>
                <a:endCxn id="281" idx="0"/>
              </p:cNvCxnSpPr>
              <p:nvPr/>
            </p:nvCxnSpPr>
            <p:spPr>
              <a:xfrm>
                <a:off x="6876256" y="5199670"/>
                <a:ext cx="0" cy="7562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370" name="Connecteur droit 369"/>
              <p:cNvCxnSpPr>
                <a:stCxn id="281" idx="2"/>
                <a:endCxn id="280" idx="0"/>
              </p:cNvCxnSpPr>
              <p:nvPr/>
            </p:nvCxnSpPr>
            <p:spPr>
              <a:xfrm>
                <a:off x="6876256" y="5682951"/>
                <a:ext cx="0" cy="7562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372" name="Connecteur droit 371"/>
              <p:cNvCxnSpPr>
                <a:stCxn id="280" idx="2"/>
                <a:endCxn id="279" idx="0"/>
              </p:cNvCxnSpPr>
              <p:nvPr/>
            </p:nvCxnSpPr>
            <p:spPr>
              <a:xfrm>
                <a:off x="6876256" y="6166232"/>
                <a:ext cx="0" cy="75257"/>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374" name="Connecteur droit 373"/>
              <p:cNvCxnSpPr>
                <a:stCxn id="277" idx="2"/>
                <a:endCxn id="285" idx="0"/>
              </p:cNvCxnSpPr>
              <p:nvPr/>
            </p:nvCxnSpPr>
            <p:spPr>
              <a:xfrm flipH="1">
                <a:off x="8400052" y="3724482"/>
                <a:ext cx="80" cy="100974"/>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376" name="Connecteur droit 375"/>
              <p:cNvCxnSpPr>
                <a:stCxn id="285" idx="2"/>
                <a:endCxn id="286" idx="0"/>
              </p:cNvCxnSpPr>
              <p:nvPr/>
            </p:nvCxnSpPr>
            <p:spPr>
              <a:xfrm>
                <a:off x="8400052" y="4233108"/>
                <a:ext cx="0" cy="7562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378" name="Connecteur droit 377"/>
              <p:cNvCxnSpPr>
                <a:stCxn id="286" idx="2"/>
                <a:endCxn id="287" idx="0"/>
              </p:cNvCxnSpPr>
              <p:nvPr/>
            </p:nvCxnSpPr>
            <p:spPr>
              <a:xfrm>
                <a:off x="8400052" y="4716389"/>
                <a:ext cx="0" cy="7562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380" name="Connecteur droit 379"/>
              <p:cNvCxnSpPr>
                <a:stCxn id="287" idx="2"/>
                <a:endCxn id="288" idx="0"/>
              </p:cNvCxnSpPr>
              <p:nvPr/>
            </p:nvCxnSpPr>
            <p:spPr>
              <a:xfrm>
                <a:off x="8400052" y="5199670"/>
                <a:ext cx="0" cy="7562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382" name="Connecteur droit 381"/>
              <p:cNvCxnSpPr>
                <a:stCxn id="288" idx="2"/>
                <a:endCxn id="289" idx="0"/>
              </p:cNvCxnSpPr>
              <p:nvPr/>
            </p:nvCxnSpPr>
            <p:spPr>
              <a:xfrm>
                <a:off x="8400052" y="5682951"/>
                <a:ext cx="2308" cy="7562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56" name="Rectangle à coins arrondis 255"/>
              <p:cNvSpPr/>
              <p:nvPr/>
            </p:nvSpPr>
            <p:spPr>
              <a:xfrm>
                <a:off x="4739097" y="913989"/>
                <a:ext cx="1333028" cy="634304"/>
              </a:xfrm>
              <a:prstGeom prst="round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800" b="1" dirty="0" smtClean="0">
                    <a:solidFill>
                      <a:schemeClr val="tx1"/>
                    </a:solidFill>
                  </a:rPr>
                  <a:t>Service cantonal de la jeunesse</a:t>
                </a:r>
              </a:p>
              <a:p>
                <a:pPr algn="ctr"/>
                <a:endParaRPr lang="fr-CH" sz="800" b="1" dirty="0" smtClean="0">
                  <a:solidFill>
                    <a:schemeClr val="tx1"/>
                  </a:solidFill>
                </a:endParaRPr>
              </a:p>
              <a:p>
                <a:pPr algn="ctr"/>
                <a:r>
                  <a:rPr lang="fr-CH" sz="800" dirty="0" smtClean="0">
                    <a:solidFill>
                      <a:schemeClr val="tx1"/>
                    </a:solidFill>
                  </a:rPr>
                  <a:t>Chef de service</a:t>
                </a:r>
              </a:p>
              <a:p>
                <a:pPr algn="ctr"/>
                <a:r>
                  <a:rPr lang="fr-CH" sz="800" dirty="0" smtClean="0">
                    <a:solidFill>
                      <a:schemeClr val="tx1"/>
                    </a:solidFill>
                  </a:rPr>
                  <a:t>Adjoint(e)</a:t>
                </a:r>
                <a:endParaRPr lang="fr-CH" sz="800" dirty="0">
                  <a:solidFill>
                    <a:schemeClr val="tx1"/>
                  </a:solidFill>
                </a:endParaRPr>
              </a:p>
            </p:txBody>
          </p:sp>
          <p:sp>
            <p:nvSpPr>
              <p:cNvPr id="257" name="Rectangle à coins arrondis 256"/>
              <p:cNvSpPr/>
              <p:nvPr/>
            </p:nvSpPr>
            <p:spPr>
              <a:xfrm>
                <a:off x="251520" y="1869220"/>
                <a:ext cx="1296144" cy="407652"/>
              </a:xfrm>
              <a:prstGeom prst="round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600" b="1" dirty="0" smtClean="0">
                    <a:solidFill>
                      <a:schemeClr val="tx1"/>
                    </a:solidFill>
                  </a:rPr>
                  <a:t>Groupe prévention</a:t>
                </a:r>
                <a:endParaRPr lang="fr-CH" sz="600" dirty="0">
                  <a:solidFill>
                    <a:schemeClr val="tx1"/>
                  </a:solidFill>
                </a:endParaRPr>
              </a:p>
            </p:txBody>
          </p:sp>
          <p:sp>
            <p:nvSpPr>
              <p:cNvPr id="258" name="Rectangle à coins arrondis 257"/>
              <p:cNvSpPr/>
              <p:nvPr/>
            </p:nvSpPr>
            <p:spPr>
              <a:xfrm>
                <a:off x="3299272" y="1869220"/>
                <a:ext cx="1296144" cy="407652"/>
              </a:xfrm>
              <a:prstGeom prst="round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600" b="1" dirty="0" smtClean="0">
                    <a:solidFill>
                      <a:schemeClr val="tx1"/>
                    </a:solidFill>
                  </a:rPr>
                  <a:t>Juriste</a:t>
                </a:r>
                <a:endParaRPr lang="fr-CH" sz="600" dirty="0">
                  <a:solidFill>
                    <a:schemeClr val="tx1"/>
                  </a:solidFill>
                </a:endParaRPr>
              </a:p>
            </p:txBody>
          </p:sp>
          <p:sp>
            <p:nvSpPr>
              <p:cNvPr id="259" name="Rectangle à coins arrondis 258"/>
              <p:cNvSpPr/>
              <p:nvPr/>
            </p:nvSpPr>
            <p:spPr>
              <a:xfrm>
                <a:off x="3298824" y="5275299"/>
                <a:ext cx="1296144" cy="407652"/>
              </a:xfrm>
              <a:prstGeom prst="roundRect">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600" b="1" dirty="0" smtClean="0">
                    <a:solidFill>
                      <a:schemeClr val="tx1"/>
                    </a:solidFill>
                  </a:rPr>
                  <a:t>Camps et colonies de vacances</a:t>
                </a:r>
                <a:endParaRPr lang="fr-CH" sz="600" dirty="0">
                  <a:solidFill>
                    <a:schemeClr val="tx1"/>
                  </a:solidFill>
                </a:endParaRPr>
              </a:p>
            </p:txBody>
          </p:sp>
          <p:sp>
            <p:nvSpPr>
              <p:cNvPr id="260" name="Rectangle à coins arrondis 259"/>
              <p:cNvSpPr/>
              <p:nvPr/>
            </p:nvSpPr>
            <p:spPr>
              <a:xfrm>
                <a:off x="1775396" y="1873064"/>
                <a:ext cx="1296144" cy="407652"/>
              </a:xfrm>
              <a:prstGeom prst="round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600" b="1" dirty="0" smtClean="0">
                    <a:solidFill>
                      <a:schemeClr val="tx1"/>
                    </a:solidFill>
                  </a:rPr>
                  <a:t>Finance et logistique</a:t>
                </a:r>
                <a:endParaRPr lang="fr-CH" sz="600" dirty="0">
                  <a:solidFill>
                    <a:schemeClr val="tx1"/>
                  </a:solidFill>
                </a:endParaRPr>
              </a:p>
            </p:txBody>
          </p:sp>
          <p:sp>
            <p:nvSpPr>
              <p:cNvPr id="261" name="Rectangle à coins arrondis 260"/>
              <p:cNvSpPr/>
              <p:nvPr/>
            </p:nvSpPr>
            <p:spPr>
              <a:xfrm>
                <a:off x="251520" y="2669126"/>
                <a:ext cx="1296144" cy="407652"/>
              </a:xfrm>
              <a:prstGeom prst="round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600" b="1" dirty="0" smtClean="0">
                    <a:solidFill>
                      <a:schemeClr val="tx1"/>
                    </a:solidFill>
                  </a:rPr>
                  <a:t>Promotion et soutien</a:t>
                </a:r>
                <a:endParaRPr lang="fr-CH" sz="600" dirty="0">
                  <a:solidFill>
                    <a:schemeClr val="tx1"/>
                  </a:solidFill>
                </a:endParaRPr>
              </a:p>
            </p:txBody>
          </p:sp>
          <p:sp>
            <p:nvSpPr>
              <p:cNvPr id="262" name="Rectangle à coins arrondis 261"/>
              <p:cNvSpPr/>
              <p:nvPr/>
            </p:nvSpPr>
            <p:spPr>
              <a:xfrm>
                <a:off x="251520" y="3309050"/>
                <a:ext cx="1296144" cy="407652"/>
              </a:xfrm>
              <a:prstGeom prst="roundRect">
                <a:avLst/>
              </a:prstGeom>
              <a:solidFill>
                <a:srgbClr val="99FFCC"/>
              </a:solidFill>
              <a:ln>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600" b="1" dirty="0" smtClean="0">
                    <a:solidFill>
                      <a:schemeClr val="tx1"/>
                    </a:solidFill>
                  </a:rPr>
                  <a:t>Délégué à la jeunesse</a:t>
                </a:r>
                <a:endParaRPr lang="fr-CH" sz="600" dirty="0">
                  <a:solidFill>
                    <a:schemeClr val="tx1"/>
                  </a:solidFill>
                </a:endParaRPr>
              </a:p>
            </p:txBody>
          </p:sp>
          <p:sp>
            <p:nvSpPr>
              <p:cNvPr id="263" name="Rectangle à coins arrondis 262"/>
              <p:cNvSpPr/>
              <p:nvPr/>
            </p:nvSpPr>
            <p:spPr>
              <a:xfrm>
                <a:off x="250525" y="3825456"/>
                <a:ext cx="1296144" cy="407652"/>
              </a:xfrm>
              <a:prstGeom prst="roundRect">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600" b="1" dirty="0" smtClean="0">
                    <a:solidFill>
                      <a:schemeClr val="tx1"/>
                    </a:solidFill>
                  </a:rPr>
                  <a:t>Commission des jeunes</a:t>
                </a:r>
                <a:endParaRPr lang="fr-CH" sz="600" dirty="0">
                  <a:solidFill>
                    <a:schemeClr val="tx1"/>
                  </a:solidFill>
                </a:endParaRPr>
              </a:p>
            </p:txBody>
          </p:sp>
          <p:sp>
            <p:nvSpPr>
              <p:cNvPr id="264" name="Rectangle à coins arrondis 263"/>
              <p:cNvSpPr/>
              <p:nvPr/>
            </p:nvSpPr>
            <p:spPr>
              <a:xfrm>
                <a:off x="1775396" y="3317838"/>
                <a:ext cx="1296144" cy="407652"/>
              </a:xfrm>
              <a:prstGeom prst="roundRect">
                <a:avLst/>
              </a:prstGeom>
              <a:solidFill>
                <a:srgbClr val="99FFCC"/>
              </a:solidFill>
              <a:ln>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600" b="1" dirty="0" smtClean="0">
                    <a:solidFill>
                      <a:schemeClr val="tx1"/>
                    </a:solidFill>
                  </a:rPr>
                  <a:t>Office de la protection de l’enfant</a:t>
                </a:r>
              </a:p>
              <a:p>
                <a:pPr algn="ctr"/>
                <a:endParaRPr lang="fr-CH" sz="600" b="1" dirty="0" smtClean="0">
                  <a:solidFill>
                    <a:schemeClr val="tx1"/>
                  </a:solidFill>
                </a:endParaRPr>
              </a:p>
              <a:p>
                <a:pPr algn="ctr"/>
                <a:r>
                  <a:rPr lang="fr-CH" sz="600" dirty="0" smtClean="0">
                    <a:solidFill>
                      <a:schemeClr val="tx1"/>
                    </a:solidFill>
                  </a:rPr>
                  <a:t>Chef d’office</a:t>
                </a:r>
                <a:endParaRPr lang="fr-CH" sz="600" dirty="0">
                  <a:solidFill>
                    <a:schemeClr val="tx1"/>
                  </a:solidFill>
                </a:endParaRPr>
              </a:p>
            </p:txBody>
          </p:sp>
          <p:sp>
            <p:nvSpPr>
              <p:cNvPr id="265" name="Rectangle à coins arrondis 264"/>
              <p:cNvSpPr/>
              <p:nvPr/>
            </p:nvSpPr>
            <p:spPr>
              <a:xfrm>
                <a:off x="1774401" y="3825456"/>
                <a:ext cx="1296144" cy="407652"/>
              </a:xfrm>
              <a:prstGeom prst="round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600" b="1" dirty="0" smtClean="0">
                    <a:solidFill>
                      <a:schemeClr val="tx1"/>
                    </a:solidFill>
                  </a:rPr>
                  <a:t>Centre de Sierre</a:t>
                </a:r>
              </a:p>
              <a:p>
                <a:pPr algn="ctr"/>
                <a:endParaRPr lang="fr-CH" sz="600" b="1" dirty="0">
                  <a:solidFill>
                    <a:schemeClr val="tx1"/>
                  </a:solidFill>
                </a:endParaRPr>
              </a:p>
              <a:p>
                <a:pPr algn="ctr"/>
                <a:r>
                  <a:rPr lang="fr-CH" sz="600" dirty="0" smtClean="0">
                    <a:solidFill>
                      <a:schemeClr val="tx1"/>
                    </a:solidFill>
                  </a:rPr>
                  <a:t>Responsable de centre</a:t>
                </a:r>
                <a:endParaRPr lang="fr-CH" sz="600" dirty="0">
                  <a:solidFill>
                    <a:schemeClr val="tx1"/>
                  </a:solidFill>
                </a:endParaRPr>
              </a:p>
            </p:txBody>
          </p:sp>
          <p:sp>
            <p:nvSpPr>
              <p:cNvPr id="266" name="Rectangle à coins arrondis 265"/>
              <p:cNvSpPr/>
              <p:nvPr/>
            </p:nvSpPr>
            <p:spPr>
              <a:xfrm>
                <a:off x="1773089" y="6241702"/>
                <a:ext cx="1296144" cy="407652"/>
              </a:xfrm>
              <a:prstGeom prst="round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600" b="1" dirty="0">
                    <a:solidFill>
                      <a:schemeClr val="tx1"/>
                    </a:solidFill>
                  </a:rPr>
                  <a:t>Centre de </a:t>
                </a:r>
                <a:r>
                  <a:rPr lang="fr-CH" sz="600" b="1" dirty="0" smtClean="0">
                    <a:solidFill>
                      <a:schemeClr val="tx1"/>
                    </a:solidFill>
                  </a:rPr>
                  <a:t>Brigue</a:t>
                </a:r>
                <a:endParaRPr lang="fr-CH" sz="600" b="1" dirty="0">
                  <a:solidFill>
                    <a:schemeClr val="tx1"/>
                  </a:solidFill>
                </a:endParaRPr>
              </a:p>
              <a:p>
                <a:pPr algn="ctr"/>
                <a:endParaRPr lang="fr-CH" sz="600" b="1" dirty="0">
                  <a:solidFill>
                    <a:schemeClr val="tx1"/>
                  </a:solidFill>
                </a:endParaRPr>
              </a:p>
              <a:p>
                <a:pPr algn="ctr"/>
                <a:r>
                  <a:rPr lang="fr-CH" sz="600" dirty="0">
                    <a:solidFill>
                      <a:schemeClr val="tx1"/>
                    </a:solidFill>
                  </a:rPr>
                  <a:t>Responsable de centre</a:t>
                </a:r>
              </a:p>
            </p:txBody>
          </p:sp>
          <p:sp>
            <p:nvSpPr>
              <p:cNvPr id="267" name="Rectangle à coins arrondis 266"/>
              <p:cNvSpPr/>
              <p:nvPr/>
            </p:nvSpPr>
            <p:spPr>
              <a:xfrm>
                <a:off x="1773089" y="4308737"/>
                <a:ext cx="1296144" cy="407652"/>
              </a:xfrm>
              <a:prstGeom prst="round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600" b="1" dirty="0" smtClean="0">
                    <a:solidFill>
                      <a:schemeClr val="tx1"/>
                    </a:solidFill>
                  </a:rPr>
                  <a:t>Centre de Sion</a:t>
                </a:r>
              </a:p>
              <a:p>
                <a:pPr algn="ctr"/>
                <a:endParaRPr lang="fr-CH" sz="600" dirty="0">
                  <a:solidFill>
                    <a:schemeClr val="tx1"/>
                  </a:solidFill>
                </a:endParaRPr>
              </a:p>
              <a:p>
                <a:pPr algn="ctr"/>
                <a:r>
                  <a:rPr lang="fr-CH" sz="600" dirty="0" smtClean="0">
                    <a:solidFill>
                      <a:schemeClr val="tx1"/>
                    </a:solidFill>
                  </a:rPr>
                  <a:t>Responsable de centre</a:t>
                </a:r>
                <a:endParaRPr lang="fr-CH" sz="600" dirty="0">
                  <a:solidFill>
                    <a:schemeClr val="tx1"/>
                  </a:solidFill>
                </a:endParaRPr>
              </a:p>
            </p:txBody>
          </p:sp>
          <p:sp>
            <p:nvSpPr>
              <p:cNvPr id="268" name="Rectangle à coins arrondis 267"/>
              <p:cNvSpPr/>
              <p:nvPr/>
            </p:nvSpPr>
            <p:spPr>
              <a:xfrm>
                <a:off x="1775396" y="2672970"/>
                <a:ext cx="1296144" cy="407652"/>
              </a:xfrm>
              <a:prstGeom prst="round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600" b="1" dirty="0" smtClean="0">
                    <a:solidFill>
                      <a:schemeClr val="tx1"/>
                    </a:solidFill>
                  </a:rPr>
                  <a:t>Protection de l’enfant</a:t>
                </a:r>
                <a:endParaRPr lang="fr-CH" sz="600" dirty="0">
                  <a:solidFill>
                    <a:schemeClr val="tx1"/>
                  </a:solidFill>
                </a:endParaRPr>
              </a:p>
            </p:txBody>
          </p:sp>
          <p:sp>
            <p:nvSpPr>
              <p:cNvPr id="269" name="Rectangle à coins arrondis 268"/>
              <p:cNvSpPr/>
              <p:nvPr/>
            </p:nvSpPr>
            <p:spPr>
              <a:xfrm>
                <a:off x="3299272" y="2689142"/>
                <a:ext cx="1296144" cy="407652"/>
              </a:xfrm>
              <a:prstGeom prst="round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600" b="1" dirty="0" smtClean="0">
                    <a:solidFill>
                      <a:schemeClr val="tx1"/>
                    </a:solidFill>
                  </a:rPr>
                  <a:t>Placements et mesures contractualisées</a:t>
                </a:r>
                <a:endParaRPr lang="fr-CH" sz="600" dirty="0">
                  <a:solidFill>
                    <a:schemeClr val="tx1"/>
                  </a:solidFill>
                </a:endParaRPr>
              </a:p>
            </p:txBody>
          </p:sp>
          <p:sp>
            <p:nvSpPr>
              <p:cNvPr id="270" name="Rectangle à coins arrondis 269"/>
              <p:cNvSpPr/>
              <p:nvPr/>
            </p:nvSpPr>
            <p:spPr>
              <a:xfrm>
                <a:off x="3299272" y="3313994"/>
                <a:ext cx="1296144" cy="407652"/>
              </a:xfrm>
              <a:prstGeom prst="roundRect">
                <a:avLst/>
              </a:prstGeom>
              <a:solidFill>
                <a:srgbClr val="99FFCC"/>
              </a:solidFill>
              <a:ln>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600" b="1" dirty="0" smtClean="0">
                    <a:solidFill>
                      <a:schemeClr val="tx1"/>
                    </a:solidFill>
                  </a:rPr>
                  <a:t>Section placement</a:t>
                </a:r>
              </a:p>
              <a:p>
                <a:pPr algn="ctr"/>
                <a:endParaRPr lang="fr-CH" sz="600" b="1" dirty="0">
                  <a:solidFill>
                    <a:schemeClr val="tx1"/>
                  </a:solidFill>
                </a:endParaRPr>
              </a:p>
              <a:p>
                <a:pPr algn="ctr"/>
                <a:r>
                  <a:rPr lang="fr-CH" sz="600" dirty="0" smtClean="0">
                    <a:solidFill>
                      <a:schemeClr val="tx1"/>
                    </a:solidFill>
                  </a:rPr>
                  <a:t>Responsable de section</a:t>
                </a:r>
                <a:endParaRPr lang="fr-CH" sz="600" dirty="0">
                  <a:solidFill>
                    <a:schemeClr val="tx1"/>
                  </a:solidFill>
                </a:endParaRPr>
              </a:p>
            </p:txBody>
          </p:sp>
          <p:sp>
            <p:nvSpPr>
              <p:cNvPr id="271" name="Rectangle à coins arrondis 270"/>
              <p:cNvSpPr/>
              <p:nvPr/>
            </p:nvSpPr>
            <p:spPr>
              <a:xfrm>
                <a:off x="3298824" y="4791837"/>
                <a:ext cx="1296144" cy="407652"/>
              </a:xfrm>
              <a:prstGeom prst="roundRect">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600" b="1" dirty="0" smtClean="0">
                    <a:solidFill>
                      <a:schemeClr val="tx1"/>
                    </a:solidFill>
                  </a:rPr>
                  <a:t>Surveillance et financement de l’accueil familial </a:t>
                </a:r>
              </a:p>
              <a:p>
                <a:pPr algn="ctr"/>
                <a:r>
                  <a:rPr lang="fr-CH" sz="600" dirty="0" smtClean="0">
                    <a:solidFill>
                      <a:schemeClr val="tx1"/>
                    </a:solidFill>
                  </a:rPr>
                  <a:t>(familles d’accueil)</a:t>
                </a:r>
                <a:endParaRPr lang="fr-CH" sz="600" dirty="0">
                  <a:solidFill>
                    <a:schemeClr val="tx1"/>
                  </a:solidFill>
                </a:endParaRPr>
              </a:p>
            </p:txBody>
          </p:sp>
          <p:sp>
            <p:nvSpPr>
              <p:cNvPr id="272" name="Rectangle à coins arrondis 271"/>
              <p:cNvSpPr/>
              <p:nvPr/>
            </p:nvSpPr>
            <p:spPr>
              <a:xfrm>
                <a:off x="3298824" y="4308737"/>
                <a:ext cx="1296144" cy="407652"/>
              </a:xfrm>
              <a:prstGeom prst="roundRect">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600" b="1" dirty="0" smtClean="0">
                    <a:solidFill>
                      <a:schemeClr val="tx1"/>
                    </a:solidFill>
                  </a:rPr>
                  <a:t>Financement de l’accueil à la journée </a:t>
                </a:r>
              </a:p>
              <a:p>
                <a:pPr algn="ctr"/>
                <a:r>
                  <a:rPr lang="fr-CH" sz="600" dirty="0" smtClean="0">
                    <a:solidFill>
                      <a:schemeClr val="tx1"/>
                    </a:solidFill>
                  </a:rPr>
                  <a:t>(petite enfance)</a:t>
                </a:r>
                <a:endParaRPr lang="fr-CH" sz="600" dirty="0">
                  <a:solidFill>
                    <a:schemeClr val="tx1"/>
                  </a:solidFill>
                </a:endParaRPr>
              </a:p>
            </p:txBody>
          </p:sp>
          <p:sp>
            <p:nvSpPr>
              <p:cNvPr id="273" name="Rectangle à coins arrondis 272"/>
              <p:cNvSpPr/>
              <p:nvPr/>
            </p:nvSpPr>
            <p:spPr>
              <a:xfrm>
                <a:off x="3299574" y="3823260"/>
                <a:ext cx="1296144" cy="407652"/>
              </a:xfrm>
              <a:prstGeom prst="roundRect">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600" b="1" dirty="0" smtClean="0">
                    <a:solidFill>
                      <a:schemeClr val="tx1"/>
                    </a:solidFill>
                  </a:rPr>
                  <a:t>Surveillance et financement des institutions d’éducation spécialisée</a:t>
                </a:r>
                <a:endParaRPr lang="fr-CH" sz="600" dirty="0">
                  <a:solidFill>
                    <a:schemeClr val="tx1"/>
                  </a:solidFill>
                </a:endParaRPr>
              </a:p>
            </p:txBody>
          </p:sp>
          <p:sp>
            <p:nvSpPr>
              <p:cNvPr id="274" name="Rectangle à coins arrondis 273"/>
              <p:cNvSpPr/>
              <p:nvPr/>
            </p:nvSpPr>
            <p:spPr>
              <a:xfrm>
                <a:off x="6228184" y="1882920"/>
                <a:ext cx="1368152" cy="407652"/>
              </a:xfrm>
              <a:prstGeom prst="round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600" b="1" dirty="0" smtClean="0">
                    <a:solidFill>
                      <a:schemeClr val="tx1"/>
                    </a:solidFill>
                  </a:rPr>
                  <a:t>RH &amp; Concepts pédagogiques</a:t>
                </a:r>
              </a:p>
              <a:p>
                <a:pPr algn="ctr"/>
                <a:endParaRPr lang="fr-CH" sz="600" b="1" dirty="0" smtClean="0">
                  <a:solidFill>
                    <a:schemeClr val="tx1"/>
                  </a:solidFill>
                </a:endParaRPr>
              </a:p>
              <a:p>
                <a:pPr algn="ctr"/>
                <a:r>
                  <a:rPr lang="fr-CH" sz="600" dirty="0" smtClean="0">
                    <a:solidFill>
                      <a:schemeClr val="tx1"/>
                    </a:solidFill>
                  </a:rPr>
                  <a:t>Responsable RH – Responsable concepts pédagogiques</a:t>
                </a:r>
                <a:endParaRPr lang="fr-CH" sz="600" dirty="0">
                  <a:solidFill>
                    <a:schemeClr val="tx1"/>
                  </a:solidFill>
                </a:endParaRPr>
              </a:p>
            </p:txBody>
          </p:sp>
          <p:sp>
            <p:nvSpPr>
              <p:cNvPr id="275" name="Rectangle à coins arrondis 274"/>
              <p:cNvSpPr/>
              <p:nvPr/>
            </p:nvSpPr>
            <p:spPr>
              <a:xfrm>
                <a:off x="4762426" y="3823260"/>
                <a:ext cx="1296144" cy="407652"/>
              </a:xfrm>
              <a:prstGeom prst="roundRect">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600" b="1" dirty="0" smtClean="0">
                    <a:solidFill>
                      <a:schemeClr val="tx1"/>
                    </a:solidFill>
                  </a:rPr>
                  <a:t> </a:t>
                </a:r>
                <a:r>
                  <a:rPr lang="fr-CH" sz="600" b="1" dirty="0">
                    <a:solidFill>
                      <a:schemeClr val="tx1"/>
                    </a:solidFill>
                  </a:rPr>
                  <a:t>Autorisation et surveillance des structures d’accueil à la </a:t>
                </a:r>
                <a:r>
                  <a:rPr lang="fr-CH" sz="600" b="1" dirty="0" smtClean="0">
                    <a:solidFill>
                      <a:schemeClr val="tx1"/>
                    </a:solidFill>
                  </a:rPr>
                  <a:t>journée</a:t>
                </a:r>
                <a:endParaRPr lang="fr-CH" sz="600" b="1" dirty="0">
                  <a:solidFill>
                    <a:schemeClr val="tx1"/>
                  </a:solidFill>
                </a:endParaRPr>
              </a:p>
            </p:txBody>
          </p:sp>
          <p:sp>
            <p:nvSpPr>
              <p:cNvPr id="276" name="Rectangle à coins arrondis 275"/>
              <p:cNvSpPr/>
              <p:nvPr/>
            </p:nvSpPr>
            <p:spPr>
              <a:xfrm>
                <a:off x="6948264" y="2678433"/>
                <a:ext cx="1296144" cy="407652"/>
              </a:xfrm>
              <a:prstGeom prst="round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600" b="1" dirty="0" smtClean="0">
                    <a:solidFill>
                      <a:schemeClr val="tx1"/>
                    </a:solidFill>
                  </a:rPr>
                  <a:t>Prestations spécialisées</a:t>
                </a:r>
                <a:endParaRPr lang="fr-CH" sz="600" dirty="0">
                  <a:solidFill>
                    <a:schemeClr val="tx1"/>
                  </a:solidFill>
                </a:endParaRPr>
              </a:p>
            </p:txBody>
          </p:sp>
          <p:sp>
            <p:nvSpPr>
              <p:cNvPr id="277" name="Rectangle à coins arrondis 276"/>
              <p:cNvSpPr/>
              <p:nvPr/>
            </p:nvSpPr>
            <p:spPr>
              <a:xfrm>
                <a:off x="7752060" y="3316830"/>
                <a:ext cx="1296144" cy="407652"/>
              </a:xfrm>
              <a:prstGeom prst="roundRect">
                <a:avLst/>
              </a:prstGeom>
              <a:solidFill>
                <a:srgbClr val="99FFCC"/>
              </a:solidFill>
              <a:ln>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600" b="1" dirty="0" smtClean="0">
                    <a:solidFill>
                      <a:schemeClr val="tx1"/>
                    </a:solidFill>
                  </a:rPr>
                  <a:t>Office éducatif itinérant</a:t>
                </a:r>
              </a:p>
              <a:p>
                <a:pPr algn="ctr"/>
                <a:endParaRPr lang="fr-CH" sz="600" b="1" dirty="0">
                  <a:solidFill>
                    <a:schemeClr val="tx1"/>
                  </a:solidFill>
                </a:endParaRPr>
              </a:p>
              <a:p>
                <a:pPr algn="ctr"/>
                <a:r>
                  <a:rPr lang="fr-CH" sz="600" dirty="0" smtClean="0">
                    <a:solidFill>
                      <a:schemeClr val="tx1"/>
                    </a:solidFill>
                  </a:rPr>
                  <a:t>Cheffe d’office</a:t>
                </a:r>
                <a:endParaRPr lang="fr-CH" sz="600" dirty="0">
                  <a:solidFill>
                    <a:schemeClr val="tx1"/>
                  </a:solidFill>
                </a:endParaRPr>
              </a:p>
            </p:txBody>
          </p:sp>
          <p:sp>
            <p:nvSpPr>
              <p:cNvPr id="278" name="Rectangle à coins arrondis 277"/>
              <p:cNvSpPr/>
              <p:nvPr/>
            </p:nvSpPr>
            <p:spPr>
              <a:xfrm>
                <a:off x="6228184" y="3285813"/>
                <a:ext cx="1296144" cy="464014"/>
              </a:xfrm>
              <a:prstGeom prst="roundRect">
                <a:avLst/>
              </a:prstGeom>
              <a:solidFill>
                <a:srgbClr val="99FFCC"/>
              </a:solidFill>
              <a:ln>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600" b="1" dirty="0" smtClean="0">
                    <a:solidFill>
                      <a:schemeClr val="tx1"/>
                    </a:solidFill>
                  </a:rPr>
                  <a:t>Centre pour le développement et la thérapie de l’enfant et de l’adolescent</a:t>
                </a:r>
              </a:p>
              <a:p>
                <a:pPr algn="ctr"/>
                <a:endParaRPr lang="fr-CH" sz="600" b="1" dirty="0">
                  <a:solidFill>
                    <a:schemeClr val="tx1"/>
                  </a:solidFill>
                </a:endParaRPr>
              </a:p>
              <a:p>
                <a:pPr algn="ctr"/>
                <a:r>
                  <a:rPr lang="fr-CH" sz="600" dirty="0" smtClean="0">
                    <a:solidFill>
                      <a:schemeClr val="tx1"/>
                    </a:solidFill>
                  </a:rPr>
                  <a:t>Directrice cantonale</a:t>
                </a:r>
                <a:endParaRPr lang="fr-CH" sz="600" dirty="0">
                  <a:solidFill>
                    <a:schemeClr val="tx1"/>
                  </a:solidFill>
                </a:endParaRPr>
              </a:p>
            </p:txBody>
          </p:sp>
          <p:sp>
            <p:nvSpPr>
              <p:cNvPr id="279" name="Rectangle à coins arrondis 278"/>
              <p:cNvSpPr/>
              <p:nvPr/>
            </p:nvSpPr>
            <p:spPr>
              <a:xfrm>
                <a:off x="6228184" y="6241489"/>
                <a:ext cx="1296144" cy="407652"/>
              </a:xfrm>
              <a:prstGeom prst="round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600" b="1" dirty="0">
                    <a:solidFill>
                      <a:schemeClr val="tx1"/>
                    </a:solidFill>
                  </a:rPr>
                  <a:t>Centre de </a:t>
                </a:r>
                <a:r>
                  <a:rPr lang="fr-CH" sz="600" b="1" dirty="0" smtClean="0">
                    <a:solidFill>
                      <a:schemeClr val="tx1"/>
                    </a:solidFill>
                  </a:rPr>
                  <a:t>Brigue </a:t>
                </a:r>
                <a:endParaRPr lang="fr-CH" sz="600" b="1" dirty="0">
                  <a:solidFill>
                    <a:schemeClr val="tx1"/>
                  </a:solidFill>
                </a:endParaRPr>
              </a:p>
              <a:p>
                <a:pPr algn="ctr"/>
                <a:endParaRPr lang="fr-CH" sz="600" b="1" dirty="0">
                  <a:solidFill>
                    <a:schemeClr val="tx1"/>
                  </a:solidFill>
                </a:endParaRPr>
              </a:p>
              <a:p>
                <a:pPr algn="ctr"/>
                <a:r>
                  <a:rPr lang="fr-CH" sz="600" dirty="0">
                    <a:solidFill>
                      <a:schemeClr val="tx1"/>
                    </a:solidFill>
                  </a:rPr>
                  <a:t>Responsable de région</a:t>
                </a:r>
              </a:p>
            </p:txBody>
          </p:sp>
          <p:sp>
            <p:nvSpPr>
              <p:cNvPr id="280" name="Rectangle à coins arrondis 279"/>
              <p:cNvSpPr/>
              <p:nvPr/>
            </p:nvSpPr>
            <p:spPr>
              <a:xfrm>
                <a:off x="6228184" y="5758580"/>
                <a:ext cx="1296144" cy="407652"/>
              </a:xfrm>
              <a:prstGeom prst="round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600" b="1" dirty="0">
                    <a:solidFill>
                      <a:schemeClr val="tx1"/>
                    </a:solidFill>
                  </a:rPr>
                  <a:t>Centre de </a:t>
                </a:r>
                <a:r>
                  <a:rPr lang="fr-CH" sz="600" b="1" dirty="0" smtClean="0">
                    <a:solidFill>
                      <a:schemeClr val="tx1"/>
                    </a:solidFill>
                  </a:rPr>
                  <a:t>Viège</a:t>
                </a:r>
                <a:endParaRPr lang="fr-CH" sz="600" b="1" dirty="0">
                  <a:solidFill>
                    <a:schemeClr val="tx1"/>
                  </a:solidFill>
                </a:endParaRPr>
              </a:p>
              <a:p>
                <a:pPr algn="ctr"/>
                <a:endParaRPr lang="fr-CH" sz="600" b="1" dirty="0">
                  <a:solidFill>
                    <a:schemeClr val="tx1"/>
                  </a:solidFill>
                </a:endParaRPr>
              </a:p>
              <a:p>
                <a:pPr algn="ctr"/>
                <a:r>
                  <a:rPr lang="fr-CH" sz="600" dirty="0">
                    <a:solidFill>
                      <a:schemeClr val="tx1"/>
                    </a:solidFill>
                  </a:rPr>
                  <a:t>Responsable de région</a:t>
                </a:r>
              </a:p>
            </p:txBody>
          </p:sp>
          <p:sp>
            <p:nvSpPr>
              <p:cNvPr id="281" name="Rectangle à coins arrondis 280"/>
              <p:cNvSpPr/>
              <p:nvPr/>
            </p:nvSpPr>
            <p:spPr>
              <a:xfrm>
                <a:off x="6228184" y="5275299"/>
                <a:ext cx="1296144" cy="407652"/>
              </a:xfrm>
              <a:prstGeom prst="round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600" b="1" dirty="0">
                    <a:solidFill>
                      <a:schemeClr val="tx1"/>
                    </a:solidFill>
                  </a:rPr>
                  <a:t>Centre de </a:t>
                </a:r>
                <a:r>
                  <a:rPr lang="fr-CH" sz="600" b="1" dirty="0" smtClean="0">
                    <a:solidFill>
                      <a:schemeClr val="tx1"/>
                    </a:solidFill>
                  </a:rPr>
                  <a:t>Monthey </a:t>
                </a:r>
                <a:endParaRPr lang="fr-CH" sz="600" b="1" dirty="0">
                  <a:solidFill>
                    <a:schemeClr val="tx1"/>
                  </a:solidFill>
                </a:endParaRPr>
              </a:p>
              <a:p>
                <a:pPr algn="ctr"/>
                <a:endParaRPr lang="fr-CH" sz="600" b="1" dirty="0">
                  <a:solidFill>
                    <a:schemeClr val="tx1"/>
                  </a:solidFill>
                </a:endParaRPr>
              </a:p>
              <a:p>
                <a:pPr algn="ctr"/>
                <a:r>
                  <a:rPr lang="fr-CH" sz="600" dirty="0">
                    <a:solidFill>
                      <a:schemeClr val="tx1"/>
                    </a:solidFill>
                  </a:rPr>
                  <a:t>Responsable de région</a:t>
                </a:r>
              </a:p>
            </p:txBody>
          </p:sp>
          <p:sp>
            <p:nvSpPr>
              <p:cNvPr id="282" name="Rectangle à coins arrondis 281"/>
              <p:cNvSpPr/>
              <p:nvPr/>
            </p:nvSpPr>
            <p:spPr>
              <a:xfrm>
                <a:off x="6228184" y="4792018"/>
                <a:ext cx="1296144" cy="407652"/>
              </a:xfrm>
              <a:prstGeom prst="round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600" b="1" dirty="0">
                    <a:solidFill>
                      <a:schemeClr val="tx1"/>
                    </a:solidFill>
                  </a:rPr>
                  <a:t>Centre de </a:t>
                </a:r>
                <a:r>
                  <a:rPr lang="fr-CH" sz="600" b="1" dirty="0" smtClean="0">
                    <a:solidFill>
                      <a:schemeClr val="tx1"/>
                    </a:solidFill>
                  </a:rPr>
                  <a:t>Martigny</a:t>
                </a:r>
                <a:endParaRPr lang="fr-CH" sz="600" b="1" dirty="0">
                  <a:solidFill>
                    <a:schemeClr val="tx1"/>
                  </a:solidFill>
                </a:endParaRPr>
              </a:p>
              <a:p>
                <a:pPr algn="ctr"/>
                <a:endParaRPr lang="fr-CH" sz="600" b="1" dirty="0">
                  <a:solidFill>
                    <a:schemeClr val="tx1"/>
                  </a:solidFill>
                </a:endParaRPr>
              </a:p>
              <a:p>
                <a:pPr algn="ctr"/>
                <a:r>
                  <a:rPr lang="fr-CH" sz="600" dirty="0">
                    <a:solidFill>
                      <a:schemeClr val="tx1"/>
                    </a:solidFill>
                  </a:rPr>
                  <a:t>Responsable de région</a:t>
                </a:r>
              </a:p>
            </p:txBody>
          </p:sp>
          <p:sp>
            <p:nvSpPr>
              <p:cNvPr id="283" name="Rectangle à coins arrondis 282"/>
              <p:cNvSpPr/>
              <p:nvPr/>
            </p:nvSpPr>
            <p:spPr>
              <a:xfrm>
                <a:off x="6228184" y="4308737"/>
                <a:ext cx="1296144" cy="407652"/>
              </a:xfrm>
              <a:prstGeom prst="round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600" b="1" dirty="0" smtClean="0">
                    <a:solidFill>
                      <a:schemeClr val="tx1"/>
                    </a:solidFill>
                  </a:rPr>
                  <a:t>Centre de Sion </a:t>
                </a:r>
              </a:p>
              <a:p>
                <a:pPr algn="ctr"/>
                <a:endParaRPr lang="fr-CH" sz="600" b="1" dirty="0">
                  <a:solidFill>
                    <a:schemeClr val="tx1"/>
                  </a:solidFill>
                </a:endParaRPr>
              </a:p>
              <a:p>
                <a:pPr algn="ctr"/>
                <a:r>
                  <a:rPr lang="fr-CH" sz="600" dirty="0">
                    <a:solidFill>
                      <a:schemeClr val="tx1"/>
                    </a:solidFill>
                  </a:rPr>
                  <a:t>Responsable de région</a:t>
                </a:r>
              </a:p>
            </p:txBody>
          </p:sp>
          <p:sp>
            <p:nvSpPr>
              <p:cNvPr id="284" name="Rectangle à coins arrondis 283"/>
              <p:cNvSpPr/>
              <p:nvPr/>
            </p:nvSpPr>
            <p:spPr>
              <a:xfrm>
                <a:off x="6228184" y="3825456"/>
                <a:ext cx="1296144" cy="407652"/>
              </a:xfrm>
              <a:prstGeom prst="round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600" b="1" dirty="0" smtClean="0">
                    <a:solidFill>
                      <a:schemeClr val="tx1"/>
                    </a:solidFill>
                  </a:rPr>
                  <a:t>Centre de Sierre </a:t>
                </a:r>
              </a:p>
              <a:p>
                <a:pPr algn="ctr"/>
                <a:endParaRPr lang="fr-CH" sz="600" b="1" dirty="0">
                  <a:solidFill>
                    <a:schemeClr val="tx1"/>
                  </a:solidFill>
                </a:endParaRPr>
              </a:p>
              <a:p>
                <a:pPr algn="ctr"/>
                <a:r>
                  <a:rPr lang="fr-CH" sz="600" dirty="0">
                    <a:solidFill>
                      <a:schemeClr val="tx1"/>
                    </a:solidFill>
                  </a:rPr>
                  <a:t>Responsable de région</a:t>
                </a:r>
              </a:p>
            </p:txBody>
          </p:sp>
          <p:sp>
            <p:nvSpPr>
              <p:cNvPr id="285" name="Rectangle à coins arrondis 284"/>
              <p:cNvSpPr/>
              <p:nvPr/>
            </p:nvSpPr>
            <p:spPr>
              <a:xfrm>
                <a:off x="7751980" y="3825456"/>
                <a:ext cx="1296144" cy="407652"/>
              </a:xfrm>
              <a:prstGeom prst="round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600" b="1" dirty="0">
                    <a:solidFill>
                      <a:schemeClr val="tx1"/>
                    </a:solidFill>
                  </a:rPr>
                  <a:t>Centre de Sierre </a:t>
                </a:r>
              </a:p>
            </p:txBody>
          </p:sp>
          <p:sp>
            <p:nvSpPr>
              <p:cNvPr id="286" name="Rectangle à coins arrondis 285"/>
              <p:cNvSpPr/>
              <p:nvPr/>
            </p:nvSpPr>
            <p:spPr>
              <a:xfrm>
                <a:off x="7751980" y="4308737"/>
                <a:ext cx="1296144" cy="407652"/>
              </a:xfrm>
              <a:prstGeom prst="round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600" b="1" dirty="0">
                    <a:solidFill>
                      <a:schemeClr val="tx1"/>
                    </a:solidFill>
                  </a:rPr>
                  <a:t>Centre de Sion </a:t>
                </a:r>
              </a:p>
            </p:txBody>
          </p:sp>
          <p:sp>
            <p:nvSpPr>
              <p:cNvPr id="287" name="Rectangle à coins arrondis 286"/>
              <p:cNvSpPr/>
              <p:nvPr/>
            </p:nvSpPr>
            <p:spPr>
              <a:xfrm>
                <a:off x="7751980" y="4792018"/>
                <a:ext cx="1296144" cy="407652"/>
              </a:xfrm>
              <a:prstGeom prst="round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600" b="1" dirty="0">
                    <a:solidFill>
                      <a:schemeClr val="tx1"/>
                    </a:solidFill>
                  </a:rPr>
                  <a:t>Centre de Martigny</a:t>
                </a:r>
              </a:p>
            </p:txBody>
          </p:sp>
          <p:sp>
            <p:nvSpPr>
              <p:cNvPr id="288" name="Rectangle à coins arrondis 287"/>
              <p:cNvSpPr/>
              <p:nvPr/>
            </p:nvSpPr>
            <p:spPr>
              <a:xfrm>
                <a:off x="7751980" y="5275299"/>
                <a:ext cx="1296144" cy="407652"/>
              </a:xfrm>
              <a:prstGeom prst="round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600" b="1" dirty="0">
                    <a:solidFill>
                      <a:schemeClr val="tx1"/>
                    </a:solidFill>
                  </a:rPr>
                  <a:t>Centre de Monthey </a:t>
                </a:r>
              </a:p>
            </p:txBody>
          </p:sp>
          <p:sp>
            <p:nvSpPr>
              <p:cNvPr id="289" name="Rectangle à coins arrondis 288"/>
              <p:cNvSpPr/>
              <p:nvPr/>
            </p:nvSpPr>
            <p:spPr>
              <a:xfrm>
                <a:off x="7754288" y="5758580"/>
                <a:ext cx="1296144" cy="407652"/>
              </a:xfrm>
              <a:prstGeom prst="round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600" b="1" dirty="0" smtClean="0">
                    <a:solidFill>
                      <a:schemeClr val="tx1"/>
                    </a:solidFill>
                  </a:rPr>
                  <a:t>Contrat de prestations</a:t>
                </a:r>
              </a:p>
              <a:p>
                <a:pPr algn="ctr"/>
                <a:r>
                  <a:rPr lang="fr-CH" sz="600" b="1" dirty="0" smtClean="0">
                    <a:solidFill>
                      <a:schemeClr val="tx1"/>
                    </a:solidFill>
                  </a:rPr>
                  <a:t>INSIEME</a:t>
                </a:r>
                <a:endParaRPr lang="fr-CH" sz="600" dirty="0">
                  <a:solidFill>
                    <a:schemeClr val="tx1"/>
                  </a:solidFill>
                </a:endParaRPr>
              </a:p>
            </p:txBody>
          </p:sp>
        </p:grpSp>
        <p:pic>
          <p:nvPicPr>
            <p:cNvPr id="408" name="Image 407"/>
            <p:cNvPicPr>
              <a:picLocks noChangeAspect="1"/>
            </p:cNvPicPr>
            <p:nvPr/>
          </p:nvPicPr>
          <p:blipFill>
            <a:blip r:embed="rId3"/>
            <a:stretch>
              <a:fillRect/>
            </a:stretch>
          </p:blipFill>
          <p:spPr>
            <a:xfrm>
              <a:off x="70540" y="5677399"/>
              <a:ext cx="1130245" cy="802367"/>
            </a:xfrm>
            <a:prstGeom prst="rect">
              <a:avLst/>
            </a:prstGeom>
          </p:spPr>
        </p:pic>
        <p:sp>
          <p:nvSpPr>
            <p:cNvPr id="409" name="Rectangle à coins arrondis 408"/>
            <p:cNvSpPr/>
            <p:nvPr/>
          </p:nvSpPr>
          <p:spPr>
            <a:xfrm>
              <a:off x="1693172" y="5753028"/>
              <a:ext cx="1296144" cy="407652"/>
            </a:xfrm>
            <a:prstGeom prst="round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600" b="1" dirty="0" smtClean="0">
                  <a:solidFill>
                    <a:schemeClr val="tx1"/>
                  </a:solidFill>
                </a:rPr>
                <a:t>Centre de Viège</a:t>
              </a:r>
            </a:p>
            <a:p>
              <a:pPr algn="ctr"/>
              <a:endParaRPr lang="fr-CH" sz="600" b="1" dirty="0">
                <a:solidFill>
                  <a:schemeClr val="tx1"/>
                </a:solidFill>
              </a:endParaRPr>
            </a:p>
            <a:p>
              <a:pPr algn="ctr"/>
              <a:r>
                <a:rPr lang="fr-CH" sz="600" dirty="0" smtClean="0">
                  <a:solidFill>
                    <a:schemeClr val="tx1"/>
                  </a:solidFill>
                </a:rPr>
                <a:t>Responsable </a:t>
              </a:r>
              <a:r>
                <a:rPr lang="fr-CH" sz="600" dirty="0">
                  <a:solidFill>
                    <a:schemeClr val="tx1"/>
                  </a:solidFill>
                </a:rPr>
                <a:t>de centre</a:t>
              </a:r>
            </a:p>
          </p:txBody>
        </p:sp>
        <p:sp>
          <p:nvSpPr>
            <p:cNvPr id="410" name="Rectangle à coins arrondis 409"/>
            <p:cNvSpPr/>
            <p:nvPr/>
          </p:nvSpPr>
          <p:spPr>
            <a:xfrm>
              <a:off x="1693172" y="5269747"/>
              <a:ext cx="1296144" cy="407652"/>
            </a:xfrm>
            <a:prstGeom prst="round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600" b="1" dirty="0" smtClean="0">
                  <a:solidFill>
                    <a:schemeClr val="tx1"/>
                  </a:solidFill>
                </a:rPr>
                <a:t>Centre de Monthey</a:t>
              </a:r>
            </a:p>
            <a:p>
              <a:pPr algn="ctr"/>
              <a:endParaRPr lang="fr-CH" sz="600" b="1" dirty="0">
                <a:solidFill>
                  <a:schemeClr val="tx1"/>
                </a:solidFill>
              </a:endParaRPr>
            </a:p>
            <a:p>
              <a:pPr algn="ctr"/>
              <a:r>
                <a:rPr lang="fr-CH" sz="600" dirty="0" smtClean="0">
                  <a:solidFill>
                    <a:schemeClr val="tx1"/>
                  </a:solidFill>
                </a:rPr>
                <a:t>Responsable </a:t>
              </a:r>
              <a:r>
                <a:rPr lang="fr-CH" sz="600" dirty="0">
                  <a:solidFill>
                    <a:schemeClr val="tx1"/>
                  </a:solidFill>
                </a:rPr>
                <a:t>de centre</a:t>
              </a:r>
            </a:p>
          </p:txBody>
        </p:sp>
        <p:sp>
          <p:nvSpPr>
            <p:cNvPr id="411" name="Rectangle à coins arrondis 410"/>
            <p:cNvSpPr/>
            <p:nvPr/>
          </p:nvSpPr>
          <p:spPr>
            <a:xfrm>
              <a:off x="1693172" y="4789887"/>
              <a:ext cx="1296144" cy="407652"/>
            </a:xfrm>
            <a:prstGeom prst="round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600" b="1" dirty="0" smtClean="0">
                  <a:solidFill>
                    <a:schemeClr val="tx1"/>
                  </a:solidFill>
                </a:rPr>
                <a:t>Centre de Martigny</a:t>
              </a:r>
            </a:p>
            <a:p>
              <a:pPr algn="ctr"/>
              <a:endParaRPr lang="fr-CH" sz="600" b="1" dirty="0">
                <a:solidFill>
                  <a:schemeClr val="tx1"/>
                </a:solidFill>
              </a:endParaRPr>
            </a:p>
            <a:p>
              <a:pPr algn="ctr"/>
              <a:r>
                <a:rPr lang="fr-CH" sz="600" dirty="0" smtClean="0">
                  <a:solidFill>
                    <a:schemeClr val="tx1"/>
                  </a:solidFill>
                </a:rPr>
                <a:t>Responsable </a:t>
              </a:r>
              <a:r>
                <a:rPr lang="fr-CH" sz="600" dirty="0">
                  <a:solidFill>
                    <a:schemeClr val="tx1"/>
                  </a:solidFill>
                </a:rPr>
                <a:t>de centre</a:t>
              </a:r>
            </a:p>
          </p:txBody>
        </p:sp>
      </p:grpSp>
    </p:spTree>
    <p:extLst>
      <p:ext uri="{BB962C8B-B14F-4D97-AF65-F5344CB8AC3E}">
        <p14:creationId xmlns:p14="http://schemas.microsoft.com/office/powerpoint/2010/main" val="1209511870"/>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136613"/>
            <a:ext cx="7772400" cy="584775"/>
          </a:xfrm>
          <a:ln w="19050">
            <a:solidFill>
              <a:srgbClr val="E1282B"/>
            </a:solidFill>
          </a:ln>
        </p:spPr>
        <p:txBody>
          <a:bodyPr/>
          <a:lstStyle/>
          <a:p>
            <a:pPr>
              <a:lnSpc>
                <a:spcPct val="100000"/>
              </a:lnSpc>
            </a:pPr>
            <a:r>
              <a:rPr lang="fr-CH" sz="3200" dirty="0" smtClean="0">
                <a:solidFill>
                  <a:schemeClr val="tx1"/>
                </a:solidFill>
              </a:rPr>
              <a:t>Protection de l’enfant</a:t>
            </a:r>
            <a:endParaRPr lang="fr-CH" sz="3200" dirty="0">
              <a:solidFill>
                <a:schemeClr val="tx1"/>
              </a:solidFill>
            </a:endParaRPr>
          </a:p>
        </p:txBody>
      </p:sp>
    </p:spTree>
    <p:extLst>
      <p:ext uri="{BB962C8B-B14F-4D97-AF65-F5344CB8AC3E}">
        <p14:creationId xmlns:p14="http://schemas.microsoft.com/office/powerpoint/2010/main" val="1309401640"/>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Connecteur en angle 44"/>
          <p:cNvCxnSpPr>
            <a:stCxn id="6" idx="2"/>
            <a:endCxn id="32" idx="0"/>
          </p:cNvCxnSpPr>
          <p:nvPr/>
        </p:nvCxnSpPr>
        <p:spPr>
          <a:xfrm rot="5400000">
            <a:off x="2834790" y="213654"/>
            <a:ext cx="486653" cy="3028912"/>
          </a:xfrm>
          <a:prstGeom prst="bentConnector3">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a:stCxn id="6" idx="2"/>
            <a:endCxn id="34" idx="0"/>
          </p:cNvCxnSpPr>
          <p:nvPr/>
        </p:nvCxnSpPr>
        <p:spPr>
          <a:xfrm flipH="1">
            <a:off x="4592571" y="1484784"/>
            <a:ext cx="1" cy="48544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Connecteur en angle 48"/>
          <p:cNvCxnSpPr>
            <a:stCxn id="6" idx="2"/>
            <a:endCxn id="33" idx="0"/>
          </p:cNvCxnSpPr>
          <p:nvPr/>
        </p:nvCxnSpPr>
        <p:spPr>
          <a:xfrm rot="16200000" flipH="1">
            <a:off x="5856894" y="220462"/>
            <a:ext cx="485448" cy="3014092"/>
          </a:xfrm>
          <a:prstGeom prst="bentConnector3">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1" name="Connecteur en angle 100"/>
          <p:cNvCxnSpPr>
            <a:stCxn id="32" idx="2"/>
            <a:endCxn id="99" idx="0"/>
          </p:cNvCxnSpPr>
          <p:nvPr/>
        </p:nvCxnSpPr>
        <p:spPr>
          <a:xfrm rot="5400000">
            <a:off x="1034203" y="2159279"/>
            <a:ext cx="267848" cy="791066"/>
          </a:xfrm>
          <a:prstGeom prst="bentConnector3">
            <a:avLst>
              <a:gd name="adj1" fmla="val 50000"/>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4" name="Connecteur en angle 103"/>
          <p:cNvCxnSpPr>
            <a:stCxn id="32" idx="2"/>
            <a:endCxn id="98" idx="0"/>
          </p:cNvCxnSpPr>
          <p:nvPr/>
        </p:nvCxnSpPr>
        <p:spPr>
          <a:xfrm rot="16200000" flipH="1">
            <a:off x="1743298" y="2241250"/>
            <a:ext cx="272873" cy="632148"/>
          </a:xfrm>
          <a:prstGeom prst="bentConnector3">
            <a:avLst>
              <a:gd name="adj1" fmla="val 48837"/>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6" name="Connecteur en angle 105"/>
          <p:cNvCxnSpPr>
            <a:stCxn id="34" idx="2"/>
            <a:endCxn id="97" idx="0"/>
          </p:cNvCxnSpPr>
          <p:nvPr/>
        </p:nvCxnSpPr>
        <p:spPr>
          <a:xfrm rot="5400000">
            <a:off x="4076892" y="2201081"/>
            <a:ext cx="295873" cy="735487"/>
          </a:xfrm>
          <a:prstGeom prst="bentConnector3">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8" name="Connecteur en angle 107"/>
          <p:cNvCxnSpPr>
            <a:stCxn id="34" idx="2"/>
            <a:endCxn id="96" idx="0"/>
          </p:cNvCxnSpPr>
          <p:nvPr/>
        </p:nvCxnSpPr>
        <p:spPr>
          <a:xfrm rot="16200000" flipH="1">
            <a:off x="4790208" y="2223250"/>
            <a:ext cx="292453" cy="687727"/>
          </a:xfrm>
          <a:prstGeom prst="bentConnector3">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0" name="Connecteur en angle 109"/>
          <p:cNvCxnSpPr>
            <a:stCxn id="33" idx="2"/>
            <a:endCxn id="95" idx="0"/>
          </p:cNvCxnSpPr>
          <p:nvPr/>
        </p:nvCxnSpPr>
        <p:spPr>
          <a:xfrm rot="5400000">
            <a:off x="7128480" y="2232558"/>
            <a:ext cx="289855" cy="666514"/>
          </a:xfrm>
          <a:prstGeom prst="bentConnector3">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2" name="Connecteur en angle 111"/>
          <p:cNvCxnSpPr>
            <a:stCxn id="33" idx="2"/>
            <a:endCxn id="94" idx="0"/>
          </p:cNvCxnSpPr>
          <p:nvPr/>
        </p:nvCxnSpPr>
        <p:spPr>
          <a:xfrm rot="16200000" flipH="1">
            <a:off x="7840087" y="2187465"/>
            <a:ext cx="289855" cy="756700"/>
          </a:xfrm>
          <a:prstGeom prst="bentConnector3">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4" name="Connecteur droit 113"/>
          <p:cNvCxnSpPr>
            <a:stCxn id="99" idx="2"/>
            <a:endCxn id="10" idx="0"/>
          </p:cNvCxnSpPr>
          <p:nvPr/>
        </p:nvCxnSpPr>
        <p:spPr>
          <a:xfrm>
            <a:off x="772594" y="3139392"/>
            <a:ext cx="1424" cy="16234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6" name="Connecteur droit 115"/>
          <p:cNvCxnSpPr>
            <a:stCxn id="98" idx="2"/>
            <a:endCxn id="20" idx="0"/>
          </p:cNvCxnSpPr>
          <p:nvPr/>
        </p:nvCxnSpPr>
        <p:spPr>
          <a:xfrm>
            <a:off x="2195808" y="3144417"/>
            <a:ext cx="1424" cy="15732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0" name="Connecteur droit 119"/>
          <p:cNvCxnSpPr>
            <a:stCxn id="97" idx="2"/>
            <a:endCxn id="21" idx="0"/>
          </p:cNvCxnSpPr>
          <p:nvPr/>
        </p:nvCxnSpPr>
        <p:spPr>
          <a:xfrm flipH="1">
            <a:off x="3857083" y="3167417"/>
            <a:ext cx="1" cy="13311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2" name="Connecteur droit 121"/>
          <p:cNvCxnSpPr>
            <a:stCxn id="96" idx="2"/>
            <a:endCxn id="22" idx="0"/>
          </p:cNvCxnSpPr>
          <p:nvPr/>
        </p:nvCxnSpPr>
        <p:spPr>
          <a:xfrm>
            <a:off x="5280298" y="3163997"/>
            <a:ext cx="0" cy="14337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8" name="Connecteur droit 127"/>
          <p:cNvCxnSpPr>
            <a:stCxn id="95" idx="2"/>
            <a:endCxn id="23" idx="0"/>
          </p:cNvCxnSpPr>
          <p:nvPr/>
        </p:nvCxnSpPr>
        <p:spPr>
          <a:xfrm>
            <a:off x="6940150" y="3161399"/>
            <a:ext cx="0" cy="14597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Connecteur droit 131"/>
          <p:cNvCxnSpPr>
            <a:stCxn id="94" idx="2"/>
            <a:endCxn id="24" idx="0"/>
          </p:cNvCxnSpPr>
          <p:nvPr/>
        </p:nvCxnSpPr>
        <p:spPr>
          <a:xfrm>
            <a:off x="8363364" y="3161399"/>
            <a:ext cx="0" cy="1391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354012" y="259200"/>
            <a:ext cx="8435975" cy="46166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fr-CH" sz="2400" b="1" dirty="0" smtClean="0"/>
              <a:t>Organisation de l’OPE</a:t>
            </a:r>
            <a:endParaRPr lang="fr-CH" sz="2400" b="1" dirty="0"/>
          </a:p>
        </p:txBody>
      </p:sp>
      <p:sp>
        <p:nvSpPr>
          <p:cNvPr id="6" name="Rectangle à coins arrondis 5"/>
          <p:cNvSpPr/>
          <p:nvPr/>
        </p:nvSpPr>
        <p:spPr>
          <a:xfrm>
            <a:off x="3926058" y="988790"/>
            <a:ext cx="1333028" cy="495994"/>
          </a:xfrm>
          <a:prstGeom prst="roundRect">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800" b="1" dirty="0" smtClean="0">
                <a:solidFill>
                  <a:schemeClr val="tx1"/>
                </a:solidFill>
              </a:rPr>
              <a:t>Chef OPE</a:t>
            </a:r>
          </a:p>
          <a:p>
            <a:pPr algn="ctr"/>
            <a:endParaRPr lang="fr-CH" sz="800" b="1" dirty="0">
              <a:solidFill>
                <a:schemeClr val="tx1"/>
              </a:solidFill>
            </a:endParaRPr>
          </a:p>
          <a:p>
            <a:pPr algn="ctr"/>
            <a:r>
              <a:rPr lang="fr-CH" sz="800" dirty="0" smtClean="0">
                <a:solidFill>
                  <a:schemeClr val="tx1"/>
                </a:solidFill>
              </a:rPr>
              <a:t>Marc </a:t>
            </a:r>
            <a:r>
              <a:rPr lang="fr-CH" sz="800" dirty="0" err="1" smtClean="0">
                <a:solidFill>
                  <a:schemeClr val="tx1"/>
                </a:solidFill>
              </a:rPr>
              <a:t>Rossier</a:t>
            </a:r>
            <a:endParaRPr lang="fr-CH" sz="800" dirty="0">
              <a:solidFill>
                <a:schemeClr val="tx1"/>
              </a:solidFill>
            </a:endParaRPr>
          </a:p>
        </p:txBody>
      </p:sp>
      <p:sp>
        <p:nvSpPr>
          <p:cNvPr id="10" name="Rectangle à coins arrondis 9"/>
          <p:cNvSpPr/>
          <p:nvPr/>
        </p:nvSpPr>
        <p:spPr>
          <a:xfrm>
            <a:off x="107504" y="3301740"/>
            <a:ext cx="1333028" cy="1152128"/>
          </a:xfrm>
          <a:prstGeom prst="round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800" b="1" dirty="0" smtClean="0">
                <a:solidFill>
                  <a:schemeClr val="tx1"/>
                </a:solidFill>
              </a:rPr>
              <a:t>Centre de Brigue</a:t>
            </a:r>
          </a:p>
          <a:p>
            <a:pPr algn="ctr"/>
            <a:endParaRPr lang="fr-CH" sz="800" b="1" dirty="0">
              <a:solidFill>
                <a:schemeClr val="tx1"/>
              </a:solidFill>
            </a:endParaRPr>
          </a:p>
          <a:p>
            <a:pPr algn="ctr"/>
            <a:r>
              <a:rPr lang="fr-CH" sz="800" dirty="0" smtClean="0">
                <a:solidFill>
                  <a:schemeClr val="tx1"/>
                </a:solidFill>
              </a:rPr>
              <a:t>Enquêtes sociales et curatelles</a:t>
            </a:r>
          </a:p>
          <a:p>
            <a:pPr algn="ctr"/>
            <a:endParaRPr lang="fr-CH" sz="800" dirty="0" smtClean="0">
              <a:solidFill>
                <a:schemeClr val="tx1"/>
              </a:solidFill>
            </a:endParaRPr>
          </a:p>
          <a:p>
            <a:pPr algn="ctr"/>
            <a:r>
              <a:rPr lang="fr-CH" sz="800" dirty="0" smtClean="0">
                <a:solidFill>
                  <a:schemeClr val="tx1"/>
                </a:solidFill>
              </a:rPr>
              <a:t>Secteur Familles d’accueil</a:t>
            </a:r>
          </a:p>
          <a:p>
            <a:pPr algn="ctr"/>
            <a:endParaRPr lang="fr-CH" sz="800" dirty="0" smtClean="0">
              <a:solidFill>
                <a:schemeClr val="tx1"/>
              </a:solidFill>
            </a:endParaRPr>
          </a:p>
          <a:p>
            <a:pPr algn="ctr"/>
            <a:r>
              <a:rPr lang="fr-CH" sz="800" dirty="0" smtClean="0">
                <a:solidFill>
                  <a:schemeClr val="tx1"/>
                </a:solidFill>
              </a:rPr>
              <a:t>Tribunal des mineurs</a:t>
            </a:r>
          </a:p>
        </p:txBody>
      </p:sp>
      <p:sp>
        <p:nvSpPr>
          <p:cNvPr id="20" name="Rectangle à coins arrondis 19"/>
          <p:cNvSpPr/>
          <p:nvPr/>
        </p:nvSpPr>
        <p:spPr>
          <a:xfrm>
            <a:off x="1530718" y="3301740"/>
            <a:ext cx="1333028" cy="1152128"/>
          </a:xfrm>
          <a:prstGeom prst="round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800" b="1" dirty="0" smtClean="0">
                <a:solidFill>
                  <a:schemeClr val="tx1"/>
                </a:solidFill>
              </a:rPr>
              <a:t>Centre de Viège</a:t>
            </a:r>
          </a:p>
          <a:p>
            <a:pPr algn="ctr"/>
            <a:endParaRPr lang="fr-CH" sz="800" b="1" dirty="0">
              <a:solidFill>
                <a:schemeClr val="tx1"/>
              </a:solidFill>
            </a:endParaRPr>
          </a:p>
          <a:p>
            <a:pPr algn="ctr"/>
            <a:r>
              <a:rPr lang="fr-CH" sz="800" dirty="0" smtClean="0">
                <a:solidFill>
                  <a:schemeClr val="tx1"/>
                </a:solidFill>
              </a:rPr>
              <a:t>Enquêtes sociales et curatelles</a:t>
            </a:r>
          </a:p>
          <a:p>
            <a:pPr algn="ctr"/>
            <a:endParaRPr lang="fr-CH" sz="800" dirty="0" smtClean="0">
              <a:solidFill>
                <a:schemeClr val="tx1"/>
              </a:solidFill>
            </a:endParaRPr>
          </a:p>
          <a:p>
            <a:pPr algn="ctr"/>
            <a:r>
              <a:rPr lang="fr-CH" sz="800" dirty="0" smtClean="0">
                <a:solidFill>
                  <a:schemeClr val="tx1"/>
                </a:solidFill>
              </a:rPr>
              <a:t>Secteur Familles d’accueil</a:t>
            </a:r>
          </a:p>
          <a:p>
            <a:pPr algn="ctr"/>
            <a:endParaRPr lang="fr-CH" sz="800" dirty="0" smtClean="0">
              <a:solidFill>
                <a:schemeClr val="tx1"/>
              </a:solidFill>
            </a:endParaRPr>
          </a:p>
          <a:p>
            <a:pPr algn="ctr"/>
            <a:r>
              <a:rPr lang="fr-CH" sz="800" dirty="0" smtClean="0">
                <a:solidFill>
                  <a:schemeClr val="tx1"/>
                </a:solidFill>
              </a:rPr>
              <a:t>Tribunal des mineurs</a:t>
            </a:r>
          </a:p>
        </p:txBody>
      </p:sp>
      <p:sp>
        <p:nvSpPr>
          <p:cNvPr id="21" name="Rectangle à coins arrondis 20"/>
          <p:cNvSpPr/>
          <p:nvPr/>
        </p:nvSpPr>
        <p:spPr>
          <a:xfrm>
            <a:off x="3190569" y="3300536"/>
            <a:ext cx="1333028" cy="1152128"/>
          </a:xfrm>
          <a:prstGeom prst="round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800" b="1" dirty="0" smtClean="0">
                <a:solidFill>
                  <a:schemeClr val="tx1"/>
                </a:solidFill>
              </a:rPr>
              <a:t>Centre de Sierre</a:t>
            </a:r>
          </a:p>
          <a:p>
            <a:pPr algn="ctr"/>
            <a:endParaRPr lang="fr-CH" sz="800" b="1" dirty="0">
              <a:solidFill>
                <a:schemeClr val="tx1"/>
              </a:solidFill>
            </a:endParaRPr>
          </a:p>
          <a:p>
            <a:pPr algn="ctr"/>
            <a:r>
              <a:rPr lang="fr-CH" sz="800" dirty="0" smtClean="0">
                <a:solidFill>
                  <a:schemeClr val="tx1"/>
                </a:solidFill>
              </a:rPr>
              <a:t>Enquêtes sociales et curatelles</a:t>
            </a:r>
          </a:p>
        </p:txBody>
      </p:sp>
      <p:sp>
        <p:nvSpPr>
          <p:cNvPr id="22" name="Rectangle à coins arrondis 21"/>
          <p:cNvSpPr/>
          <p:nvPr/>
        </p:nvSpPr>
        <p:spPr>
          <a:xfrm>
            <a:off x="4613784" y="3307376"/>
            <a:ext cx="1333028" cy="1152128"/>
          </a:xfrm>
          <a:prstGeom prst="round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800" b="1" dirty="0" smtClean="0">
                <a:solidFill>
                  <a:schemeClr val="tx1"/>
                </a:solidFill>
              </a:rPr>
              <a:t>Centre de Sion</a:t>
            </a:r>
          </a:p>
          <a:p>
            <a:pPr algn="ctr"/>
            <a:endParaRPr lang="fr-CH" sz="800" b="1" dirty="0">
              <a:solidFill>
                <a:schemeClr val="tx1"/>
              </a:solidFill>
            </a:endParaRPr>
          </a:p>
          <a:p>
            <a:pPr algn="ctr"/>
            <a:r>
              <a:rPr lang="fr-CH" sz="800" dirty="0" smtClean="0">
                <a:solidFill>
                  <a:schemeClr val="tx1"/>
                </a:solidFill>
              </a:rPr>
              <a:t>Enquêtes sociales et curatelles</a:t>
            </a:r>
          </a:p>
          <a:p>
            <a:pPr algn="ctr"/>
            <a:endParaRPr lang="fr-CH" sz="800" dirty="0" smtClean="0">
              <a:solidFill>
                <a:schemeClr val="tx1"/>
              </a:solidFill>
            </a:endParaRPr>
          </a:p>
          <a:p>
            <a:pPr algn="ctr"/>
            <a:r>
              <a:rPr lang="fr-CH" sz="800" dirty="0" smtClean="0">
                <a:solidFill>
                  <a:schemeClr val="tx1"/>
                </a:solidFill>
              </a:rPr>
              <a:t>Secteur Familles d’accueil</a:t>
            </a:r>
          </a:p>
          <a:p>
            <a:pPr algn="ctr"/>
            <a:endParaRPr lang="fr-CH" sz="800" dirty="0" smtClean="0">
              <a:solidFill>
                <a:schemeClr val="tx1"/>
              </a:solidFill>
            </a:endParaRPr>
          </a:p>
          <a:p>
            <a:pPr algn="ctr"/>
            <a:r>
              <a:rPr lang="fr-CH" sz="800" dirty="0" smtClean="0">
                <a:solidFill>
                  <a:schemeClr val="tx1"/>
                </a:solidFill>
              </a:rPr>
              <a:t>Tribunal des mineurs</a:t>
            </a:r>
          </a:p>
        </p:txBody>
      </p:sp>
      <p:sp>
        <p:nvSpPr>
          <p:cNvPr id="23" name="Rectangle à coins arrondis 22"/>
          <p:cNvSpPr/>
          <p:nvPr/>
        </p:nvSpPr>
        <p:spPr>
          <a:xfrm>
            <a:off x="6273636" y="3307376"/>
            <a:ext cx="1333028" cy="1152128"/>
          </a:xfrm>
          <a:prstGeom prst="round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800" b="1" dirty="0" smtClean="0">
                <a:solidFill>
                  <a:schemeClr val="tx1"/>
                </a:solidFill>
              </a:rPr>
              <a:t>Centre de Martigny</a:t>
            </a:r>
          </a:p>
          <a:p>
            <a:pPr algn="ctr"/>
            <a:endParaRPr lang="fr-CH" sz="800" b="1" dirty="0">
              <a:solidFill>
                <a:schemeClr val="tx1"/>
              </a:solidFill>
            </a:endParaRPr>
          </a:p>
          <a:p>
            <a:pPr algn="ctr"/>
            <a:r>
              <a:rPr lang="fr-CH" sz="800" dirty="0" smtClean="0">
                <a:solidFill>
                  <a:schemeClr val="tx1"/>
                </a:solidFill>
              </a:rPr>
              <a:t>Enquêtes sociales et curatelles</a:t>
            </a:r>
          </a:p>
          <a:p>
            <a:pPr algn="ctr"/>
            <a:endParaRPr lang="fr-CH" sz="800" dirty="0" smtClean="0">
              <a:solidFill>
                <a:schemeClr val="tx1"/>
              </a:solidFill>
            </a:endParaRPr>
          </a:p>
          <a:p>
            <a:pPr algn="ctr"/>
            <a:r>
              <a:rPr lang="fr-CH" sz="800" dirty="0" smtClean="0">
                <a:solidFill>
                  <a:schemeClr val="tx1"/>
                </a:solidFill>
              </a:rPr>
              <a:t>Tribunal des mineurs</a:t>
            </a:r>
          </a:p>
        </p:txBody>
      </p:sp>
      <p:sp>
        <p:nvSpPr>
          <p:cNvPr id="24" name="Rectangle à coins arrondis 23"/>
          <p:cNvSpPr/>
          <p:nvPr/>
        </p:nvSpPr>
        <p:spPr>
          <a:xfrm>
            <a:off x="7696850" y="3300536"/>
            <a:ext cx="1333028" cy="1152128"/>
          </a:xfrm>
          <a:prstGeom prst="roundRect">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800" b="1" dirty="0" smtClean="0">
                <a:solidFill>
                  <a:schemeClr val="tx1"/>
                </a:solidFill>
              </a:rPr>
              <a:t>Centre de Monthey</a:t>
            </a:r>
          </a:p>
          <a:p>
            <a:pPr algn="ctr"/>
            <a:endParaRPr lang="fr-CH" sz="800" b="1" dirty="0">
              <a:solidFill>
                <a:schemeClr val="tx1"/>
              </a:solidFill>
            </a:endParaRPr>
          </a:p>
          <a:p>
            <a:pPr algn="ctr"/>
            <a:r>
              <a:rPr lang="fr-CH" sz="800" dirty="0" smtClean="0">
                <a:solidFill>
                  <a:schemeClr val="tx1"/>
                </a:solidFill>
              </a:rPr>
              <a:t>Enquêtes sociales et curatelles</a:t>
            </a:r>
          </a:p>
          <a:p>
            <a:pPr algn="ctr"/>
            <a:endParaRPr lang="fr-CH" sz="800" dirty="0" smtClean="0">
              <a:solidFill>
                <a:schemeClr val="tx1"/>
              </a:solidFill>
            </a:endParaRPr>
          </a:p>
          <a:p>
            <a:pPr algn="ctr"/>
            <a:r>
              <a:rPr lang="fr-CH" sz="800" dirty="0" smtClean="0">
                <a:solidFill>
                  <a:schemeClr val="tx1"/>
                </a:solidFill>
              </a:rPr>
              <a:t>Tribunal des mineurs</a:t>
            </a:r>
          </a:p>
        </p:txBody>
      </p:sp>
      <p:pic>
        <p:nvPicPr>
          <p:cNvPr id="25" name="Picture 4" descr="IMGP10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0366" y="4590616"/>
            <a:ext cx="1258888" cy="79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5" descr="IMGP1079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6365" y="4593998"/>
            <a:ext cx="1341438" cy="79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5" descr="IMGP1083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4131" y="4705485"/>
            <a:ext cx="1296987" cy="567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4" descr="IMGP1103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44483" y="4516980"/>
            <a:ext cx="1223963" cy="944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6" descr="IMGP1091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29158" y="4516980"/>
            <a:ext cx="1268412" cy="96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Image 29"/>
          <p:cNvPicPr>
            <a:picLocks noChangeAspect="1"/>
          </p:cNvPicPr>
          <p:nvPr/>
        </p:nvPicPr>
        <p:blipFill>
          <a:blip r:embed="rId8"/>
          <a:stretch>
            <a:fillRect/>
          </a:stretch>
        </p:blipFill>
        <p:spPr>
          <a:xfrm>
            <a:off x="124200" y="4597884"/>
            <a:ext cx="1305330" cy="789583"/>
          </a:xfrm>
          <a:prstGeom prst="rect">
            <a:avLst/>
          </a:prstGeom>
        </p:spPr>
      </p:pic>
      <p:sp>
        <p:nvSpPr>
          <p:cNvPr id="32" name="Rectangle à coins arrondis 31"/>
          <p:cNvSpPr/>
          <p:nvPr/>
        </p:nvSpPr>
        <p:spPr>
          <a:xfrm>
            <a:off x="897146" y="1971437"/>
            <a:ext cx="1333028" cy="449451"/>
          </a:xfrm>
          <a:prstGeom prst="round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800" b="1" dirty="0" smtClean="0">
                <a:solidFill>
                  <a:schemeClr val="tx1"/>
                </a:solidFill>
              </a:rPr>
              <a:t>Région Haut-Valais</a:t>
            </a:r>
            <a:endParaRPr lang="fr-CH" sz="800" b="1" dirty="0">
              <a:solidFill>
                <a:schemeClr val="tx1"/>
              </a:solidFill>
            </a:endParaRPr>
          </a:p>
        </p:txBody>
      </p:sp>
      <p:sp>
        <p:nvSpPr>
          <p:cNvPr id="33" name="Rectangle à coins arrondis 32"/>
          <p:cNvSpPr/>
          <p:nvPr/>
        </p:nvSpPr>
        <p:spPr>
          <a:xfrm>
            <a:off x="6940150" y="1970232"/>
            <a:ext cx="1333028" cy="450656"/>
          </a:xfrm>
          <a:prstGeom prst="round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800" b="1" dirty="0" smtClean="0">
                <a:solidFill>
                  <a:schemeClr val="tx1"/>
                </a:solidFill>
              </a:rPr>
              <a:t>Région Bas Valais</a:t>
            </a:r>
            <a:endParaRPr lang="fr-CH" sz="800" b="1" dirty="0">
              <a:solidFill>
                <a:schemeClr val="tx1"/>
              </a:solidFill>
            </a:endParaRPr>
          </a:p>
        </p:txBody>
      </p:sp>
      <p:sp>
        <p:nvSpPr>
          <p:cNvPr id="34" name="Rectangle à coins arrondis 33"/>
          <p:cNvSpPr/>
          <p:nvPr/>
        </p:nvSpPr>
        <p:spPr>
          <a:xfrm>
            <a:off x="3926057" y="1970231"/>
            <a:ext cx="1333028" cy="450657"/>
          </a:xfrm>
          <a:prstGeom prst="round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800" b="1" dirty="0" smtClean="0">
                <a:solidFill>
                  <a:schemeClr val="tx1"/>
                </a:solidFill>
              </a:rPr>
              <a:t>Région Valais central</a:t>
            </a:r>
            <a:endParaRPr lang="fr-CH" sz="800" b="1" dirty="0">
              <a:solidFill>
                <a:schemeClr val="tx1"/>
              </a:solidFill>
            </a:endParaRPr>
          </a:p>
        </p:txBody>
      </p:sp>
      <p:grpSp>
        <p:nvGrpSpPr>
          <p:cNvPr id="35" name="Groupe 34"/>
          <p:cNvGrpSpPr/>
          <p:nvPr/>
        </p:nvGrpSpPr>
        <p:grpSpPr>
          <a:xfrm>
            <a:off x="401880" y="5570653"/>
            <a:ext cx="8340237" cy="450635"/>
            <a:chOff x="2273884" y="175"/>
            <a:chExt cx="8619357" cy="411373"/>
          </a:xfrm>
        </p:grpSpPr>
        <p:sp>
          <p:nvSpPr>
            <p:cNvPr id="42" name="Pentagone 41"/>
            <p:cNvSpPr/>
            <p:nvPr/>
          </p:nvSpPr>
          <p:spPr>
            <a:xfrm rot="10800000">
              <a:off x="2273884" y="175"/>
              <a:ext cx="8619357" cy="411373"/>
            </a:xfrm>
            <a:prstGeom prst="homePlate">
              <a:avLst/>
            </a:prstGeom>
            <a:solidFill>
              <a:schemeClr val="bg1"/>
            </a:solidFill>
            <a:ln>
              <a:solidFill>
                <a:srgbClr val="FF9999"/>
              </a:solidFill>
            </a:ln>
          </p:spPr>
          <p:style>
            <a:lnRef idx="2">
              <a:schemeClr val="accent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43" name="Pentagone 4"/>
            <p:cNvSpPr txBox="1"/>
            <p:nvPr/>
          </p:nvSpPr>
          <p:spPr>
            <a:xfrm rot="21600000">
              <a:off x="2376727" y="175"/>
              <a:ext cx="8516514" cy="411373"/>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1404" tIns="60960" rIns="113792" bIns="60960" numCol="1" spcCol="1270" anchor="ctr" anchorCtr="0">
              <a:noAutofit/>
            </a:bodyPr>
            <a:lstStyle/>
            <a:p>
              <a:pPr lvl="0" algn="l" defTabSz="711200">
                <a:lnSpc>
                  <a:spcPct val="90000"/>
                </a:lnSpc>
                <a:spcBef>
                  <a:spcPct val="0"/>
                </a:spcBef>
                <a:spcAft>
                  <a:spcPct val="35000"/>
                </a:spcAft>
              </a:pPr>
              <a:r>
                <a:rPr lang="fr-FR" sz="1200" kern="1200" dirty="0" smtClean="0"/>
                <a:t>Permanence en journée par région 9h-12h/14h-17h</a:t>
              </a:r>
              <a:endParaRPr lang="fr-FR" sz="1200" kern="1200" dirty="0"/>
            </a:p>
          </p:txBody>
        </p:sp>
      </p:grpSp>
      <p:grpSp>
        <p:nvGrpSpPr>
          <p:cNvPr id="36" name="Groupe 35"/>
          <p:cNvGrpSpPr/>
          <p:nvPr/>
        </p:nvGrpSpPr>
        <p:grpSpPr>
          <a:xfrm>
            <a:off x="401881" y="6074709"/>
            <a:ext cx="8340237" cy="450635"/>
            <a:chOff x="2273884" y="514393"/>
            <a:chExt cx="8619357" cy="411373"/>
          </a:xfrm>
        </p:grpSpPr>
        <p:sp>
          <p:nvSpPr>
            <p:cNvPr id="40" name="Pentagone 39"/>
            <p:cNvSpPr/>
            <p:nvPr/>
          </p:nvSpPr>
          <p:spPr>
            <a:xfrm rot="10800000">
              <a:off x="2273884" y="514393"/>
              <a:ext cx="8619357" cy="411373"/>
            </a:xfrm>
            <a:prstGeom prst="homePlate">
              <a:avLst/>
            </a:prstGeom>
            <a:ln>
              <a:solidFill>
                <a:srgbClr val="FF9999"/>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1" name="Pentagone 6"/>
            <p:cNvSpPr txBox="1"/>
            <p:nvPr/>
          </p:nvSpPr>
          <p:spPr>
            <a:xfrm rot="21600000">
              <a:off x="2376727" y="514393"/>
              <a:ext cx="8516514" cy="411373"/>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1404" tIns="60960" rIns="113792" bIns="60960" numCol="1" spcCol="1270" anchor="ctr" anchorCtr="0">
              <a:noAutofit/>
            </a:bodyPr>
            <a:lstStyle/>
            <a:p>
              <a:pPr lvl="0" algn="l" defTabSz="711200">
                <a:lnSpc>
                  <a:spcPct val="90000"/>
                </a:lnSpc>
                <a:spcBef>
                  <a:spcPct val="0"/>
                </a:spcBef>
                <a:spcAft>
                  <a:spcPct val="35000"/>
                </a:spcAft>
              </a:pPr>
              <a:r>
                <a:rPr lang="fr-FR" sz="1200" kern="1200" dirty="0" smtClean="0"/>
                <a:t>Piquet police en dehors des heures d’ouverture, </a:t>
              </a:r>
              <a:r>
                <a:rPr lang="fr-FR" sz="1200" dirty="0" smtClean="0"/>
                <a:t>pendant les </a:t>
              </a:r>
              <a:r>
                <a:rPr lang="fr-FR" sz="1200" kern="1200" dirty="0" smtClean="0"/>
                <a:t>week-ends et les jours fériés (uniquement les urgences)</a:t>
              </a:r>
              <a:endParaRPr lang="fr-FR" sz="1200" kern="1200" dirty="0"/>
            </a:p>
          </p:txBody>
        </p:sp>
      </p:grpSp>
      <p:sp>
        <p:nvSpPr>
          <p:cNvPr id="94" name="Rectangle à coins arrondis 93"/>
          <p:cNvSpPr/>
          <p:nvPr/>
        </p:nvSpPr>
        <p:spPr>
          <a:xfrm>
            <a:off x="7696850" y="2710743"/>
            <a:ext cx="1333028" cy="450656"/>
          </a:xfrm>
          <a:prstGeom prst="roundRect">
            <a:avLst/>
          </a:prstGeom>
          <a:solidFill>
            <a:srgbClr val="FF9999"/>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800" b="1" dirty="0">
                <a:solidFill>
                  <a:schemeClr val="tx1"/>
                </a:solidFill>
              </a:rPr>
              <a:t>Responsable centre de </a:t>
            </a:r>
            <a:r>
              <a:rPr lang="fr-CH" sz="800" b="1" dirty="0" smtClean="0">
                <a:solidFill>
                  <a:schemeClr val="tx1"/>
                </a:solidFill>
              </a:rPr>
              <a:t>Monthey </a:t>
            </a:r>
            <a:endParaRPr lang="fr-CH" sz="800" b="1" dirty="0">
              <a:solidFill>
                <a:schemeClr val="tx1"/>
              </a:solidFill>
            </a:endParaRPr>
          </a:p>
        </p:txBody>
      </p:sp>
      <p:sp>
        <p:nvSpPr>
          <p:cNvPr id="95" name="Rectangle à coins arrondis 94"/>
          <p:cNvSpPr/>
          <p:nvPr/>
        </p:nvSpPr>
        <p:spPr>
          <a:xfrm>
            <a:off x="6273636" y="2710743"/>
            <a:ext cx="1333028" cy="450656"/>
          </a:xfrm>
          <a:prstGeom prst="roundRect">
            <a:avLst/>
          </a:prstGeom>
          <a:solidFill>
            <a:srgbClr val="FF9999"/>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800" b="1" dirty="0">
                <a:solidFill>
                  <a:schemeClr val="tx1"/>
                </a:solidFill>
              </a:rPr>
              <a:t>Responsable centre de </a:t>
            </a:r>
            <a:r>
              <a:rPr lang="fr-CH" sz="800" b="1" dirty="0" smtClean="0">
                <a:solidFill>
                  <a:schemeClr val="tx1"/>
                </a:solidFill>
              </a:rPr>
              <a:t>Martigny </a:t>
            </a:r>
            <a:endParaRPr lang="fr-CH" sz="800" b="1" dirty="0">
              <a:solidFill>
                <a:schemeClr val="tx1"/>
              </a:solidFill>
            </a:endParaRPr>
          </a:p>
        </p:txBody>
      </p:sp>
      <p:sp>
        <p:nvSpPr>
          <p:cNvPr id="96" name="Rectangle à coins arrondis 95"/>
          <p:cNvSpPr/>
          <p:nvPr/>
        </p:nvSpPr>
        <p:spPr>
          <a:xfrm>
            <a:off x="4613784" y="2713341"/>
            <a:ext cx="1333028" cy="450656"/>
          </a:xfrm>
          <a:prstGeom prst="roundRect">
            <a:avLst/>
          </a:prstGeom>
          <a:solidFill>
            <a:srgbClr val="FF9999"/>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800" b="1" dirty="0">
                <a:solidFill>
                  <a:schemeClr val="tx1"/>
                </a:solidFill>
              </a:rPr>
              <a:t>Responsable centre de </a:t>
            </a:r>
            <a:r>
              <a:rPr lang="fr-CH" sz="800" b="1" dirty="0" smtClean="0">
                <a:solidFill>
                  <a:schemeClr val="tx1"/>
                </a:solidFill>
              </a:rPr>
              <a:t>Sion </a:t>
            </a:r>
            <a:endParaRPr lang="fr-CH" sz="800" b="1" dirty="0">
              <a:solidFill>
                <a:schemeClr val="tx1"/>
              </a:solidFill>
            </a:endParaRPr>
          </a:p>
        </p:txBody>
      </p:sp>
      <p:sp>
        <p:nvSpPr>
          <p:cNvPr id="97" name="Rectangle à coins arrondis 96"/>
          <p:cNvSpPr/>
          <p:nvPr/>
        </p:nvSpPr>
        <p:spPr>
          <a:xfrm>
            <a:off x="3190570" y="2716761"/>
            <a:ext cx="1333028" cy="450656"/>
          </a:xfrm>
          <a:prstGeom prst="roundRect">
            <a:avLst/>
          </a:prstGeom>
          <a:solidFill>
            <a:srgbClr val="FF9999"/>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800" b="1" dirty="0">
                <a:solidFill>
                  <a:schemeClr val="tx1"/>
                </a:solidFill>
              </a:rPr>
              <a:t>Responsable centre de </a:t>
            </a:r>
            <a:r>
              <a:rPr lang="fr-CH" sz="800" b="1" dirty="0" smtClean="0">
                <a:solidFill>
                  <a:schemeClr val="tx1"/>
                </a:solidFill>
              </a:rPr>
              <a:t>Sierre </a:t>
            </a:r>
            <a:endParaRPr lang="fr-CH" sz="800" b="1" dirty="0">
              <a:solidFill>
                <a:schemeClr val="tx1"/>
              </a:solidFill>
            </a:endParaRPr>
          </a:p>
        </p:txBody>
      </p:sp>
      <p:sp>
        <p:nvSpPr>
          <p:cNvPr id="98" name="Rectangle à coins arrondis 97"/>
          <p:cNvSpPr/>
          <p:nvPr/>
        </p:nvSpPr>
        <p:spPr>
          <a:xfrm>
            <a:off x="1529294" y="2693761"/>
            <a:ext cx="1333028" cy="450656"/>
          </a:xfrm>
          <a:prstGeom prst="roundRect">
            <a:avLst/>
          </a:prstGeom>
          <a:solidFill>
            <a:srgbClr val="FF9999"/>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800" b="1" dirty="0">
                <a:solidFill>
                  <a:schemeClr val="tx1"/>
                </a:solidFill>
              </a:rPr>
              <a:t>Responsable centre de </a:t>
            </a:r>
            <a:r>
              <a:rPr lang="fr-CH" sz="800" b="1" dirty="0" smtClean="0">
                <a:solidFill>
                  <a:schemeClr val="tx1"/>
                </a:solidFill>
              </a:rPr>
              <a:t>Viège</a:t>
            </a:r>
            <a:endParaRPr lang="fr-CH" sz="800" b="1" dirty="0">
              <a:solidFill>
                <a:schemeClr val="tx1"/>
              </a:solidFill>
            </a:endParaRPr>
          </a:p>
        </p:txBody>
      </p:sp>
      <p:sp>
        <p:nvSpPr>
          <p:cNvPr id="99" name="Rectangle à coins arrondis 98"/>
          <p:cNvSpPr/>
          <p:nvPr/>
        </p:nvSpPr>
        <p:spPr>
          <a:xfrm>
            <a:off x="111039" y="2688736"/>
            <a:ext cx="1323110" cy="450656"/>
          </a:xfrm>
          <a:prstGeom prst="roundRect">
            <a:avLst/>
          </a:prstGeom>
          <a:solidFill>
            <a:srgbClr val="FF9999"/>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800" b="1" dirty="0" smtClean="0">
                <a:solidFill>
                  <a:schemeClr val="tx1"/>
                </a:solidFill>
              </a:rPr>
              <a:t>Responsable centre de Brigue </a:t>
            </a:r>
            <a:endParaRPr lang="fr-CH" sz="800" b="1" dirty="0">
              <a:solidFill>
                <a:schemeClr val="tx1"/>
              </a:solidFill>
            </a:endParaRPr>
          </a:p>
        </p:txBody>
      </p:sp>
    </p:spTree>
    <p:extLst>
      <p:ext uri="{BB962C8B-B14F-4D97-AF65-F5344CB8AC3E}">
        <p14:creationId xmlns:p14="http://schemas.microsoft.com/office/powerpoint/2010/main" val="986759941"/>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012" y="259200"/>
            <a:ext cx="8435975" cy="461665"/>
          </a:xfrm>
        </p:spPr>
        <p:txBody>
          <a:bodyPr/>
          <a:lstStyle/>
          <a:p>
            <a:pPr algn="ctr"/>
            <a:r>
              <a:rPr lang="fr-CH" sz="2400" b="1" dirty="0" smtClean="0"/>
              <a:t>Bases légales encadrant la protection de l’enfant</a:t>
            </a:r>
            <a:endParaRPr lang="fr-CH" sz="2400" b="1" dirty="0"/>
          </a:p>
        </p:txBody>
      </p:sp>
      <p:pic>
        <p:nvPicPr>
          <p:cNvPr id="8" name="Picture 7" descr="160px-Canton_valais-drapeau">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7909" y="5029844"/>
            <a:ext cx="646113"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p:cNvSpPr>
            <a:spLocks noGrp="1" noChangeArrowheads="1"/>
          </p:cNvSpPr>
          <p:nvPr>
            <p:ph idx="1"/>
          </p:nvPr>
        </p:nvSpPr>
        <p:spPr>
          <a:xfrm>
            <a:off x="2771800" y="1794667"/>
            <a:ext cx="5710238" cy="3973704"/>
          </a:xfrm>
        </p:spPr>
        <p:txBody>
          <a:bodyPr/>
          <a:lstStyle/>
          <a:p>
            <a:pPr eaLnBrk="1" hangingPunct="1"/>
            <a:r>
              <a:rPr lang="fr-CH" altLang="fr-FR" sz="2000" dirty="0" smtClean="0"/>
              <a:t>Convention des droits de l’enfant </a:t>
            </a:r>
            <a:r>
              <a:rPr lang="fr-CH" altLang="fr-FR" sz="1400" dirty="0" smtClean="0"/>
              <a:t>(art. 3, 12 et 20)</a:t>
            </a:r>
            <a:endParaRPr lang="fr-CH" altLang="fr-FR" sz="2000" dirty="0" smtClean="0"/>
          </a:p>
          <a:p>
            <a:pPr marL="0" indent="0" eaLnBrk="1" hangingPunct="1">
              <a:buNone/>
            </a:pPr>
            <a:endParaRPr lang="fr-CH" altLang="fr-FR" sz="2000" dirty="0" smtClean="0"/>
          </a:p>
          <a:p>
            <a:pPr marL="0" indent="0" eaLnBrk="1" hangingPunct="1">
              <a:buNone/>
            </a:pPr>
            <a:endParaRPr lang="fr-CH" altLang="fr-FR" sz="2000" dirty="0" smtClean="0"/>
          </a:p>
          <a:p>
            <a:pPr eaLnBrk="1" hangingPunct="1"/>
            <a:r>
              <a:rPr lang="fr-CH" altLang="fr-FR" sz="2000" dirty="0" smtClean="0"/>
              <a:t>Constitution Fédérale </a:t>
            </a:r>
            <a:r>
              <a:rPr lang="fr-CH" altLang="fr-FR" sz="1400" dirty="0" smtClean="0"/>
              <a:t>(art. 11)</a:t>
            </a:r>
          </a:p>
          <a:p>
            <a:pPr marL="0" indent="0" eaLnBrk="1" hangingPunct="1">
              <a:buNone/>
            </a:pPr>
            <a:endParaRPr lang="fr-CH" altLang="fr-FR" sz="2000" dirty="0" smtClean="0"/>
          </a:p>
          <a:p>
            <a:pPr marL="0" indent="0" eaLnBrk="1" hangingPunct="1">
              <a:buNone/>
            </a:pPr>
            <a:endParaRPr lang="fr-CH" altLang="fr-FR" sz="2000" dirty="0" smtClean="0"/>
          </a:p>
          <a:p>
            <a:pPr eaLnBrk="1" hangingPunct="1"/>
            <a:r>
              <a:rPr lang="fr-CH" altLang="fr-FR" sz="2000" dirty="0" smtClean="0"/>
              <a:t>Code Civil Suisse </a:t>
            </a:r>
            <a:r>
              <a:rPr lang="fr-CH" altLang="fr-FR" sz="1400" dirty="0" smtClean="0"/>
              <a:t>(art. 307 et </a:t>
            </a:r>
            <a:r>
              <a:rPr lang="fr-CH" altLang="fr-FR" sz="1400" dirty="0" err="1" smtClean="0"/>
              <a:t>ss</a:t>
            </a:r>
            <a:r>
              <a:rPr lang="fr-CH" altLang="fr-FR" sz="1400" dirty="0" smtClean="0"/>
              <a:t>)</a:t>
            </a:r>
          </a:p>
          <a:p>
            <a:pPr eaLnBrk="1" hangingPunct="1">
              <a:buFontTx/>
              <a:buNone/>
            </a:pPr>
            <a:endParaRPr lang="fr-CH" altLang="fr-FR" sz="2000" dirty="0" smtClean="0"/>
          </a:p>
          <a:p>
            <a:pPr eaLnBrk="1" hangingPunct="1">
              <a:buFontTx/>
              <a:buNone/>
            </a:pPr>
            <a:endParaRPr lang="fr-CH" altLang="fr-FR" sz="2000" dirty="0" smtClean="0"/>
          </a:p>
          <a:p>
            <a:pPr eaLnBrk="1" hangingPunct="1"/>
            <a:r>
              <a:rPr lang="fr-CH" altLang="fr-FR" sz="2000" dirty="0" smtClean="0"/>
              <a:t>Loi en faveur de la jeunesse </a:t>
            </a:r>
            <a:r>
              <a:rPr lang="fr-CH" altLang="fr-FR" sz="1400" dirty="0" smtClean="0"/>
              <a:t>(art. 18 et </a:t>
            </a:r>
            <a:r>
              <a:rPr lang="fr-CH" altLang="fr-FR" sz="1400" dirty="0" err="1" smtClean="0"/>
              <a:t>ss</a:t>
            </a:r>
            <a:r>
              <a:rPr lang="fr-CH" altLang="fr-FR" sz="1400" dirty="0" smtClean="0"/>
              <a:t>, art. 34 et </a:t>
            </a:r>
            <a:r>
              <a:rPr lang="fr-CH" altLang="fr-FR" sz="1400" dirty="0" err="1" smtClean="0"/>
              <a:t>ss</a:t>
            </a:r>
            <a:r>
              <a:rPr lang="fr-CH" altLang="fr-FR" sz="1400" dirty="0" smtClean="0"/>
              <a:t>, art. 43 et </a:t>
            </a:r>
            <a:r>
              <a:rPr lang="fr-CH" altLang="fr-FR" sz="1400" dirty="0" err="1" smtClean="0"/>
              <a:t>ss</a:t>
            </a:r>
            <a:r>
              <a:rPr lang="fr-CH" altLang="fr-FR" sz="1400" dirty="0" smtClean="0"/>
              <a:t>)</a:t>
            </a:r>
            <a:endParaRPr lang="fr-CH" altLang="fr-FR" sz="1800" dirty="0" smtClean="0"/>
          </a:p>
        </p:txBody>
      </p:sp>
      <p:pic>
        <p:nvPicPr>
          <p:cNvPr id="11" name="Picture 4" descr="Thub">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7909" y="3805252"/>
            <a:ext cx="655638"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Armillary Sphere, Copyright Office du Tourisme Genève / Baud V. Maydel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64872" y="1648725"/>
            <a:ext cx="1009650"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645847" y="2780928"/>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9184451"/>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012" y="259200"/>
            <a:ext cx="8435975" cy="461665"/>
          </a:xfrm>
        </p:spPr>
        <p:txBody>
          <a:bodyPr/>
          <a:lstStyle/>
          <a:p>
            <a:pPr algn="ctr"/>
            <a:r>
              <a:rPr lang="fr-CH" sz="2400" b="1" dirty="0" smtClean="0"/>
              <a:t>Rôle des parents</a:t>
            </a:r>
            <a:endParaRPr lang="fr-CH" sz="2400" b="1" dirty="0"/>
          </a:p>
        </p:txBody>
      </p:sp>
      <p:sp>
        <p:nvSpPr>
          <p:cNvPr id="3" name="Espace réservé du contenu 2"/>
          <p:cNvSpPr>
            <a:spLocks noGrp="1"/>
          </p:cNvSpPr>
          <p:nvPr>
            <p:ph idx="1"/>
          </p:nvPr>
        </p:nvSpPr>
        <p:spPr>
          <a:xfrm>
            <a:off x="468313" y="1196752"/>
            <a:ext cx="8424862" cy="5184998"/>
          </a:xfrm>
        </p:spPr>
        <p:txBody>
          <a:bodyPr anchor="t"/>
          <a:lstStyle/>
          <a:p>
            <a:pPr algn="just">
              <a:defRPr/>
            </a:pPr>
            <a:r>
              <a:rPr lang="fr-FR" altLang="fr-FR" sz="1800" dirty="0" smtClean="0"/>
              <a:t>Selon les bases légales internationales, fédérales et cantonales, la responsabilité première incombe aux parents</a:t>
            </a:r>
          </a:p>
          <a:p>
            <a:pPr algn="just">
              <a:defRPr/>
            </a:pPr>
            <a:endParaRPr lang="fr-FR" altLang="fr-FR" sz="1600" dirty="0"/>
          </a:p>
          <a:p>
            <a:pPr algn="just">
              <a:defRPr/>
            </a:pPr>
            <a:endParaRPr lang="fr-FR" altLang="fr-FR" sz="1600" dirty="0" smtClean="0"/>
          </a:p>
          <a:p>
            <a:pPr algn="just">
              <a:defRPr/>
            </a:pPr>
            <a:endParaRPr lang="fr-FR" altLang="fr-FR" sz="1600" dirty="0"/>
          </a:p>
          <a:p>
            <a:pPr algn="just">
              <a:defRPr/>
            </a:pPr>
            <a:endParaRPr lang="fr-FR" altLang="fr-FR" sz="1600" dirty="0" smtClean="0"/>
          </a:p>
          <a:p>
            <a:pPr algn="just">
              <a:defRPr/>
            </a:pPr>
            <a:endParaRPr lang="fr-FR" altLang="fr-FR" sz="1600" dirty="0"/>
          </a:p>
          <a:p>
            <a:pPr algn="just">
              <a:defRPr/>
            </a:pPr>
            <a:endParaRPr lang="fr-FR" altLang="fr-FR" sz="1600" dirty="0" smtClean="0"/>
          </a:p>
          <a:p>
            <a:pPr algn="just">
              <a:defRPr/>
            </a:pPr>
            <a:endParaRPr lang="fr-FR" altLang="fr-FR" sz="1600" dirty="0"/>
          </a:p>
          <a:p>
            <a:pPr algn="just">
              <a:defRPr/>
            </a:pPr>
            <a:endParaRPr lang="fr-FR" altLang="fr-FR" sz="1600" dirty="0" smtClean="0"/>
          </a:p>
          <a:p>
            <a:pPr algn="just">
              <a:defRPr/>
            </a:pPr>
            <a:endParaRPr lang="fr-FR" altLang="fr-FR" sz="1600" dirty="0"/>
          </a:p>
          <a:p>
            <a:pPr algn="just">
              <a:defRPr/>
            </a:pPr>
            <a:endParaRPr lang="fr-FR" altLang="fr-FR" sz="1600" dirty="0" smtClean="0"/>
          </a:p>
          <a:p>
            <a:pPr algn="just">
              <a:defRPr/>
            </a:pPr>
            <a:endParaRPr lang="fr-FR" altLang="fr-FR" sz="1600" dirty="0"/>
          </a:p>
          <a:p>
            <a:pPr algn="just">
              <a:defRPr/>
            </a:pPr>
            <a:endParaRPr lang="fr-FR" altLang="fr-FR" sz="1600" dirty="0" smtClean="0"/>
          </a:p>
          <a:p>
            <a:pPr algn="just">
              <a:defRPr/>
            </a:pPr>
            <a:endParaRPr lang="fr-FR" altLang="fr-FR" sz="1600" dirty="0"/>
          </a:p>
          <a:p>
            <a:pPr marL="0" indent="0" algn="just">
              <a:buNone/>
              <a:defRPr/>
            </a:pPr>
            <a:endParaRPr lang="fr-FR" altLang="fr-FR" sz="1600" dirty="0" smtClean="0"/>
          </a:p>
          <a:p>
            <a:pPr marL="0" indent="0" algn="just">
              <a:buNone/>
              <a:defRPr/>
            </a:pPr>
            <a:endParaRPr lang="fr-FR" altLang="fr-FR" sz="1600" dirty="0"/>
          </a:p>
        </p:txBody>
      </p:sp>
      <p:grpSp>
        <p:nvGrpSpPr>
          <p:cNvPr id="8" name="Groupe 7"/>
          <p:cNvGrpSpPr/>
          <p:nvPr/>
        </p:nvGrpSpPr>
        <p:grpSpPr>
          <a:xfrm>
            <a:off x="1347191" y="2276872"/>
            <a:ext cx="6667106" cy="3708412"/>
            <a:chOff x="649595" y="1844824"/>
            <a:chExt cx="7282778" cy="4248472"/>
          </a:xfrm>
        </p:grpSpPr>
        <p:graphicFrame>
          <p:nvGraphicFramePr>
            <p:cNvPr id="5" name="Diagramme 4"/>
            <p:cNvGraphicFramePr/>
            <p:nvPr>
              <p:extLst>
                <p:ext uri="{D42A27DB-BD31-4B8C-83A1-F6EECF244321}">
                  <p14:modId xmlns:p14="http://schemas.microsoft.com/office/powerpoint/2010/main" val="2867609689"/>
                </p:ext>
              </p:extLst>
            </p:nvPr>
          </p:nvGraphicFramePr>
          <p:xfrm>
            <a:off x="1211626" y="1844824"/>
            <a:ext cx="6720747"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lèche droite rayée 5"/>
            <p:cNvSpPr/>
            <p:nvPr/>
          </p:nvSpPr>
          <p:spPr>
            <a:xfrm>
              <a:off x="649595" y="3645024"/>
              <a:ext cx="1368152" cy="648072"/>
            </a:xfrm>
            <a:prstGeom prst="stripedRightArrow">
              <a:avLst/>
            </a:prstGeom>
            <a:solidFill>
              <a:srgbClr val="FF7C80"/>
            </a:solidFill>
            <a:ln w="6350">
              <a:solidFill>
                <a:srgbClr val="CC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CH" sz="900" b="1" dirty="0" smtClean="0"/>
                <a:t>art. 301-302 CC </a:t>
              </a:r>
              <a:endParaRPr lang="fr-CH" sz="900" b="1" dirty="0"/>
            </a:p>
          </p:txBody>
        </p:sp>
      </p:grpSp>
    </p:spTree>
    <p:extLst>
      <p:ext uri="{BB962C8B-B14F-4D97-AF65-F5344CB8AC3E}">
        <p14:creationId xmlns:p14="http://schemas.microsoft.com/office/powerpoint/2010/main" val="3364154337"/>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012" y="259200"/>
            <a:ext cx="8435975" cy="461665"/>
          </a:xfrm>
        </p:spPr>
        <p:txBody>
          <a:bodyPr/>
          <a:lstStyle/>
          <a:p>
            <a:pPr algn="ctr"/>
            <a:r>
              <a:rPr lang="fr-CH" sz="2400" b="1" dirty="0" smtClean="0"/>
              <a:t>Si les parents ne remplissent pas leur rôle</a:t>
            </a:r>
            <a:endParaRPr lang="fr-CH" sz="2400" b="1" dirty="0"/>
          </a:p>
        </p:txBody>
      </p:sp>
      <p:sp>
        <p:nvSpPr>
          <p:cNvPr id="4" name="Rectangle 4"/>
          <p:cNvSpPr>
            <a:spLocks noChangeArrowheads="1"/>
          </p:cNvSpPr>
          <p:nvPr/>
        </p:nvSpPr>
        <p:spPr bwMode="auto">
          <a:xfrm>
            <a:off x="2411760" y="1387393"/>
            <a:ext cx="5142633" cy="1077218"/>
          </a:xfrm>
          <a:prstGeom prst="rect">
            <a:avLst/>
          </a:prstGeom>
          <a:noFill/>
          <a:ln w="1905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lvl1pPr eaLnBrk="0" hangingPunct="0">
              <a:defRPr sz="2400">
                <a:solidFill>
                  <a:schemeClr val="tx1"/>
                </a:solidFill>
                <a:latin typeface="Tahoma" pitchFamily="34" charset="0"/>
                <a:ea typeface="MS PGothic" pitchFamily="34" charset="-128"/>
              </a:defRPr>
            </a:lvl1pPr>
            <a:lvl2pPr marL="742950" indent="-285750" eaLnBrk="0" hangingPunct="0">
              <a:defRPr sz="2400">
                <a:solidFill>
                  <a:schemeClr val="tx1"/>
                </a:solidFill>
                <a:latin typeface="Tahoma" pitchFamily="34" charset="0"/>
                <a:ea typeface="MS PGothic" pitchFamily="34" charset="-128"/>
              </a:defRPr>
            </a:lvl2pPr>
            <a:lvl3pPr marL="1143000" indent="-228600" eaLnBrk="0" hangingPunct="0">
              <a:defRPr sz="2400">
                <a:solidFill>
                  <a:schemeClr val="tx1"/>
                </a:solidFill>
                <a:latin typeface="Tahoma" pitchFamily="34" charset="0"/>
                <a:ea typeface="MS PGothic" pitchFamily="34" charset="-128"/>
              </a:defRPr>
            </a:lvl3pPr>
            <a:lvl4pPr marL="1600200" indent="-228600" eaLnBrk="0" hangingPunct="0">
              <a:defRPr sz="2400">
                <a:solidFill>
                  <a:schemeClr val="tx1"/>
                </a:solidFill>
                <a:latin typeface="Tahoma" pitchFamily="34" charset="0"/>
                <a:ea typeface="MS PGothic" pitchFamily="34" charset="-128"/>
              </a:defRPr>
            </a:lvl4pPr>
            <a:lvl5pPr marL="2057400" indent="-228600" eaLnBrk="0" hangingPunct="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just">
              <a:lnSpc>
                <a:spcPct val="80000"/>
              </a:lnSpc>
              <a:defRPr/>
            </a:pPr>
            <a:r>
              <a:rPr lang="fr-FR" altLang="ja-JP" sz="1600" dirty="0" smtClean="0">
                <a:latin typeface="+mn-lt"/>
                <a:ea typeface="HGP明朝E" charset="-128"/>
              </a:rPr>
              <a:t>L’autorité de protection de l’enfant (APEA) prend les mesures nécessaires pour protéger l’enfant si son développement est menacé et que les père et mère n’y remédient pas d’eux-mêmes ou sont hors d’état de le faire</a:t>
            </a:r>
          </a:p>
        </p:txBody>
      </p:sp>
      <p:graphicFrame>
        <p:nvGraphicFramePr>
          <p:cNvPr id="5" name="Diagramme 4"/>
          <p:cNvGraphicFramePr/>
          <p:nvPr>
            <p:extLst>
              <p:ext uri="{D42A27DB-BD31-4B8C-83A1-F6EECF244321}">
                <p14:modId xmlns:p14="http://schemas.microsoft.com/office/powerpoint/2010/main" val="1703402041"/>
              </p:ext>
            </p:extLst>
          </p:nvPr>
        </p:nvGraphicFramePr>
        <p:xfrm>
          <a:off x="2051720" y="3013281"/>
          <a:ext cx="5040560" cy="3204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lèche droite rayée 5"/>
          <p:cNvSpPr/>
          <p:nvPr/>
        </p:nvSpPr>
        <p:spPr>
          <a:xfrm>
            <a:off x="1403648" y="1683686"/>
            <a:ext cx="978408" cy="484632"/>
          </a:xfrm>
          <a:prstGeom prst="stripedRightArrow">
            <a:avLst/>
          </a:prstGeom>
          <a:solidFill>
            <a:srgbClr val="FF7C80"/>
          </a:solidFill>
          <a:ln w="6350">
            <a:solidFill>
              <a:srgbClr val="99336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CH" sz="1200" b="1" dirty="0" smtClean="0"/>
              <a:t>art. 307 </a:t>
            </a:r>
            <a:endParaRPr lang="fr-CH" sz="1200" b="1" dirty="0"/>
          </a:p>
        </p:txBody>
      </p:sp>
    </p:spTree>
    <p:extLst>
      <p:ext uri="{BB962C8B-B14F-4D97-AF65-F5344CB8AC3E}">
        <p14:creationId xmlns:p14="http://schemas.microsoft.com/office/powerpoint/2010/main" val="2090988698"/>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MODELE_VS">
  <a:themeElements>
    <a:clrScheme name="MODELE_V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ELE_V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ELE_V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ELE_V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ELE_V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ELE_V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ELE_V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ELE_V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ELE_V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ELE_V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ELE_V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ELE_V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ELE_V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ELE_V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3910</Words>
  <Application>Microsoft Office PowerPoint</Application>
  <PresentationFormat>Affichage à l'écran (4:3)</PresentationFormat>
  <Paragraphs>582</Paragraphs>
  <Slides>34</Slides>
  <Notes>30</Notes>
  <HiddenSlides>0</HiddenSlides>
  <MMClips>0</MMClips>
  <ScaleCrop>false</ScaleCrop>
  <HeadingPairs>
    <vt:vector size="8" baseType="variant">
      <vt:variant>
        <vt:lpstr>Polices utilisées</vt:lpstr>
      </vt:variant>
      <vt:variant>
        <vt:i4>3</vt:i4>
      </vt:variant>
      <vt:variant>
        <vt:lpstr>Thème</vt:lpstr>
      </vt:variant>
      <vt:variant>
        <vt:i4>1</vt:i4>
      </vt:variant>
      <vt:variant>
        <vt:lpstr>Serveurs OLE incorporés</vt:lpstr>
      </vt:variant>
      <vt:variant>
        <vt:i4>1</vt:i4>
      </vt:variant>
      <vt:variant>
        <vt:lpstr>Titres des diapositives</vt:lpstr>
      </vt:variant>
      <vt:variant>
        <vt:i4>34</vt:i4>
      </vt:variant>
    </vt:vector>
  </HeadingPairs>
  <TitlesOfParts>
    <vt:vector size="39" baseType="lpstr">
      <vt:lpstr>Arial</vt:lpstr>
      <vt:lpstr>HGP明朝E</vt:lpstr>
      <vt:lpstr>Wingdings</vt:lpstr>
      <vt:lpstr>MODELE_VS</vt:lpstr>
      <vt:lpstr>Document</vt:lpstr>
      <vt:lpstr>Journée d’étude de l’Association suisse des curateurs professionnels</vt:lpstr>
      <vt:lpstr>Plan de présentation</vt:lpstr>
      <vt:lpstr>Service cantonal de la jeunesse</vt:lpstr>
      <vt:lpstr>Organigramme</vt:lpstr>
      <vt:lpstr>Protection de l’enfant</vt:lpstr>
      <vt:lpstr>Organisation de l’OPE</vt:lpstr>
      <vt:lpstr>Bases légales encadrant la protection de l’enfant</vt:lpstr>
      <vt:lpstr>Rôle des parents</vt:lpstr>
      <vt:lpstr>Si les parents ne remplissent pas leur rôle</vt:lpstr>
      <vt:lpstr>Aide contrainte</vt:lpstr>
      <vt:lpstr>Définition, paradoxes et enjeux de l’aide contrainte</vt:lpstr>
      <vt:lpstr>Comparaison intercantonale</vt:lpstr>
      <vt:lpstr>Ultima ratio</vt:lpstr>
      <vt:lpstr>Vignette</vt:lpstr>
      <vt:lpstr>Vignette (suite)</vt:lpstr>
      <vt:lpstr>Placement validé mais non ordonné</vt:lpstr>
      <vt:lpstr>Vignette</vt:lpstr>
      <vt:lpstr>Rôle et objectifs de travail du curateur dans les cas de placement</vt:lpstr>
      <vt:lpstr>Mandats respectifs de l’APEA et de l’OPE</vt:lpstr>
      <vt:lpstr>Objectifs de travail </vt:lpstr>
      <vt:lpstr>Balises de travail</vt:lpstr>
      <vt:lpstr>Quality for children (Q4C)</vt:lpstr>
      <vt:lpstr>PRISMA</vt:lpstr>
      <vt:lpstr>COPMA</vt:lpstr>
      <vt:lpstr>Conclusion</vt:lpstr>
      <vt:lpstr>Forces et faiblesses du dispositif de placement ordonné</vt:lpstr>
      <vt:lpstr>Participation de l’enfant au processus de placement</vt:lpstr>
      <vt:lpstr>Participation des parents au processus de placement</vt:lpstr>
      <vt:lpstr>Vignette Parfois ça ne fonctionne pas</vt:lpstr>
      <vt:lpstr>Vignette (suite)</vt:lpstr>
      <vt:lpstr>Pour aller plus loin</vt:lpstr>
      <vt:lpstr>Modèle de Cochem ou de consensus parental</vt:lpstr>
      <vt:lpstr>Outils développés dans le cadre du projet pilote valaisan</vt:lpstr>
      <vt:lpstr>Application dans d’autres domaines?</vt:lpstr>
    </vt:vector>
  </TitlesOfParts>
  <Company>Etat du Valais - Staat Wallis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AC_VS</dc:creator>
  <cp:lastModifiedBy>Melanie COMBREMONT</cp:lastModifiedBy>
  <cp:revision>723</cp:revision>
  <cp:lastPrinted>2023-08-10T13:00:45Z</cp:lastPrinted>
  <dcterms:created xsi:type="dcterms:W3CDTF">2010-12-14T07:19:25Z</dcterms:created>
  <dcterms:modified xsi:type="dcterms:W3CDTF">2023-08-16T07:18:02Z</dcterms:modified>
</cp:coreProperties>
</file>