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5"/>
  </p:notesMasterIdLst>
  <p:handoutMasterIdLst>
    <p:handoutMasterId r:id="rId26"/>
  </p:handoutMasterIdLst>
  <p:sldIdLst>
    <p:sldId id="283" r:id="rId6"/>
    <p:sldId id="280" r:id="rId7"/>
    <p:sldId id="340" r:id="rId8"/>
    <p:sldId id="477" r:id="rId9"/>
    <p:sldId id="323" r:id="rId10"/>
    <p:sldId id="334" r:id="rId11"/>
    <p:sldId id="453" r:id="rId12"/>
    <p:sldId id="257" r:id="rId13"/>
    <p:sldId id="482" r:id="rId14"/>
    <p:sldId id="483" r:id="rId15"/>
    <p:sldId id="325" r:id="rId16"/>
    <p:sldId id="328" r:id="rId17"/>
    <p:sldId id="326" r:id="rId18"/>
    <p:sldId id="474" r:id="rId19"/>
    <p:sldId id="451" r:id="rId20"/>
    <p:sldId id="336" r:id="rId21"/>
    <p:sldId id="473" r:id="rId22"/>
    <p:sldId id="481" r:id="rId23"/>
    <p:sldId id="303" r:id="rId2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a Lamaa" initials="AL" lastIdx="4" clrIdx="0"/>
  <p:cmAuthor id="2" name="Anna Lanz" initials="AL" lastIdx="5" clrIdx="1"/>
  <p:cmAuthor id="3" name="Anna Lanz" initials="AL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B23"/>
    <a:srgbClr val="000000"/>
    <a:srgbClr val="62868A"/>
    <a:srgbClr val="2F768E"/>
    <a:srgbClr val="E8E1D5"/>
    <a:srgbClr val="343536"/>
    <a:srgbClr val="83A5A8"/>
    <a:srgbClr val="78AAB0"/>
    <a:srgbClr val="F5EEDA"/>
    <a:srgbClr val="86B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AE145-C61A-4779-A5AB-C49E2244DE76}" v="1" dt="2023-08-04T12:37:2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6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sse" userId="4b2354cdb95dd1c7" providerId="LiveId" clId="{EE5AE145-C61A-4779-A5AB-C49E2244DE76}"/>
    <pc:docChg chg="modSld modNotesMaster modHandout">
      <pc:chgData name="David Besse" userId="4b2354cdb95dd1c7" providerId="LiveId" clId="{EE5AE145-C61A-4779-A5AB-C49E2244DE76}" dt="2023-08-04T12:37:28.878" v="0"/>
      <pc:docMkLst>
        <pc:docMk/>
      </pc:docMkLst>
      <pc:sldChg chg="modNotes">
        <pc:chgData name="David Besse" userId="4b2354cdb95dd1c7" providerId="LiveId" clId="{EE5AE145-C61A-4779-A5AB-C49E2244DE76}" dt="2023-08-04T12:37:28.878" v="0"/>
        <pc:sldMkLst>
          <pc:docMk/>
          <pc:sldMk cId="1773779579" sldId="325"/>
        </pc:sldMkLst>
      </pc:sldChg>
      <pc:sldChg chg="modNotes">
        <pc:chgData name="David Besse" userId="4b2354cdb95dd1c7" providerId="LiveId" clId="{EE5AE145-C61A-4779-A5AB-C49E2244DE76}" dt="2023-08-04T12:37:28.878" v="0"/>
        <pc:sldMkLst>
          <pc:docMk/>
          <pc:sldMk cId="1574327830" sldId="328"/>
        </pc:sldMkLst>
      </pc:sldChg>
      <pc:sldChg chg="modNotes">
        <pc:chgData name="David Besse" userId="4b2354cdb95dd1c7" providerId="LiveId" clId="{EE5AE145-C61A-4779-A5AB-C49E2244DE76}" dt="2023-08-04T12:37:28.878" v="0"/>
        <pc:sldMkLst>
          <pc:docMk/>
          <pc:sldMk cId="1890808604" sldId="334"/>
        </pc:sldMkLst>
      </pc:sldChg>
      <pc:sldChg chg="modNotes">
        <pc:chgData name="David Besse" userId="4b2354cdb95dd1c7" providerId="LiveId" clId="{EE5AE145-C61A-4779-A5AB-C49E2244DE76}" dt="2023-08-04T12:37:28.878" v="0"/>
        <pc:sldMkLst>
          <pc:docMk/>
          <pc:sldMk cId="2301090147" sldId="453"/>
        </pc:sldMkLst>
      </pc:sldChg>
      <pc:sldChg chg="modNotes">
        <pc:chgData name="David Besse" userId="4b2354cdb95dd1c7" providerId="LiveId" clId="{EE5AE145-C61A-4779-A5AB-C49E2244DE76}" dt="2023-08-04T12:37:28.878" v="0"/>
        <pc:sldMkLst>
          <pc:docMk/>
          <pc:sldMk cId="906876318" sldId="477"/>
        </pc:sldMkLst>
      </pc:sldChg>
      <pc:sldChg chg="modNotes">
        <pc:chgData name="David Besse" userId="4b2354cdb95dd1c7" providerId="LiveId" clId="{EE5AE145-C61A-4779-A5AB-C49E2244DE76}" dt="2023-08-04T12:37:28.878" v="0"/>
        <pc:sldMkLst>
          <pc:docMk/>
          <pc:sldMk cId="4165752690" sldId="4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121C-1EA7-4275-94C0-5A984582053D}" type="datetimeFigureOut">
              <a:rPr lang="fr-CH" smtClean="0"/>
              <a:t>04.08.2023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91C7-185F-4731-85D7-0BBC0F8706D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927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94E59-0A4F-5544-B323-44F5387FFEA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9534-425D-314D-A211-15DE2B5FD63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ea typeface="Calibri"/>
              <a:cs typeface="Calibri"/>
            </a:endParaRPr>
          </a:p>
          <a:p>
            <a:endParaRPr lang="de-CH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7913" cy="4894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10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67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7913" cy="4894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5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6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88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0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ea typeface="Calibri"/>
                <a:cs typeface="Calibri"/>
              </a:rPr>
              <a:t>Siehe Finanzierungsmodelle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25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4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>
              <a:cs typeface="Calibri"/>
            </a:endParaRPr>
          </a:p>
          <a:p>
            <a:endParaRPr lang="de-DE" sz="1800">
              <a:latin typeface="Segoe UI"/>
              <a:cs typeface="Segoe U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8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5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6326" cy="4892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87992" y="6976735"/>
            <a:ext cx="4078603" cy="732668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9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/>
              <a:t>Die Arbeitsweise des Cochemer Modells zeichnet sich durch den Grundsatz der frühen Intervention aus: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Rechtsanwälte beschränken sich in verfahrensleitenden Schriftsätzen auf den wesentlichen Sachvortrag, um eine Konfliktverschärfung zu vermeiden; der Schwerpunkt liegt auf mündlichem Vortrag im Anhörungstermin.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Gericht terminiert innerhalb von 14 Tagen nach Antragseingang.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Mitarbeiter des Sozialen Dienstes der Jugendämter nehmen Gerichtstermine wahr, nachdem sie zuvor mit der Familie Kontakt aufgenommen haben.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Wird eine einvernehmliche Regelung nicht getroffen, werden die Eltern zur Beratungsstelle begleitet, die wiederum innerhalb von 14 Tagen Termine an diese vergibt.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Sachverständige verpflichten sich zu lösungsorientiertem Arbeiten.</a:t>
            </a:r>
            <a:endParaRPr lang="de-CH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de-CH" b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CH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9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7913" cy="4894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5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7913" cy="4894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88059" y="6978965"/>
            <a:ext cx="4079556" cy="7329027"/>
          </a:xfrm>
        </p:spPr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3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1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020888" y="1812925"/>
            <a:ext cx="8697913" cy="4894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88059" y="6917866"/>
            <a:ext cx="3958189" cy="5589624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b="0" baseline="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896" y="2063581"/>
            <a:ext cx="6289589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700" b="1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 PRESENTATION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572896" y="3373578"/>
            <a:ext cx="6289589" cy="646331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Insérer votre sous titre ici</a:t>
            </a:r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primeur 2 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685" y="2151775"/>
            <a:ext cx="5876088" cy="815474"/>
          </a:xfrm>
          <a:prstGeom prst="rect">
            <a:avLst/>
          </a:prstGeom>
        </p:spPr>
        <p:txBody>
          <a:bodyPr lIns="0" tIns="36000" rIns="0" bIns="36000">
            <a:normAutofit/>
          </a:bodyPr>
          <a:lstStyle>
            <a:lvl1pPr marL="0" indent="0" algn="l">
              <a:buFontTx/>
              <a:buNone/>
              <a:defRPr sz="1500" b="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Cliquez pour modifier le style des sous-titres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41388" y="3513139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41388" y="4604003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1385" y="5694867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7588251" y="1439865"/>
            <a:ext cx="3865563" cy="5024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848" y="1439865"/>
            <a:ext cx="5876925" cy="608005"/>
          </a:xfrm>
          <a:prstGeom prst="rect">
            <a:avLst/>
          </a:prstGeom>
        </p:spPr>
        <p:txBody>
          <a:bodyPr/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727270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3"/>
          <p:cNvSpPr>
            <a:spLocks noGrp="1"/>
          </p:cNvSpPr>
          <p:nvPr>
            <p:ph type="chart" sz="quarter" idx="14"/>
          </p:nvPr>
        </p:nvSpPr>
        <p:spPr>
          <a:xfrm>
            <a:off x="833439" y="2237876"/>
            <a:ext cx="7360068" cy="3474879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9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33439" y="1293206"/>
            <a:ext cx="7360068" cy="8484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335756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10647948" y="2686958"/>
            <a:ext cx="1158291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/>
          </p:nvPr>
        </p:nvSpPr>
        <p:spPr>
          <a:xfrm>
            <a:off x="8855241" y="2686958"/>
            <a:ext cx="1323475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525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9" y="5982075"/>
            <a:ext cx="10972800" cy="31393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1" y="1344156"/>
            <a:ext cx="10972800" cy="720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335756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0724203" y="6585147"/>
            <a:ext cx="1020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B929DDF-3840-E74B-8DEA-123365F62026}" type="slidenum">
              <a:rPr lang="fr-FR" sz="900">
                <a:solidFill>
                  <a:srgbClr val="A2B6C0"/>
                </a:solidFill>
                <a:latin typeface="Calibri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sz="900">
              <a:solidFill>
                <a:srgbClr val="A2B6C0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>
          <a:xfrm>
            <a:off x="857251" y="2286000"/>
            <a:ext cx="10948988" cy="3454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8424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</p:nvPr>
        </p:nvSpPr>
        <p:spPr bwMode="auto">
          <a:xfrm>
            <a:off x="917685" y="1450084"/>
            <a:ext cx="10656779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  <a:endParaRPr lang="fr-FR" altLang="fr-FR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984251" y="2333627"/>
            <a:ext cx="10590213" cy="38020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226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7" y="2110672"/>
            <a:ext cx="11077575" cy="3992416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Saisir ici votre adresse postale / Email</a:t>
            </a:r>
          </a:p>
          <a:p>
            <a:pPr lvl="0"/>
            <a:r>
              <a:rPr lang="fr-FR"/>
              <a:t>Numéro de téléphone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1339704"/>
            <a:ext cx="11077575" cy="57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735014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4558755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3"/>
          <p:cNvSpPr>
            <a:spLocks noGrp="1"/>
          </p:cNvSpPr>
          <p:nvPr>
            <p:ph type="pic" sz="quarter" idx="12"/>
          </p:nvPr>
        </p:nvSpPr>
        <p:spPr>
          <a:xfrm>
            <a:off x="8592358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13" y="1204282"/>
            <a:ext cx="11456987" cy="5182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Activités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4" y="2056227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1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58755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2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592358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3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838201" y="1683546"/>
            <a:ext cx="1260475" cy="1260001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838200" y="3442845"/>
            <a:ext cx="1260000" cy="1260001"/>
          </a:xfrm>
          <a:prstGeom prst="roundRect">
            <a:avLst/>
          </a:prstGeom>
          <a:solidFill>
            <a:srgbClr val="BF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6626700" y="1738977"/>
            <a:ext cx="1260000" cy="1260001"/>
          </a:xfrm>
          <a:prstGeom prst="roundRect">
            <a:avLst/>
          </a:prstGeom>
          <a:solidFill>
            <a:srgbClr val="2F7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6626700" y="3442845"/>
            <a:ext cx="12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390455" y="365126"/>
            <a:ext cx="9353871" cy="459778"/>
          </a:xfrm>
          <a:prstGeom prst="rect">
            <a:avLst/>
          </a:prstGeom>
        </p:spPr>
        <p:txBody>
          <a:bodyPr/>
          <a:lstStyle>
            <a:lvl1pPr algn="r"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Couleurs</a:t>
            </a: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838200" y="5325346"/>
            <a:ext cx="1260000" cy="1260001"/>
          </a:xfrm>
          <a:prstGeom prst="roundRect">
            <a:avLst/>
          </a:prstGeom>
          <a:solidFill>
            <a:srgbClr val="86B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139545" y="242996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570218" y="170528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Rouge</a:t>
            </a:r>
          </a:p>
          <a:p>
            <a:r>
              <a:rPr lang="fr-FR" sz="15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RVB 210 /</a:t>
            </a:r>
            <a:r>
              <a:rPr lang="fr-FR" sz="1500" b="0" kern="12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 10 / 17</a:t>
            </a:r>
            <a:endParaRPr lang="fr-FR" sz="1500" b="0" kern="1200">
              <a:solidFill>
                <a:srgbClr val="C12B23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458286" y="344284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Bleu 1</a:t>
            </a:r>
          </a:p>
          <a:p>
            <a:r>
              <a:rPr lang="fr-FR" sz="15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RVB</a:t>
            </a:r>
            <a:r>
              <a:rPr lang="fr-FR" sz="1500" b="0" kern="1200" baseline="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 205 / 228 / 235</a:t>
            </a:r>
            <a:endParaRPr lang="fr-FR" sz="1500" b="0" kern="1200">
              <a:solidFill>
                <a:srgbClr val="BFDCD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2458286" y="5325344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 baseline="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Bleu 2</a:t>
            </a:r>
            <a:endParaRPr lang="fr-FR" sz="1500" b="0" kern="1200">
              <a:solidFill>
                <a:srgbClr val="86BEC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RVB 152 / 201 / 214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8246786" y="1646437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Bleu 3 </a:t>
            </a:r>
          </a:p>
          <a:p>
            <a:r>
              <a:rPr lang="fr-FR" sz="15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RVB 0 / 119 / 144</a:t>
            </a: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8246786" y="342912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15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1</a:t>
            </a:r>
            <a:endParaRPr lang="fr-FR" sz="15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232 / 218 / 189</a:t>
            </a:r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6626700" y="5185175"/>
            <a:ext cx="1260000" cy="1296000"/>
          </a:xfrm>
          <a:prstGeom prst="roundRect">
            <a:avLst/>
          </a:prstGeom>
          <a:solidFill>
            <a:srgbClr val="C1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C1A872"/>
              </a:solidFill>
              <a:latin typeface="GillSans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246786" y="5114224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15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endParaRPr lang="fr-FR" sz="15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208 / 184 / 127</a:t>
            </a:r>
          </a:p>
        </p:txBody>
      </p:sp>
    </p:spTree>
    <p:extLst>
      <p:ext uri="{BB962C8B-B14F-4D97-AF65-F5344CB8AC3E}">
        <p14:creationId xmlns:p14="http://schemas.microsoft.com/office/powerpoint/2010/main" val="16218011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>
            <a:spLocks noGrp="1"/>
          </p:cNvSpPr>
          <p:nvPr>
            <p:ph type="title" hasCustomPrompt="1"/>
          </p:nvPr>
        </p:nvSpPr>
        <p:spPr>
          <a:xfrm>
            <a:off x="630239" y="1256343"/>
            <a:ext cx="11114087" cy="528009"/>
          </a:xfrm>
          <a:prstGeom prst="rect">
            <a:avLst/>
          </a:prstGeom>
        </p:spPr>
        <p:txBody>
          <a:bodyPr/>
          <a:lstStyle>
            <a:lvl1pPr algn="ctr"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Police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239" y="1997001"/>
            <a:ext cx="11114087" cy="4002088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Police : Georgia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824821" y="2684112"/>
            <a:ext cx="5867399" cy="762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algn="ctr">
              <a:defRPr sz="240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</a:t>
            </a:r>
            <a:br>
              <a:rPr lang="fr-FR"/>
            </a:br>
            <a:r>
              <a:rPr lang="fr-FR"/>
              <a:t> le titre </a:t>
            </a:r>
          </a:p>
        </p:txBody>
      </p:sp>
    </p:spTree>
    <p:extLst>
      <p:ext uri="{BB962C8B-B14F-4D97-AF65-F5344CB8AC3E}">
        <p14:creationId xmlns:p14="http://schemas.microsoft.com/office/powerpoint/2010/main" val="79169553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896" y="2063579"/>
            <a:ext cx="6289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00" b="1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 PRESENTATION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572896" y="3373576"/>
            <a:ext cx="6289589" cy="646331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Insérer votre sous titre ici</a:t>
            </a:r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788859" y="1956530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3. Insérer votre titre ici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788859" y="249747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4. Insérer votre titre ici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88859" y="3027429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5. Insérer votre titre ici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88858" y="357064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6. Insérer votre titre ici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88856" y="408622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7. Insérer votre titre ici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88856" y="4586930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8. Insérer votre titre ici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88856" y="5087457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9. Insérer votre titre ici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788859" y="144209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2. Insérer votre titre ici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788856" y="5616284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10. Insérer votre titre ici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8860" y="94090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1. Insérer votre titre ici</a:t>
            </a: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88856" y="6105355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11. Insérer votre titre ici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911756" y="184974"/>
            <a:ext cx="4059237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6235007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788858" y="195652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3. Insérer votre titre ici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788858" y="2497469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4. Insérer votre titre ici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88858" y="3027427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5. Insérer votre titre ici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88857" y="357064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6. Insérer votre titre ici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88856" y="408622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7. Insérer votre titre ici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88856" y="458692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8. Insérer votre titre ici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88856" y="5087455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9. Insérer votre titre ici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788858" y="144209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2. Insérer votre titre ici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788856" y="5616282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10. Insérer votre titre ici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8860" y="940906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1. Insérer votre titre ici</a:t>
            </a: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88856" y="610535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11. Insérer votre titre ici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911755" y="184972"/>
            <a:ext cx="4059237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6235007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892600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2 bei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blanc et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eige to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0639" y="2392947"/>
            <a:ext cx="4029277" cy="2534916"/>
          </a:xfrm>
          <a:prstGeom prst="rect">
            <a:avLst/>
          </a:prstGeom>
        </p:spPr>
        <p:txBody>
          <a:bodyPr wrap="square" lIns="0" tIns="36000" rIns="0" bIns="3600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Gill Sans MT" charset="0"/>
              <a:buNone/>
              <a:tabLst/>
              <a:defRPr sz="40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« Cliquez pour modifier le style des sous-titres du masque »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3523" y="2392947"/>
            <a:ext cx="6973678" cy="38536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92075" indent="0">
              <a:buFontTx/>
              <a:buNone/>
              <a:defRPr sz="1800" baseline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</a:lstStyle>
          <a:p>
            <a:r>
              <a:rPr lang="en-US" err="1"/>
              <a:t>Cliquez</a:t>
            </a:r>
            <a:r>
              <a:rPr lang="en-US"/>
              <a:t> et </a:t>
            </a:r>
            <a:r>
              <a:rPr lang="en-US" err="1"/>
              <a:t>insérer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510639" y="1452640"/>
            <a:ext cx="11352441" cy="625475"/>
          </a:xfrm>
          <a:prstGeom prst="rect">
            <a:avLst/>
          </a:prstGeom>
        </p:spPr>
        <p:txBody>
          <a:bodyPr lIns="0" tIns="36000" rIns="0" bIns="39600"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496032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582240"/>
            <a:ext cx="12192000" cy="5589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Objectif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62000" y="2374900"/>
            <a:ext cx="10896600" cy="3937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83225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55533" y="2266672"/>
            <a:ext cx="9769642" cy="981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155700" y="3600450"/>
            <a:ext cx="9769475" cy="7683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2398878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primeur 2 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685" y="2151775"/>
            <a:ext cx="5876088" cy="815474"/>
          </a:xfrm>
          <a:prstGeom prst="rect">
            <a:avLst/>
          </a:prstGeom>
        </p:spPr>
        <p:txBody>
          <a:bodyPr lIns="0" tIns="36000" rIns="0" bIns="36000">
            <a:normAutofit/>
          </a:bodyPr>
          <a:lstStyle>
            <a:lvl1pPr marL="0" indent="0" algn="l">
              <a:buFontTx/>
              <a:buNone/>
              <a:defRPr sz="2000" b="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Cliquez pour modifier le style des sous-titres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41387" y="3513139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41387" y="4604003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1384" y="5694867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7588250" y="1439863"/>
            <a:ext cx="3865563" cy="5024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848" y="1439863"/>
            <a:ext cx="5876925" cy="608005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727270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3"/>
          <p:cNvSpPr>
            <a:spLocks noGrp="1"/>
          </p:cNvSpPr>
          <p:nvPr>
            <p:ph type="chart" sz="quarter" idx="14"/>
          </p:nvPr>
        </p:nvSpPr>
        <p:spPr>
          <a:xfrm>
            <a:off x="833438" y="2237874"/>
            <a:ext cx="7360068" cy="3474879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8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33438" y="1293206"/>
            <a:ext cx="7360068" cy="8484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447675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10647948" y="2686958"/>
            <a:ext cx="1158290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/>
          </p:nvPr>
        </p:nvSpPr>
        <p:spPr>
          <a:xfrm>
            <a:off x="8855242" y="2686958"/>
            <a:ext cx="1323474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525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892600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8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344154"/>
            <a:ext cx="10972800" cy="720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447675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0724202" y="6585147"/>
            <a:ext cx="102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B929DDF-3840-E74B-8DEA-123365F62026}" type="slidenum">
              <a:rPr lang="fr-FR" sz="1200">
                <a:solidFill>
                  <a:srgbClr val="A2B6C0"/>
                </a:solidFill>
                <a:latin typeface="Calibri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sz="1200">
              <a:solidFill>
                <a:srgbClr val="A2B6C0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>
          <a:xfrm>
            <a:off x="857250" y="2286000"/>
            <a:ext cx="10948988" cy="3454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842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</p:nvPr>
        </p:nvSpPr>
        <p:spPr bwMode="auto">
          <a:xfrm>
            <a:off x="917686" y="1450082"/>
            <a:ext cx="10656778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  <a:endParaRPr lang="fr-FR" altLang="fr-FR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984250" y="2333625"/>
            <a:ext cx="10590213" cy="38020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2269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110672"/>
            <a:ext cx="11077575" cy="399241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Saisir ici votre adresse postale / Email</a:t>
            </a:r>
          </a:p>
          <a:p>
            <a:pPr lvl="0"/>
            <a:r>
              <a:rPr lang="fr-FR"/>
              <a:t>Numéro de téléphone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88974" y="1339702"/>
            <a:ext cx="11077575" cy="57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735013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4558754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3"/>
          <p:cNvSpPr>
            <a:spLocks noGrp="1"/>
          </p:cNvSpPr>
          <p:nvPr>
            <p:ph type="pic" sz="quarter" idx="12"/>
          </p:nvPr>
        </p:nvSpPr>
        <p:spPr>
          <a:xfrm>
            <a:off x="8592357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13" y="1204282"/>
            <a:ext cx="11456987" cy="5182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Activités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3" y="2056227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1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58754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2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592357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3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838200" y="1683544"/>
            <a:ext cx="1260475" cy="1260001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838200" y="3442845"/>
            <a:ext cx="1260000" cy="1260001"/>
          </a:xfrm>
          <a:prstGeom prst="roundRect">
            <a:avLst/>
          </a:prstGeom>
          <a:solidFill>
            <a:srgbClr val="BF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6626700" y="1738975"/>
            <a:ext cx="1260000" cy="1260001"/>
          </a:xfrm>
          <a:prstGeom prst="roundRect">
            <a:avLst/>
          </a:prstGeom>
          <a:solidFill>
            <a:srgbClr val="2F7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6626700" y="3442845"/>
            <a:ext cx="12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390455" y="365126"/>
            <a:ext cx="9353870" cy="459778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Couleurs</a:t>
            </a: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838200" y="5325344"/>
            <a:ext cx="1260000" cy="1260001"/>
          </a:xfrm>
          <a:prstGeom prst="roundRect">
            <a:avLst/>
          </a:prstGeom>
          <a:solidFill>
            <a:srgbClr val="86B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139543" y="242995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570217" y="170528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Rouge</a:t>
            </a:r>
          </a:p>
          <a:p>
            <a:r>
              <a:rPr lang="fr-FR" sz="20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RVB 210 /</a:t>
            </a:r>
            <a:r>
              <a:rPr lang="fr-FR" sz="2000" b="0" kern="12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 10 / 17</a:t>
            </a:r>
            <a:endParaRPr lang="fr-FR" sz="2000" b="0" kern="1200">
              <a:solidFill>
                <a:srgbClr val="C12B23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458285" y="344284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Bleu 1</a:t>
            </a:r>
          </a:p>
          <a:p>
            <a:r>
              <a:rPr lang="fr-FR" sz="20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RVB</a:t>
            </a:r>
            <a:r>
              <a:rPr lang="fr-FR" sz="2000" b="0" kern="1200" baseline="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 205 / 228 / 235</a:t>
            </a:r>
            <a:endParaRPr lang="fr-FR" sz="2000" b="0" kern="1200">
              <a:solidFill>
                <a:srgbClr val="BFDCD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2458285" y="5325344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 baseline="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Bleu 2</a:t>
            </a:r>
            <a:endParaRPr lang="fr-FR" sz="2000" b="0" kern="1200">
              <a:solidFill>
                <a:srgbClr val="86BEC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RVB 152 / 201 / 214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8246785" y="1646437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Bleu 3 </a:t>
            </a:r>
          </a:p>
          <a:p>
            <a:r>
              <a:rPr lang="fr-FR" sz="20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RVB 0 / 119 / 144</a:t>
            </a: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8246785" y="342912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20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1</a:t>
            </a:r>
            <a:endParaRPr lang="fr-FR" sz="20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232 / 218 / 189</a:t>
            </a:r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6626700" y="5185175"/>
            <a:ext cx="1260000" cy="1296000"/>
          </a:xfrm>
          <a:prstGeom prst="roundRect">
            <a:avLst/>
          </a:prstGeom>
          <a:solidFill>
            <a:srgbClr val="C1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C1A872"/>
              </a:solidFill>
              <a:latin typeface="GillSans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246785" y="5114224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20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endParaRPr lang="fr-FR" sz="20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208 / 184 / 127</a:t>
            </a:r>
          </a:p>
        </p:txBody>
      </p:sp>
    </p:spTree>
    <p:extLst>
      <p:ext uri="{BB962C8B-B14F-4D97-AF65-F5344CB8AC3E}">
        <p14:creationId xmlns:p14="http://schemas.microsoft.com/office/powerpoint/2010/main" val="162180117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>
            <a:spLocks noGrp="1"/>
          </p:cNvSpPr>
          <p:nvPr>
            <p:ph type="title" hasCustomPrompt="1"/>
          </p:nvPr>
        </p:nvSpPr>
        <p:spPr>
          <a:xfrm>
            <a:off x="630238" y="1256341"/>
            <a:ext cx="11114087" cy="52800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Police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238" y="1997001"/>
            <a:ext cx="11114087" cy="400208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Police : Georgia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824819" y="2684112"/>
            <a:ext cx="5867399" cy="762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algn="ctr">
              <a:defRPr sz="320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</a:t>
            </a:r>
            <a:br>
              <a:rPr lang="fr-FR"/>
            </a:br>
            <a:r>
              <a:rPr lang="fr-FR"/>
              <a:t> le titre </a:t>
            </a:r>
          </a:p>
        </p:txBody>
      </p:sp>
    </p:spTree>
    <p:extLst>
      <p:ext uri="{BB962C8B-B14F-4D97-AF65-F5344CB8AC3E}">
        <p14:creationId xmlns:p14="http://schemas.microsoft.com/office/powerpoint/2010/main" val="7916955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2 bei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blanc et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eige to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0640" y="2392947"/>
            <a:ext cx="4029277" cy="2534916"/>
          </a:xfrm>
          <a:prstGeom prst="rect">
            <a:avLst/>
          </a:prstGeom>
        </p:spPr>
        <p:txBody>
          <a:bodyPr wrap="square" lIns="0" tIns="36000" rIns="0" bIns="36000"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Gill Sans MT" charset="0"/>
              <a:buNone/>
              <a:tabLst/>
              <a:defRPr sz="30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« Cliquez pour modifier le style des sous-titres du masque »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3523" y="2392949"/>
            <a:ext cx="6973679" cy="38536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9056" indent="0">
              <a:buFontTx/>
              <a:buNone/>
              <a:defRPr sz="1350" baseline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</a:lstStyle>
          <a:p>
            <a:r>
              <a:rPr lang="en-US" err="1"/>
              <a:t>Cliquez</a:t>
            </a:r>
            <a:r>
              <a:rPr lang="en-US"/>
              <a:t> et </a:t>
            </a:r>
            <a:r>
              <a:rPr lang="en-US" err="1"/>
              <a:t>insérer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510641" y="1452642"/>
            <a:ext cx="11352441" cy="625475"/>
          </a:xfrm>
          <a:prstGeom prst="rect">
            <a:avLst/>
          </a:prstGeom>
        </p:spPr>
        <p:txBody>
          <a:bodyPr lIns="0" tIns="36000" rIns="0" bIns="39600">
            <a:normAutofit/>
          </a:bodyPr>
          <a:lstStyle>
            <a:lvl1pPr marL="0" indent="0" algn="ctr">
              <a:buNone/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49603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582242"/>
            <a:ext cx="12192000" cy="5589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Objectif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62000" y="2374900"/>
            <a:ext cx="10896600" cy="39370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350">
                <a:solidFill>
                  <a:srgbClr val="000000"/>
                </a:solidFill>
              </a:defRPr>
            </a:lvl4pPr>
            <a:lvl5pP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83225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55533" y="2266674"/>
            <a:ext cx="9769643" cy="981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155701" y="3600450"/>
            <a:ext cx="9769475" cy="7683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239887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6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49" r:id="rId19"/>
    <p:sldLayoutId id="2147483677" r:id="rId20"/>
    <p:sldLayoutId id="2147483662" r:id="rId21"/>
    <p:sldLayoutId id="2147483753" r:id="rId22"/>
    <p:sldLayoutId id="2147483754" r:id="rId23"/>
    <p:sldLayoutId id="2147483755" r:id="rId24"/>
    <p:sldLayoutId id="2147483678" r:id="rId25"/>
    <p:sldLayoutId id="2147483679" r:id="rId26"/>
    <p:sldLayoutId id="2147483686" r:id="rId27"/>
    <p:sldLayoutId id="2147483685" r:id="rId28"/>
    <p:sldLayoutId id="2147483704" r:id="rId29"/>
    <p:sldLayoutId id="2147483706" r:id="rId30"/>
    <p:sldLayoutId id="2147483707" r:id="rId31"/>
    <p:sldLayoutId id="2147483750" r:id="rId32"/>
    <p:sldLayoutId id="2147483751" r:id="rId33"/>
    <p:sldLayoutId id="2147483711" r:id="rId34"/>
    <p:sldLayoutId id="2147483752" r:id="rId35"/>
    <p:sldLayoutId id="2147483747" r:id="rId36"/>
  </p:sldLayoutIdLst>
  <p:transition spd="med">
    <p:fade/>
  </p:transition>
  <p:hf sldNum="0"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Gill Sans MT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263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0725" indent="-273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Wingdings" charset="2"/>
        <a:buChar char="§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355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1925" indent="-355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i-schweiz.org/" TargetMode="External"/><Relationship Id="rId2" Type="http://schemas.openxmlformats.org/officeDocument/2006/relationships/hyperlink" Target="mailto:info@ssi-schweiz.org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-ssi.org/index.php/en/home/net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534" y="959672"/>
            <a:ext cx="7880405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Internationale </a:t>
            </a: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Familienkonflikte</a:t>
            </a:r>
            <a:endParaRPr lang="fr-CH" sz="2400" b="1" dirty="0">
              <a:solidFill>
                <a:srgbClr val="C12B23"/>
              </a:solidFill>
              <a:latin typeface="Georgia"/>
              <a:ea typeface="+mn-lt"/>
              <a:cs typeface="+mn-lt"/>
            </a:endParaRP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–</a:t>
            </a: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Wohnort</a:t>
            </a: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</a:t>
            </a: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Ausland</a:t>
            </a: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–</a:t>
            </a: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</a:t>
            </a: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Lösungsansätze</a:t>
            </a:r>
            <a:endParaRPr lang="fr-CH" sz="2400" b="1" dirty="0">
              <a:solidFill>
                <a:srgbClr val="C12B23"/>
              </a:solidFill>
              <a:latin typeface="Georgia"/>
              <a:ea typeface="+mn-lt"/>
              <a:cs typeface="+mn-lt"/>
            </a:endParaRPr>
          </a:p>
          <a:p>
            <a:pPr algn="r">
              <a:spcBef>
                <a:spcPct val="50000"/>
              </a:spcBef>
            </a:pP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Fachtagung</a:t>
            </a: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SVBB-ASCP </a:t>
            </a:r>
          </a:p>
          <a:p>
            <a:pPr algn="r">
              <a:spcBef>
                <a:spcPct val="50000"/>
              </a:spcBef>
            </a:pPr>
            <a:endParaRPr lang="fr-CH" sz="2400" b="1" dirty="0">
              <a:solidFill>
                <a:srgbClr val="C12B23"/>
              </a:solidFill>
              <a:latin typeface="Georgia"/>
              <a:ea typeface="+mn-lt"/>
              <a:cs typeface="+mn-lt"/>
            </a:endParaRP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14. / 15.09.2023</a:t>
            </a:r>
          </a:p>
          <a:p>
            <a:pPr algn="r">
              <a:spcBef>
                <a:spcPct val="50000"/>
              </a:spcBef>
            </a:pPr>
            <a:endParaRPr lang="fr-CH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3125" y="5565338"/>
            <a:ext cx="4315902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H" sz="2000" dirty="0">
                <a:solidFill>
                  <a:schemeClr val="bg1"/>
                </a:solidFill>
                <a:latin typeface="Georgia"/>
                <a:ea typeface="Helvetica Neue" charset="0"/>
                <a:cs typeface="Helvetica Neue" charset="0"/>
              </a:rPr>
              <a:t>Anna Lanz &amp; </a:t>
            </a:r>
          </a:p>
          <a:p>
            <a:r>
              <a:rPr lang="fr-CH" sz="2000" dirty="0">
                <a:solidFill>
                  <a:schemeClr val="bg1"/>
                </a:solidFill>
                <a:latin typeface="Georgia"/>
                <a:ea typeface="Helvetica Neue" charset="0"/>
                <a:cs typeface="Helvetica Neue" charset="0"/>
              </a:rPr>
              <a:t>Maria Paz Olave, </a:t>
            </a:r>
            <a:endParaRPr lang="fr-CH" sz="2000" kern="1200" dirty="0">
              <a:solidFill>
                <a:schemeClr val="bg1"/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fr-CH" sz="2000" dirty="0" err="1">
                <a:solidFill>
                  <a:schemeClr val="bg1"/>
                </a:solidFill>
                <a:latin typeface="Georgia"/>
              </a:rPr>
              <a:t>Transnationle</a:t>
            </a:r>
            <a:r>
              <a:rPr lang="fr-CH" sz="2000" dirty="0">
                <a:solidFill>
                  <a:schemeClr val="bg1"/>
                </a:solidFill>
                <a:latin typeface="Georgia"/>
              </a:rPr>
              <a:t> </a:t>
            </a:r>
            <a:r>
              <a:rPr lang="fr-CH" sz="2000" dirty="0" err="1">
                <a:solidFill>
                  <a:schemeClr val="bg1"/>
                </a:solidFill>
                <a:latin typeface="Georgia"/>
              </a:rPr>
              <a:t>Dienste</a:t>
            </a:r>
          </a:p>
          <a:p>
            <a:endParaRPr lang="fr-CH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23"/>
          <p:cNvSpPr/>
          <p:nvPr/>
        </p:nvSpPr>
        <p:spPr>
          <a:xfrm>
            <a:off x="4002109" y="2895657"/>
            <a:ext cx="3608733" cy="1873585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Internationaler Kindesschutz</a:t>
            </a:r>
          </a:p>
        </p:txBody>
      </p:sp>
      <p:sp>
        <p:nvSpPr>
          <p:cNvPr id="6" name="Abgerundetes Rechteck 22"/>
          <p:cNvSpPr/>
          <p:nvPr/>
        </p:nvSpPr>
        <p:spPr>
          <a:xfrm>
            <a:off x="7771596" y="763004"/>
            <a:ext cx="2682000" cy="1324800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Elterliche Kindesentführung</a:t>
            </a:r>
          </a:p>
        </p:txBody>
      </p:sp>
      <p:sp>
        <p:nvSpPr>
          <p:cNvPr id="7" name="Abgerundetes Rechteck 21"/>
          <p:cNvSpPr/>
          <p:nvPr/>
        </p:nvSpPr>
        <p:spPr>
          <a:xfrm>
            <a:off x="962855" y="3242872"/>
            <a:ext cx="1688905" cy="89805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endParaRPr lang="de-CH" b="1" dirty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lvl="1" algn="ctr">
              <a:buClr>
                <a:srgbClr val="BA0000"/>
              </a:buClr>
              <a:defRPr/>
            </a:pPr>
            <a:r>
              <a:rPr lang="de-CH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Beratung von binationalen Paaren</a:t>
            </a:r>
          </a:p>
          <a:p>
            <a:pPr marL="0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Abgerundetes Rechteck 20"/>
          <p:cNvSpPr/>
          <p:nvPr/>
        </p:nvSpPr>
        <p:spPr>
          <a:xfrm>
            <a:off x="2454748" y="573977"/>
            <a:ext cx="2681048" cy="1324800"/>
          </a:xfrm>
          <a:prstGeom prst="roundRect">
            <a:avLst/>
          </a:prstGeom>
          <a:solidFill>
            <a:srgbClr val="F5EEDA"/>
          </a:solidFill>
          <a:ln>
            <a:solidFill>
              <a:srgbClr val="78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99720" lvl="1">
              <a:buClr>
                <a:srgbClr val="BA0000"/>
              </a:buClr>
              <a:defRPr/>
            </a:pPr>
            <a:r>
              <a:rPr lang="de-CH" b="1" dirty="0">
                <a:solidFill>
                  <a:srgbClr val="62868A"/>
                </a:solidFill>
                <a:latin typeface="Georgia"/>
                <a:cs typeface="Arial"/>
              </a:rPr>
              <a:t>Internationale Adoption</a:t>
            </a:r>
            <a:endParaRPr lang="de-DE" dirty="0">
              <a:solidFill>
                <a:srgbClr val="62868A"/>
              </a:solidFill>
              <a:latin typeface="Georgia"/>
              <a:cs typeface="Arial"/>
            </a:endParaRPr>
          </a:p>
        </p:txBody>
      </p:sp>
      <p:sp>
        <p:nvSpPr>
          <p:cNvPr id="9" name="Abgerundetes Rechteck 24"/>
          <p:cNvSpPr/>
          <p:nvPr/>
        </p:nvSpPr>
        <p:spPr>
          <a:xfrm>
            <a:off x="8961191" y="3429000"/>
            <a:ext cx="2452529" cy="118125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2545" lvl="1" algn="ctr">
              <a:buClr>
                <a:srgbClr val="BA0000"/>
              </a:buClr>
              <a:defRPr/>
            </a:pPr>
            <a:r>
              <a:rPr lang="de-CH" b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Herkunftssuche</a:t>
            </a:r>
            <a:endParaRPr lang="de-DE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bgerundetes Rechteck 18"/>
          <p:cNvSpPr/>
          <p:nvPr/>
        </p:nvSpPr>
        <p:spPr>
          <a:xfrm>
            <a:off x="5850841" y="5377220"/>
            <a:ext cx="2339052" cy="104790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fr-CH" sz="2000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Kindes-vertretung</a:t>
            </a:r>
            <a:endParaRPr lang="fr-CH" sz="2000" b="1" dirty="0">
              <a:solidFill>
                <a:schemeClr val="tx1">
                  <a:lumMod val="20000"/>
                  <a:lumOff val="80000"/>
                </a:schemeClr>
              </a:solidFill>
              <a:latin typeface="Georgia"/>
              <a:cs typeface="Arial"/>
            </a:endParaRPr>
          </a:p>
          <a:p>
            <a:pPr marL="0" lvl="1" algn="ctr">
              <a:buClr>
                <a:srgbClr val="BA0000"/>
              </a:buClr>
              <a:defRPr/>
            </a:pPr>
            <a:r>
              <a:rPr lang="fr-CH" sz="1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(Im </a:t>
            </a:r>
            <a:r>
              <a:rPr lang="fr-CH" sz="1600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Aufbau</a:t>
            </a:r>
            <a:r>
              <a:rPr lang="fr-CH" sz="1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)</a:t>
            </a:r>
            <a:endParaRPr lang="de-CH" sz="1600" b="1" dirty="0">
              <a:solidFill>
                <a:schemeClr val="tx1">
                  <a:lumMod val="20000"/>
                  <a:lumOff val="80000"/>
                </a:schemeClr>
              </a:solidFill>
              <a:latin typeface="Georgia"/>
              <a:cs typeface="Arial"/>
            </a:endParaRPr>
          </a:p>
        </p:txBody>
      </p:sp>
      <p:sp>
        <p:nvSpPr>
          <p:cNvPr id="13" name="Abgerundetes Rechteck 20"/>
          <p:cNvSpPr/>
          <p:nvPr/>
        </p:nvSpPr>
        <p:spPr>
          <a:xfrm>
            <a:off x="414561" y="5008019"/>
            <a:ext cx="2339052" cy="1124166"/>
          </a:xfrm>
          <a:prstGeom prst="roundRect">
            <a:avLst/>
          </a:prstGeom>
          <a:solidFill>
            <a:srgbClr val="E8E1D5"/>
          </a:solidFill>
          <a:ln>
            <a:solidFill>
              <a:srgbClr val="628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99720" lvl="1">
              <a:buClr>
                <a:srgbClr val="BA0000"/>
              </a:buClr>
              <a:defRPr/>
            </a:pPr>
            <a:r>
              <a:rPr lang="de-CH" b="1" dirty="0">
                <a:solidFill>
                  <a:srgbClr val="2F768E"/>
                </a:solidFill>
                <a:latin typeface="Georgia"/>
                <a:cs typeface="Arial"/>
              </a:rPr>
              <a:t>Unbegleitete Minderjährige</a:t>
            </a:r>
            <a:endParaRPr lang="de-DE" dirty="0">
              <a:solidFill>
                <a:srgbClr val="2F768E"/>
              </a:solidFill>
              <a:latin typeface="Georgia"/>
              <a:cs typeface="Arial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B153F9F-4E88-8780-119D-9987D4D1DF36}"/>
              </a:ext>
            </a:extLst>
          </p:cNvPr>
          <p:cNvCxnSpPr>
            <a:cxnSpLocks/>
          </p:cNvCxnSpPr>
          <p:nvPr/>
        </p:nvCxnSpPr>
        <p:spPr>
          <a:xfrm flipH="1">
            <a:off x="7556783" y="2144616"/>
            <a:ext cx="1052196" cy="689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552C1F4-355D-EE86-4938-9C6E701F2D14}"/>
              </a:ext>
            </a:extLst>
          </p:cNvPr>
          <p:cNvCxnSpPr>
            <a:cxnSpLocks/>
          </p:cNvCxnSpPr>
          <p:nvPr/>
        </p:nvCxnSpPr>
        <p:spPr>
          <a:xfrm>
            <a:off x="5024797" y="1898777"/>
            <a:ext cx="578335" cy="935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9B89D86-3788-47F7-D7A4-E868BD11C9F1}"/>
              </a:ext>
            </a:extLst>
          </p:cNvPr>
          <p:cNvCxnSpPr>
            <a:cxnSpLocks/>
          </p:cNvCxnSpPr>
          <p:nvPr/>
        </p:nvCxnSpPr>
        <p:spPr>
          <a:xfrm>
            <a:off x="2753613" y="3691899"/>
            <a:ext cx="1093398" cy="140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E3D98DA-BC60-991D-9CA4-6185AAA5DB05}"/>
              </a:ext>
            </a:extLst>
          </p:cNvPr>
          <p:cNvCxnSpPr>
            <a:cxnSpLocks/>
          </p:cNvCxnSpPr>
          <p:nvPr/>
        </p:nvCxnSpPr>
        <p:spPr>
          <a:xfrm flipV="1">
            <a:off x="2864718" y="4610254"/>
            <a:ext cx="1065256" cy="710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BB1169F-1F3E-A822-D8EE-7C4D84739FA0}"/>
              </a:ext>
            </a:extLst>
          </p:cNvPr>
          <p:cNvCxnSpPr>
            <a:cxnSpLocks/>
          </p:cNvCxnSpPr>
          <p:nvPr/>
        </p:nvCxnSpPr>
        <p:spPr>
          <a:xfrm flipV="1">
            <a:off x="6681687" y="4769242"/>
            <a:ext cx="0" cy="551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C24DD01-3723-4B91-BBE3-BC2BCC8F252D}"/>
              </a:ext>
            </a:extLst>
          </p:cNvPr>
          <p:cNvCxnSpPr/>
          <p:nvPr/>
        </p:nvCxnSpPr>
        <p:spPr>
          <a:xfrm flipH="1" flipV="1">
            <a:off x="7661366" y="3832449"/>
            <a:ext cx="1188720" cy="187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1117" y="340341"/>
            <a:ext cx="9278752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  <a:cs typeface="Arial" pitchFamily="34" charset="0"/>
              </a:rPr>
              <a:t>Transnationale Dienste: Angebot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57152"/>
              </p:ext>
            </p:extLst>
          </p:nvPr>
        </p:nvGraphicFramePr>
        <p:xfrm>
          <a:off x="1725839" y="1021670"/>
          <a:ext cx="8531678" cy="530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1678">
                  <a:extLst>
                    <a:ext uri="{9D8B030D-6E8A-4147-A177-3AD203B41FA5}">
                      <a16:colId xmlns:a16="http://schemas.microsoft.com/office/drawing/2014/main" val="1194795552"/>
                    </a:ext>
                  </a:extLst>
                </a:gridCol>
              </a:tblGrid>
              <a:tr h="415573">
                <a:tc>
                  <a:txBody>
                    <a:bodyPr/>
                    <a:lstStyle/>
                    <a:p>
                      <a:r>
                        <a:rPr lang="de-CH" sz="1800" baseline="0">
                          <a:latin typeface="Georgia"/>
                        </a:rPr>
                        <a:t>Angebot des SSI Schweiz und des ISS Netzwerkes</a:t>
                      </a:r>
                      <a:endParaRPr lang="de-CH" sz="1800">
                        <a:latin typeface="Georgi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1011981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Fachberatungen zu transnationalen Kindes- und Erwachsenenschutz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1187143"/>
                  </a:ext>
                </a:extLst>
              </a:tr>
              <a:tr h="4155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Sozialjuristische Beratung und Begleitung von Privatpersonen</a:t>
                      </a:r>
                      <a:endParaRPr lang="de-CH" sz="1800" kern="120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5237503"/>
                  </a:ext>
                </a:extLst>
              </a:tr>
              <a:tr h="41557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noProof="0" dirty="0">
                          <a:solidFill>
                            <a:srgbClr val="000000"/>
                          </a:solidFill>
                          <a:latin typeface="Georgia"/>
                        </a:rPr>
                        <a:t>Interventionen in über 120 Ländern in Zusammenarbeit mit unseren Netzwerkpartnern</a:t>
                      </a:r>
                      <a:endParaRPr lang="de-CH" sz="1800" kern="1200" noProof="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2248429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Vermittlung und Koordination mit Behörden unterschiedlicher Länder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10213214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Sozialabklärungen im Ausland</a:t>
                      </a:r>
                      <a:endParaRPr lang="de-CH" sz="11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3068062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Vermittlung von Eltern-Kind-Kontakten über die Landesgrenzen hinaus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30175260"/>
                  </a:ext>
                </a:extLst>
              </a:tr>
              <a:tr h="45119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Beratung und Mediation bei internationalen Kindsentführungen</a:t>
                      </a:r>
                      <a:endParaRPr lang="de-CH" sz="180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E8E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68146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de-CH" sz="1800" kern="1200" noProof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Unterstützung bei der Übermittlung von internationalen Gefährdungsmeldungen</a:t>
                      </a:r>
                      <a:endParaRPr lang="de-CH" sz="1800" kern="120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>
                    <a:solidFill>
                      <a:srgbClr val="E8E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09242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de-CH" sz="1800" b="0" i="0" u="none" strike="noStrike" kern="1200" noProof="0">
                          <a:solidFill>
                            <a:srgbClr val="000000"/>
                          </a:solidFill>
                          <a:latin typeface="Georgia"/>
                        </a:rPr>
                        <a:t>Binationale Beratung und Mediation, sowie mediationsbasierte Beratung</a:t>
                      </a:r>
                      <a:endParaRPr lang="de-CH" sz="1800" kern="1200" noProof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5620743"/>
                  </a:ext>
                </a:extLst>
              </a:tr>
              <a:tr h="71241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>
                          <a:tab pos="536575" algn="l"/>
                        </a:tabLst>
                        <a:defRPr/>
                      </a:pP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  <a:sym typeface="Wingdings" panose="05000000000000000000" pitchFamily="2" charset="2"/>
                        </a:rPr>
                        <a:t> a</a:t>
                      </a: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lle Leistungen werden für </a:t>
                      </a:r>
                      <a:r>
                        <a:rPr lang="de-CH" sz="1800" i="1" dirty="0">
                          <a:solidFill>
                            <a:srgbClr val="FF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Privatpersonen</a:t>
                      </a: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und </a:t>
                      </a:r>
                      <a:r>
                        <a:rPr lang="de-CH" sz="1800" i="1" dirty="0">
                          <a:solidFill>
                            <a:srgbClr val="FF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öffentliche Stellen </a:t>
                      </a: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angeboten</a:t>
                      </a:r>
                      <a:endParaRPr lang="de-CH" sz="11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549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47537" y="2271562"/>
            <a:ext cx="1751798" cy="106840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>
                <a:latin typeface="Georgia" panose="02040502050405020303" pitchFamily="18" charset="0"/>
                <a:sym typeface="Wingdings" panose="05000000000000000000" pitchFamily="2" charset="2"/>
              </a:rPr>
              <a:t>CH: </a:t>
            </a:r>
            <a:br>
              <a:rPr lang="de-CH" sz="1600">
                <a:latin typeface="Georgia" panose="02040502050405020303" pitchFamily="18" charset="0"/>
                <a:sym typeface="Wingdings" panose="05000000000000000000" pitchFamily="2" charset="2"/>
              </a:rPr>
            </a:br>
            <a:r>
              <a:rPr lang="de-CH" sz="1600">
                <a:latin typeface="Georgia" panose="02040502050405020303" pitchFamily="18" charset="0"/>
              </a:rPr>
              <a:t>Behörde</a:t>
            </a:r>
            <a:br>
              <a:rPr lang="de-CH" sz="1600">
                <a:latin typeface="Georgia" panose="02040502050405020303" pitchFamily="18" charset="0"/>
              </a:rPr>
            </a:br>
            <a:r>
              <a:rPr lang="de-CH" sz="1600">
                <a:latin typeface="Georgia" panose="02040502050405020303" pitchFamily="18" charset="0"/>
              </a:rPr>
              <a:t>Privatperson</a:t>
            </a:r>
          </a:p>
          <a:p>
            <a:pPr algn="ctr"/>
            <a:endParaRPr lang="de-CH" sz="900">
              <a:latin typeface="Georgia" panose="02040502050405020303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171737" y="2271561"/>
            <a:ext cx="1839565" cy="1094569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/>
            <a:r>
              <a:rPr lang="de-CH" sz="1600">
                <a:latin typeface="Georgia" panose="02040502050405020303" pitchFamily="18" charset="0"/>
              </a:rPr>
              <a:t>Ausland:</a:t>
            </a:r>
          </a:p>
          <a:p>
            <a:pPr marL="65485"/>
            <a:r>
              <a:rPr lang="de-CH" sz="1400">
                <a:latin typeface="Georgia" panose="02040502050405020303" pitchFamily="18" charset="0"/>
              </a:rPr>
              <a:t>ISS Partner führt Auftrag aus</a:t>
            </a:r>
          </a:p>
          <a:p>
            <a:pPr algn="ctr"/>
            <a:endParaRPr lang="de-CH" sz="900">
              <a:latin typeface="Georgia" panose="020405020504050203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47537" y="5043062"/>
            <a:ext cx="1711045" cy="110748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>
                <a:latin typeface="Georgia" panose="02040502050405020303" pitchFamily="18" charset="0"/>
              </a:rPr>
              <a:t>Ausland:</a:t>
            </a:r>
            <a:br>
              <a:rPr lang="de-CH" sz="1600">
                <a:latin typeface="Georgia" panose="02040502050405020303" pitchFamily="18" charset="0"/>
              </a:rPr>
            </a:br>
            <a:r>
              <a:rPr lang="de-CH" sz="1600">
                <a:latin typeface="Georgia" panose="02040502050405020303" pitchFamily="18" charset="0"/>
              </a:rPr>
              <a:t>ISS Partner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1237705" y="1804092"/>
            <a:ext cx="2053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latin typeface="Georgia" panose="02040502050405020303" pitchFamily="18" charset="0"/>
              </a:rPr>
              <a:t>AUFTRAGGEBER</a:t>
            </a:r>
          </a:p>
        </p:txBody>
      </p:sp>
      <p:sp>
        <p:nvSpPr>
          <p:cNvPr id="25" name="Rechteck 24"/>
          <p:cNvSpPr/>
          <p:nvPr/>
        </p:nvSpPr>
        <p:spPr>
          <a:xfrm>
            <a:off x="9242460" y="5043063"/>
            <a:ext cx="1768842" cy="110748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/>
            <a:r>
              <a:rPr lang="de-CH" sz="1600">
                <a:latin typeface="Georgia" panose="02040502050405020303" pitchFamily="18" charset="0"/>
              </a:rPr>
              <a:t>CH:</a:t>
            </a:r>
          </a:p>
          <a:p>
            <a:pPr marL="65485"/>
            <a:r>
              <a:rPr lang="de-CH" sz="1600">
                <a:latin typeface="Georgia" panose="02040502050405020303" pitchFamily="18" charset="0"/>
              </a:rPr>
              <a:t>Behörden (CH)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844244" y="3185628"/>
            <a:ext cx="2947414" cy="2267616"/>
          </a:xfrm>
          <a:prstGeom prst="roundRect">
            <a:avLst>
              <a:gd name="adj" fmla="val 2189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41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de-CH" b="1" u="sng">
                <a:solidFill>
                  <a:srgbClr val="FF0000"/>
                </a:solidFill>
                <a:latin typeface="Georgia" panose="02040502050405020303" pitchFamily="18" charset="0"/>
              </a:rPr>
              <a:t>SSI CH</a:t>
            </a:r>
            <a:endParaRPr lang="de-CH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sz="1600">
                <a:latin typeface="Georgia" panose="02040502050405020303" pitchFamily="18" charset="0"/>
              </a:rPr>
              <a:t>Falleröffnung</a:t>
            </a:r>
            <a:br>
              <a:rPr lang="de-CH" sz="1600">
                <a:latin typeface="Georgia" panose="02040502050405020303" pitchFamily="18" charset="0"/>
              </a:rPr>
            </a:br>
            <a:r>
              <a:rPr lang="de-CH" sz="1600">
                <a:latin typeface="Georgia" panose="02040502050405020303" pitchFamily="18" charset="0"/>
              </a:rPr>
              <a:t>Auftrag verfassen</a:t>
            </a:r>
          </a:p>
          <a:p>
            <a:pPr algn="ctr"/>
            <a:r>
              <a:rPr lang="de-CH" sz="1600">
                <a:solidFill>
                  <a:srgbClr val="FF0000"/>
                </a:solidFill>
                <a:latin typeface="Georgia" panose="02040502050405020303" pitchFamily="18" charset="0"/>
              </a:rPr>
              <a:t>- - - - - - - - - - - - - - - - </a:t>
            </a:r>
          </a:p>
          <a:p>
            <a:pPr algn="ctr"/>
            <a:r>
              <a:rPr lang="de-CH" sz="1600">
                <a:latin typeface="Georgia" panose="02040502050405020303" pitchFamily="18" charset="0"/>
              </a:rPr>
              <a:t>Bericht prüfen</a:t>
            </a:r>
          </a:p>
          <a:p>
            <a:pPr algn="ctr"/>
            <a:r>
              <a:rPr lang="de-CH" sz="1600">
                <a:latin typeface="Georgia" panose="02040502050405020303" pitchFamily="18" charset="0"/>
              </a:rPr>
              <a:t>Qualitätskontrolle</a:t>
            </a:r>
          </a:p>
          <a:p>
            <a:pPr algn="ctr"/>
            <a:r>
              <a:rPr lang="de-CH" sz="1600">
                <a:latin typeface="Georgia" panose="02040502050405020303" pitchFamily="18" charset="0"/>
              </a:rPr>
              <a:t>(Übersetzung)</a:t>
            </a:r>
          </a:p>
        </p:txBody>
      </p:sp>
      <p:sp>
        <p:nvSpPr>
          <p:cNvPr id="31" name="Rechteck 30"/>
          <p:cNvSpPr/>
          <p:nvPr/>
        </p:nvSpPr>
        <p:spPr>
          <a:xfrm>
            <a:off x="7128112" y="2652910"/>
            <a:ext cx="1733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Fallüberweisung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107679" y="3618501"/>
            <a:ext cx="2922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Rückmeldung / Bericht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rot="5400000">
            <a:off x="4348249" y="1337195"/>
            <a:ext cx="552043" cy="289500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6" name="Rechteckiger Pfeil 35"/>
          <p:cNvSpPr/>
          <p:nvPr/>
        </p:nvSpPr>
        <p:spPr>
          <a:xfrm>
            <a:off x="2108747" y="4341350"/>
            <a:ext cx="2668994" cy="628142"/>
          </a:xfrm>
          <a:prstGeom prst="bentArrow">
            <a:avLst>
              <a:gd name="adj1" fmla="val 19650"/>
              <a:gd name="adj2" fmla="val 22376"/>
              <a:gd name="adj3" fmla="val 37540"/>
              <a:gd name="adj4" fmla="val 43750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8" name="Rechteckiger Pfeil 37"/>
          <p:cNvSpPr/>
          <p:nvPr/>
        </p:nvSpPr>
        <p:spPr>
          <a:xfrm>
            <a:off x="6492240" y="2230637"/>
            <a:ext cx="2565133" cy="791276"/>
          </a:xfrm>
          <a:prstGeom prst="bentArrow">
            <a:avLst>
              <a:gd name="adj1" fmla="val 16191"/>
              <a:gd name="adj2" fmla="val 29672"/>
              <a:gd name="adj3" fmla="val 25000"/>
              <a:gd name="adj4" fmla="val 314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9" name="Rechteckiger Pfeil 38"/>
          <p:cNvSpPr/>
          <p:nvPr/>
        </p:nvSpPr>
        <p:spPr>
          <a:xfrm rot="10800000">
            <a:off x="7858161" y="3517064"/>
            <a:ext cx="2845132" cy="793167"/>
          </a:xfrm>
          <a:prstGeom prst="bentArrow">
            <a:avLst>
              <a:gd name="adj1" fmla="val 23505"/>
              <a:gd name="adj2" fmla="val 20872"/>
              <a:gd name="adj3" fmla="val 20337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840748" y="2714135"/>
            <a:ext cx="1498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>
                <a:latin typeface="Georgia" panose="02040502050405020303" pitchFamily="18" charset="0"/>
              </a:rPr>
              <a:t>Auftrag</a:t>
            </a:r>
          </a:p>
        </p:txBody>
      </p:sp>
      <p:sp>
        <p:nvSpPr>
          <p:cNvPr id="42" name="Rechteck 41"/>
          <p:cNvSpPr/>
          <p:nvPr/>
        </p:nvSpPr>
        <p:spPr>
          <a:xfrm>
            <a:off x="2261376" y="4591168"/>
            <a:ext cx="23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>
                <a:latin typeface="Georgia" panose="02040502050405020303" pitchFamily="18" charset="0"/>
              </a:rPr>
              <a:t>Auftrag</a:t>
            </a:r>
          </a:p>
        </p:txBody>
      </p:sp>
      <p:sp>
        <p:nvSpPr>
          <p:cNvPr id="44" name="Rechteckiger Pfeil 43"/>
          <p:cNvSpPr/>
          <p:nvPr/>
        </p:nvSpPr>
        <p:spPr>
          <a:xfrm rot="16200000">
            <a:off x="7522553" y="4549758"/>
            <a:ext cx="530026" cy="2539614"/>
          </a:xfrm>
          <a:prstGeom prst="bentArrow">
            <a:avLst>
              <a:gd name="adj1" fmla="val 27757"/>
              <a:gd name="adj2" fmla="val 25000"/>
              <a:gd name="adj3" fmla="val 34650"/>
              <a:gd name="adj4" fmla="val 28586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953283" y="5587361"/>
            <a:ext cx="2678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Rückmeldung / Bericht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47" name="Rechteckiger Pfeil 46"/>
          <p:cNvSpPr/>
          <p:nvPr/>
        </p:nvSpPr>
        <p:spPr>
          <a:xfrm rot="16200000">
            <a:off x="2884275" y="2369671"/>
            <a:ext cx="734218" cy="2880459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372595" y="3645959"/>
            <a:ext cx="2319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Übermittlung Bericht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50" name="Rechteckiger Pfeil 49"/>
          <p:cNvSpPr/>
          <p:nvPr/>
        </p:nvSpPr>
        <p:spPr>
          <a:xfrm rot="5400000">
            <a:off x="8894918" y="3493281"/>
            <a:ext cx="520194" cy="2422330"/>
          </a:xfrm>
          <a:prstGeom prst="bentArrow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8107680" y="4702737"/>
            <a:ext cx="189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Fallüberweisung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8831101" y="1728667"/>
            <a:ext cx="2728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>
                <a:latin typeface="Georgia" panose="02040502050405020303" pitchFamily="18" charset="0"/>
              </a:rPr>
              <a:t>AUFTRAGNEHMER</a:t>
            </a:r>
          </a:p>
        </p:txBody>
      </p:sp>
      <p:sp>
        <p:nvSpPr>
          <p:cNvPr id="55" name="Rechteck 54"/>
          <p:cNvSpPr/>
          <p:nvPr/>
        </p:nvSpPr>
        <p:spPr>
          <a:xfrm>
            <a:off x="3486543" y="5496504"/>
            <a:ext cx="2178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>
                <a:latin typeface="Georgia" panose="02040502050405020303" pitchFamily="18" charset="0"/>
              </a:rPr>
              <a:t>Übermittlung Bericht</a:t>
            </a:r>
            <a:endParaRPr lang="de-CH" sz="1400">
              <a:latin typeface="Georgia" panose="02040502050405020303" pitchFamily="18" charset="0"/>
            </a:endParaRPr>
          </a:p>
        </p:txBody>
      </p:sp>
      <p:sp>
        <p:nvSpPr>
          <p:cNvPr id="56" name="Rechteckiger Pfeil 55"/>
          <p:cNvSpPr/>
          <p:nvPr/>
        </p:nvSpPr>
        <p:spPr>
          <a:xfrm rot="10800000">
            <a:off x="3260780" y="5537621"/>
            <a:ext cx="3065190" cy="697297"/>
          </a:xfrm>
          <a:prstGeom prst="bentArrow">
            <a:avLst>
              <a:gd name="adj1" fmla="val 17663"/>
              <a:gd name="adj2" fmla="val 28131"/>
              <a:gd name="adj3" fmla="val 20337"/>
              <a:gd name="adj4" fmla="val 44910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Grp="1" noChangeArrowheads="1"/>
          </p:cNvSpPr>
          <p:nvPr>
            <p:ph type="body" sz="quarter" idx="11"/>
          </p:nvPr>
        </p:nvSpPr>
        <p:spPr>
          <a:xfrm>
            <a:off x="1660962" y="916566"/>
            <a:ext cx="6409305" cy="497565"/>
          </a:xfr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CH" sz="2800">
                <a:solidFill>
                  <a:srgbClr val="2F768E"/>
                </a:solidFill>
                <a:latin typeface="Georgia"/>
                <a:ea typeface="ＭＳ Ｐゴシック"/>
                <a:cs typeface="Arial"/>
              </a:rPr>
              <a:t>Zusammenarbeit ISS-Netzwerk</a:t>
            </a:r>
          </a:p>
        </p:txBody>
      </p:sp>
    </p:spTree>
    <p:extLst>
      <p:ext uri="{BB962C8B-B14F-4D97-AF65-F5344CB8AC3E}">
        <p14:creationId xmlns:p14="http://schemas.microsoft.com/office/powerpoint/2010/main" val="157432783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087749" y="1591372"/>
            <a:ext cx="9843350" cy="3992416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fr-CH" sz="2000"/>
              <a:t> </a:t>
            </a:r>
            <a:r>
              <a:rPr lang="fr-CH" b="1" err="1">
                <a:latin typeface="Georgia"/>
              </a:rPr>
              <a:t>Anfrage</a:t>
            </a:r>
            <a:r>
              <a:rPr lang="fr-CH">
                <a:latin typeface="Georgia"/>
              </a:rPr>
              <a:t> an den SSI</a:t>
            </a:r>
          </a:p>
          <a:p>
            <a:pPr marL="0" indent="0">
              <a:buNone/>
            </a:pPr>
            <a:endParaRPr lang="fr-CH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>
                <a:latin typeface="Georgia"/>
              </a:rPr>
              <a:t> </a:t>
            </a:r>
            <a:r>
              <a:rPr lang="fr-CH" b="1" err="1">
                <a:latin typeface="Georgia"/>
              </a:rPr>
              <a:t>Erstberatung</a:t>
            </a:r>
            <a:r>
              <a:rPr lang="fr-CH" b="1">
                <a:latin typeface="Georgia"/>
              </a:rPr>
              <a:t>: </a:t>
            </a:r>
            <a:r>
              <a:rPr lang="fr-CH" err="1">
                <a:latin typeface="Georgia"/>
              </a:rPr>
              <a:t>Abklärung</a:t>
            </a:r>
            <a:r>
              <a:rPr lang="fr-CH">
                <a:latin typeface="Georgia"/>
              </a:rPr>
              <a:t>, </a:t>
            </a:r>
            <a:r>
              <a:rPr lang="fr-CH" err="1">
                <a:latin typeface="Georgia"/>
              </a:rPr>
              <a:t>ob</a:t>
            </a:r>
            <a:r>
              <a:rPr lang="fr-CH">
                <a:latin typeface="Georgia"/>
              </a:rPr>
              <a:t> der SSI </a:t>
            </a:r>
            <a:r>
              <a:rPr lang="fr-CH" err="1">
                <a:latin typeface="Georgia"/>
              </a:rPr>
              <a:t>bei</a:t>
            </a:r>
            <a:r>
              <a:rPr lang="fr-CH">
                <a:latin typeface="Georgia"/>
              </a:rPr>
              <a:t> der </a:t>
            </a:r>
            <a:r>
              <a:rPr lang="fr-CH" err="1">
                <a:latin typeface="Georgia"/>
              </a:rPr>
              <a:t>Anfrage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unterstützen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und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einen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Mehrwert</a:t>
            </a:r>
            <a:r>
              <a:rPr lang="fr-CH">
                <a:latin typeface="Georgia"/>
              </a:rPr>
              <a:t> </a:t>
            </a:r>
            <a:endParaRPr lang="fr-CH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r-CH">
                <a:latin typeface="Georgia"/>
              </a:rPr>
              <a:t>   </a:t>
            </a:r>
            <a:r>
              <a:rPr lang="fr-CH" err="1">
                <a:latin typeface="Georgia"/>
              </a:rPr>
              <a:t>bieten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kann</a:t>
            </a:r>
            <a:r>
              <a:rPr lang="fr-CH">
                <a:latin typeface="Georgia"/>
              </a:rPr>
              <a:t>: </a:t>
            </a:r>
            <a:r>
              <a:rPr lang="fr-CH" err="1">
                <a:latin typeface="Georgia"/>
              </a:rPr>
              <a:t>Sach</a:t>
            </a:r>
            <a:r>
              <a:rPr lang="fr-CH">
                <a:latin typeface="Georgia"/>
              </a:rPr>
              <a:t>- </a:t>
            </a:r>
            <a:r>
              <a:rPr lang="fr-CH" err="1">
                <a:latin typeface="Georgia"/>
              </a:rPr>
              <a:t>und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Rechtslage</a:t>
            </a:r>
            <a:r>
              <a:rPr lang="fr-CH">
                <a:latin typeface="Georgia"/>
              </a:rPr>
              <a:t>, Internationale </a:t>
            </a:r>
            <a:r>
              <a:rPr lang="fr-CH" err="1">
                <a:latin typeface="Georgia"/>
              </a:rPr>
              <a:t>Abkommen</a:t>
            </a:r>
            <a:r>
              <a:rPr lang="fr-CH">
                <a:latin typeface="Georgia"/>
              </a:rPr>
              <a:t>, </a:t>
            </a:r>
            <a:r>
              <a:rPr lang="fr-CH" err="1">
                <a:latin typeface="Georgia"/>
              </a:rPr>
              <a:t>Netzwerkpartner</a:t>
            </a:r>
            <a:endParaRPr lang="fr-CH">
              <a:latin typeface="Georgia"/>
            </a:endParaRPr>
          </a:p>
          <a:p>
            <a:pPr marL="0" indent="0">
              <a:buNone/>
            </a:pPr>
            <a:endParaRPr lang="fr-CH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>
                <a:latin typeface="Georgia"/>
              </a:rPr>
              <a:t> </a:t>
            </a:r>
            <a:r>
              <a:rPr lang="fr-CH" b="1" err="1">
                <a:latin typeface="Georgia"/>
              </a:rPr>
              <a:t>Fallanmeldung</a:t>
            </a:r>
            <a:endParaRPr lang="fr-CH" b="1">
              <a:latin typeface="Georgia"/>
            </a:endParaRPr>
          </a:p>
          <a:p>
            <a:pPr marL="0" indent="0">
              <a:buNone/>
            </a:pPr>
            <a:endParaRPr lang="fr-CH" b="1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>
                <a:latin typeface="Georgia"/>
              </a:rPr>
              <a:t> </a:t>
            </a:r>
            <a:r>
              <a:rPr lang="fr-CH" b="1">
                <a:latin typeface="Georgia"/>
              </a:rPr>
              <a:t>Intervention </a:t>
            </a:r>
            <a:r>
              <a:rPr lang="fr-CH" b="1" err="1">
                <a:latin typeface="Georgia"/>
              </a:rPr>
              <a:t>im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Ausland</a:t>
            </a:r>
            <a:r>
              <a:rPr lang="fr-CH" b="1">
                <a:latin typeface="Georgia"/>
              </a:rPr>
              <a:t> </a:t>
            </a:r>
            <a:r>
              <a:rPr lang="fr-CH">
                <a:latin typeface="Georgia"/>
              </a:rPr>
              <a:t>(via </a:t>
            </a:r>
            <a:r>
              <a:rPr lang="fr-CH" err="1">
                <a:latin typeface="Georgia"/>
              </a:rPr>
              <a:t>Netzerkpartner</a:t>
            </a:r>
            <a:r>
              <a:rPr lang="fr-CH">
                <a:latin typeface="Georgia"/>
              </a:rPr>
              <a:t>)</a:t>
            </a:r>
          </a:p>
          <a:p>
            <a:pPr marL="0" indent="0">
              <a:buNone/>
            </a:pPr>
            <a:endParaRPr lang="fr-CH" b="1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>
                <a:latin typeface="Georgia"/>
              </a:rPr>
              <a:t> </a:t>
            </a:r>
            <a:r>
              <a:rPr lang="fr-CH" b="1" err="1">
                <a:latin typeface="Georgia"/>
              </a:rPr>
              <a:t>Regelmässige</a:t>
            </a:r>
            <a:r>
              <a:rPr lang="fr-CH">
                <a:latin typeface="Georgia"/>
              </a:rPr>
              <a:t> </a:t>
            </a:r>
            <a:r>
              <a:rPr lang="fr-CH" b="1" err="1">
                <a:latin typeface="Georgia"/>
              </a:rPr>
              <a:t>Besprechungen</a:t>
            </a:r>
            <a:endParaRPr lang="fr-CH" b="1">
              <a:latin typeface="Georgia"/>
            </a:endParaRPr>
          </a:p>
          <a:p>
            <a:pPr marL="0" indent="0">
              <a:buNone/>
            </a:pPr>
            <a:endParaRPr lang="fr-CH" b="1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>
                <a:latin typeface="Georgia"/>
              </a:rPr>
              <a:t> </a:t>
            </a:r>
            <a:r>
              <a:rPr lang="fr-CH" b="1" err="1">
                <a:latin typeface="Georgia"/>
              </a:rPr>
              <a:t>Fallabschluss</a:t>
            </a:r>
            <a:r>
              <a:rPr lang="fr-CH" b="1">
                <a:latin typeface="Georgia"/>
              </a:rPr>
              <a:t> </a:t>
            </a:r>
            <a:r>
              <a:rPr lang="fr-CH" err="1">
                <a:latin typeface="Georgia"/>
              </a:rPr>
              <a:t>und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Fakturierung</a:t>
            </a:r>
            <a:endParaRPr lang="fr-CH">
              <a:latin typeface="Georgia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32380" y="815920"/>
            <a:ext cx="8072708" cy="579585"/>
          </a:xfrm>
        </p:spPr>
        <p:txBody>
          <a:bodyPr lIns="0" tIns="0" rIns="0" bIns="0" anchor="t">
            <a:normAutofit/>
          </a:bodyPr>
          <a:lstStyle/>
          <a:p>
            <a:r>
              <a:rPr lang="fr-CH" sz="2800" err="1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Arbeitsweise</a:t>
            </a:r>
            <a:r>
              <a:rPr lang="fr-CH" sz="2800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 </a:t>
            </a:r>
            <a:r>
              <a:rPr lang="fr-CH" sz="2800" err="1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bei</a:t>
            </a:r>
            <a:r>
              <a:rPr lang="fr-CH" sz="2800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 </a:t>
            </a:r>
            <a:r>
              <a:rPr lang="fr-CH" sz="2800" err="1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Fallanmeldungen</a:t>
            </a:r>
            <a:r>
              <a:rPr lang="fr-CH" sz="2800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 </a:t>
            </a:r>
          </a:p>
        </p:txBody>
      </p:sp>
      <p:pic>
        <p:nvPicPr>
          <p:cNvPr id="5" name="Grafik 4" descr="Marke Fragezeichen mit einfarbiger Füllung">
            <a:extLst>
              <a:ext uri="{FF2B5EF4-FFF2-40B4-BE49-F238E27FC236}">
                <a16:creationId xmlns:a16="http://schemas.microsoft.com/office/drawing/2014/main" id="{EDC91BB4-92D7-092E-5DEA-18E2F4777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918" y="1482652"/>
            <a:ext cx="697284" cy="697284"/>
          </a:xfrm>
          <a:prstGeom prst="rect">
            <a:avLst/>
          </a:prstGeom>
        </p:spPr>
      </p:pic>
      <p:pic>
        <p:nvPicPr>
          <p:cNvPr id="7" name="Grafik 6" descr="Lehrer mit einfarbiger Füllung">
            <a:extLst>
              <a:ext uri="{FF2B5EF4-FFF2-40B4-BE49-F238E27FC236}">
                <a16:creationId xmlns:a16="http://schemas.microsoft.com/office/drawing/2014/main" id="{7F4440ED-FD84-53FE-6068-E2398A711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518" y="2211934"/>
            <a:ext cx="697285" cy="697285"/>
          </a:xfrm>
          <a:prstGeom prst="rect">
            <a:avLst/>
          </a:prstGeom>
        </p:spPr>
      </p:pic>
      <p:pic>
        <p:nvPicPr>
          <p:cNvPr id="9" name="Grafik 8" descr="Dokument mit einfarbiger Füllung">
            <a:extLst>
              <a:ext uri="{FF2B5EF4-FFF2-40B4-BE49-F238E27FC236}">
                <a16:creationId xmlns:a16="http://schemas.microsoft.com/office/drawing/2014/main" id="{6B446F7C-8A65-76D8-1D7F-14DC4A4A6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9236" y="2909219"/>
            <a:ext cx="697284" cy="697284"/>
          </a:xfrm>
          <a:prstGeom prst="rect">
            <a:avLst/>
          </a:prstGeom>
        </p:spPr>
      </p:pic>
      <p:pic>
        <p:nvPicPr>
          <p:cNvPr id="11" name="Grafik 10" descr="Erdkugel: Afrika und Europa mit einfarbiger Füllung">
            <a:extLst>
              <a:ext uri="{FF2B5EF4-FFF2-40B4-BE49-F238E27FC236}">
                <a16:creationId xmlns:a16="http://schemas.microsoft.com/office/drawing/2014/main" id="{A70923BE-D3D8-BED8-371E-73B7FD683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12" y="3649830"/>
            <a:ext cx="697286" cy="697286"/>
          </a:xfrm>
          <a:prstGeom prst="rect">
            <a:avLst/>
          </a:prstGeom>
        </p:spPr>
      </p:pic>
      <p:pic>
        <p:nvPicPr>
          <p:cNvPr id="13" name="Grafik 12" descr="Sitzungssaal mit einfarbiger Füllung">
            <a:extLst>
              <a:ext uri="{FF2B5EF4-FFF2-40B4-BE49-F238E27FC236}">
                <a16:creationId xmlns:a16="http://schemas.microsoft.com/office/drawing/2014/main" id="{97873149-7A4B-D895-5280-1EA27974CF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237" y="4390443"/>
            <a:ext cx="773281" cy="773281"/>
          </a:xfrm>
          <a:prstGeom prst="rect">
            <a:avLst/>
          </a:prstGeom>
        </p:spPr>
      </p:pic>
      <p:pic>
        <p:nvPicPr>
          <p:cNvPr id="15" name="Grafik 14" descr="Beenden mit einfarbiger Füllung">
            <a:extLst>
              <a:ext uri="{FF2B5EF4-FFF2-40B4-BE49-F238E27FC236}">
                <a16:creationId xmlns:a16="http://schemas.microsoft.com/office/drawing/2014/main" id="{80EB8F70-1B76-2485-FE01-17480C22CF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595" y="5207051"/>
            <a:ext cx="750271" cy="7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3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05806" y="1602104"/>
            <a:ext cx="7954449" cy="467382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fr-CH" b="1" err="1">
                <a:latin typeface="Georgia"/>
              </a:rPr>
              <a:t>Anfragen</a:t>
            </a:r>
            <a:r>
              <a:rPr lang="fr-CH" b="1">
                <a:latin typeface="Georgia"/>
              </a:rPr>
              <a:t> von:</a:t>
            </a:r>
          </a:p>
          <a:p>
            <a:pPr marL="0" indent="0">
              <a:buNone/>
            </a:pPr>
            <a:endParaRPr lang="fr-CH" b="1">
              <a:latin typeface="Georgia"/>
            </a:endParaRPr>
          </a:p>
          <a:p>
            <a:pPr marL="0" indent="0">
              <a:buNone/>
            </a:pPr>
            <a:r>
              <a:rPr lang="fr-CH">
                <a:latin typeface="Georgia"/>
              </a:rPr>
              <a:t>                   </a:t>
            </a:r>
            <a:r>
              <a:rPr lang="fr-CH" err="1">
                <a:latin typeface="Georgia"/>
              </a:rPr>
              <a:t>Kantonale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Behörden</a:t>
            </a:r>
            <a:r>
              <a:rPr lang="fr-CH">
                <a:latin typeface="Georgia"/>
              </a:rPr>
              <a:t> (KESB, </a:t>
            </a:r>
            <a:r>
              <a:rPr lang="fr-CH" err="1">
                <a:latin typeface="Georgia"/>
              </a:rPr>
              <a:t>Gerichte</a:t>
            </a:r>
            <a:r>
              <a:rPr lang="fr-CH">
                <a:latin typeface="Georgia"/>
              </a:rPr>
              <a:t>)</a:t>
            </a:r>
          </a:p>
          <a:p>
            <a:pPr marL="0" indent="0">
              <a:buNone/>
            </a:pPr>
            <a:r>
              <a:rPr lang="fr-CH">
                <a:latin typeface="Georgia"/>
              </a:rPr>
              <a:t>                   </a:t>
            </a:r>
            <a:r>
              <a:rPr lang="fr-CH" err="1">
                <a:latin typeface="Georgia"/>
              </a:rPr>
              <a:t>Kommunale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Fachstellen</a:t>
            </a:r>
            <a:r>
              <a:rPr lang="fr-CH">
                <a:latin typeface="Georgia"/>
              </a:rPr>
              <a:t> (</a:t>
            </a:r>
            <a:r>
              <a:rPr lang="fr-CH" err="1">
                <a:latin typeface="Georgia"/>
              </a:rPr>
              <a:t>Beistandspersonen</a:t>
            </a:r>
            <a:r>
              <a:rPr lang="fr-CH">
                <a:latin typeface="Georgia"/>
              </a:rPr>
              <a:t>, </a:t>
            </a:r>
            <a:r>
              <a:rPr lang="fr-CH" err="1">
                <a:latin typeface="Georgia"/>
              </a:rPr>
              <a:t>Beratungsstellen</a:t>
            </a:r>
            <a:r>
              <a:rPr lang="fr-CH">
                <a:latin typeface="Georgia"/>
              </a:rPr>
              <a:t>)</a:t>
            </a:r>
          </a:p>
          <a:p>
            <a:pPr marL="0" indent="0">
              <a:buNone/>
            </a:pPr>
            <a:r>
              <a:rPr lang="fr-CH">
                <a:latin typeface="Georgia"/>
              </a:rPr>
              <a:t>                   </a:t>
            </a:r>
            <a:r>
              <a:rPr lang="fr-CH" err="1">
                <a:latin typeface="Georgia"/>
              </a:rPr>
              <a:t>Privatpersonen</a:t>
            </a:r>
            <a:endParaRPr lang="fr-CH">
              <a:latin typeface="Georgia"/>
            </a:endParaRPr>
          </a:p>
          <a:p>
            <a:pPr marL="0" indent="0">
              <a:buNone/>
            </a:pPr>
            <a:r>
              <a:rPr lang="fr-CH">
                <a:latin typeface="Georgia"/>
              </a:rPr>
              <a:t>                   </a:t>
            </a:r>
            <a:r>
              <a:rPr lang="fr-CH" err="1">
                <a:latin typeface="Georgia"/>
              </a:rPr>
              <a:t>Netzwerkpartner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im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Ausland</a:t>
            </a:r>
          </a:p>
          <a:p>
            <a:pPr marL="0" indent="0">
              <a:buNone/>
            </a:pPr>
            <a:endParaRPr lang="fr-CH" b="1">
              <a:latin typeface="Georgia"/>
            </a:endParaRPr>
          </a:p>
          <a:p>
            <a:pPr marL="0" indent="0">
              <a:buNone/>
            </a:pPr>
            <a:r>
              <a:rPr lang="fr-CH" b="1" err="1">
                <a:latin typeface="Georgia"/>
              </a:rPr>
              <a:t>Zu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klären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im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Intake</a:t>
            </a:r>
            <a:r>
              <a:rPr lang="fr-CH" b="1">
                <a:latin typeface="Georgia"/>
              </a:rPr>
              <a:t>: </a:t>
            </a:r>
          </a:p>
          <a:p>
            <a:pPr marL="0" indent="0">
              <a:buNone/>
            </a:pPr>
            <a:r>
              <a:rPr lang="fr-CH" err="1">
                <a:latin typeface="Georgia"/>
              </a:rPr>
              <a:t>Gibt</a:t>
            </a:r>
            <a:r>
              <a:rPr lang="fr-CH">
                <a:latin typeface="Georgia"/>
              </a:rPr>
              <a:t> es </a:t>
            </a:r>
            <a:r>
              <a:rPr lang="fr-CH" err="1">
                <a:latin typeface="Georgia"/>
              </a:rPr>
              <a:t>ein</a:t>
            </a:r>
            <a:r>
              <a:rPr lang="fr-CH">
                <a:latin typeface="Georgia"/>
              </a:rPr>
              <a:t> internationales </a:t>
            </a:r>
            <a:r>
              <a:rPr lang="fr-CH" err="1">
                <a:latin typeface="Georgia"/>
              </a:rPr>
              <a:t>Abkommen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zum</a:t>
            </a:r>
            <a:r>
              <a:rPr lang="fr-CH">
                <a:latin typeface="Georgia"/>
              </a:rPr>
              <a:t> </a:t>
            </a:r>
            <a:r>
              <a:rPr lang="fr-CH" err="1">
                <a:latin typeface="Georgia"/>
              </a:rPr>
              <a:t>betreffenden</a:t>
            </a:r>
            <a:r>
              <a:rPr lang="fr-CH">
                <a:latin typeface="Georgia"/>
              </a:rPr>
              <a:t> Thema?</a:t>
            </a:r>
          </a:p>
          <a:p>
            <a:pPr marL="0" indent="0">
              <a:buNone/>
            </a:pPr>
            <a:r>
              <a:rPr lang="fr-CH">
                <a:latin typeface="Georgia"/>
              </a:rPr>
              <a:t>Sind die </a:t>
            </a:r>
            <a:r>
              <a:rPr lang="fr-CH" err="1">
                <a:latin typeface="Georgia"/>
              </a:rPr>
              <a:t>betroffenen</a:t>
            </a:r>
            <a:r>
              <a:rPr lang="fr-CH">
                <a:latin typeface="Georgia"/>
              </a:rPr>
              <a:t> Länder </a:t>
            </a:r>
            <a:r>
              <a:rPr lang="fr-CH" err="1">
                <a:latin typeface="Georgia"/>
              </a:rPr>
              <a:t>Vertragsstaaten</a:t>
            </a:r>
            <a:r>
              <a:rPr lang="fr-CH">
                <a:latin typeface="Georgia"/>
              </a:rPr>
              <a:t> des </a:t>
            </a:r>
            <a:r>
              <a:rPr lang="fr-CH" err="1">
                <a:latin typeface="Georgia"/>
              </a:rPr>
              <a:t>Abkommens</a:t>
            </a:r>
            <a:r>
              <a:rPr lang="fr-CH">
                <a:latin typeface="Georgia"/>
              </a:rPr>
              <a:t>?</a:t>
            </a:r>
          </a:p>
          <a:p>
            <a:pPr marL="0" indent="0">
              <a:buNone/>
            </a:pPr>
            <a:endParaRPr lang="fr-CH" b="1">
              <a:latin typeface="Georgia"/>
            </a:endParaRPr>
          </a:p>
          <a:p>
            <a:pPr marL="0" indent="0">
              <a:buNone/>
            </a:pPr>
            <a:r>
              <a:rPr lang="fr-CH" b="1">
                <a:latin typeface="Georgia"/>
              </a:rPr>
              <a:t>                   Triage an </a:t>
            </a:r>
            <a:r>
              <a:rPr lang="fr-CH" b="1" err="1">
                <a:latin typeface="Georgia"/>
              </a:rPr>
              <a:t>Zentralbehörde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Kanton</a:t>
            </a:r>
            <a:r>
              <a:rPr lang="fr-CH" b="1">
                <a:latin typeface="Georgia"/>
              </a:rPr>
              <a:t> </a:t>
            </a:r>
            <a:r>
              <a:rPr lang="fr-CH" b="1" err="1">
                <a:latin typeface="Georgia"/>
              </a:rPr>
              <a:t>oder</a:t>
            </a:r>
            <a:r>
              <a:rPr lang="fr-CH" b="1">
                <a:latin typeface="Georgia"/>
              </a:rPr>
              <a:t> Bund</a:t>
            </a:r>
          </a:p>
          <a:p>
            <a:pPr marL="0" indent="0">
              <a:buNone/>
            </a:pPr>
            <a:r>
              <a:rPr lang="fr-CH" b="1">
                <a:latin typeface="Georgia"/>
              </a:rPr>
              <a:t>                   </a:t>
            </a:r>
            <a:r>
              <a:rPr lang="fr-CH" b="1" err="1">
                <a:latin typeface="Georgia"/>
              </a:rPr>
              <a:t>Netzwerk</a:t>
            </a:r>
            <a:r>
              <a:rPr lang="fr-CH" b="1">
                <a:latin typeface="Georgia"/>
              </a:rPr>
              <a:t> ISS</a:t>
            </a:r>
          </a:p>
          <a:p>
            <a:pPr marL="0" indent="0">
              <a:buNone/>
            </a:pPr>
            <a:endParaRPr lang="fr-CH" b="1">
              <a:latin typeface="Georgia"/>
            </a:endParaRPr>
          </a:p>
          <a:p>
            <a:pPr>
              <a:buFont typeface="Wingdings" charset="0"/>
              <a:buChar char="§"/>
            </a:pPr>
            <a:endParaRPr lang="fr-CH" b="1">
              <a:latin typeface="Georgia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105315" y="837385"/>
            <a:ext cx="4198111" cy="579585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fr-CH" sz="3200" err="1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Intake</a:t>
            </a:r>
            <a:endParaRPr lang="fr-CH" sz="3200">
              <a:solidFill>
                <a:srgbClr val="C00000"/>
              </a:solidFill>
              <a:latin typeface="Georgia"/>
              <a:ea typeface="ＭＳ Ｐゴシック"/>
              <a:cs typeface="Arial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438D63-EBD9-6477-EB52-5B5C23F9ABE4}"/>
              </a:ext>
            </a:extLst>
          </p:cNvPr>
          <p:cNvSpPr/>
          <p:nvPr/>
        </p:nvSpPr>
        <p:spPr>
          <a:xfrm>
            <a:off x="2300004" y="5300156"/>
            <a:ext cx="748371" cy="283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6018E63-71E3-4D5B-EBFE-FB31A0D29EEB}"/>
              </a:ext>
            </a:extLst>
          </p:cNvPr>
          <p:cNvSpPr/>
          <p:nvPr/>
        </p:nvSpPr>
        <p:spPr>
          <a:xfrm>
            <a:off x="2300003" y="5616457"/>
            <a:ext cx="748371" cy="283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2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925979" y="2082887"/>
            <a:ext cx="947651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Erwachsenenschutz, </a:t>
            </a:r>
          </a:p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Cross-</a:t>
            </a:r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border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Mediation, binationale Beratung, </a:t>
            </a:r>
          </a:p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Kindesvertretung</a:t>
            </a:r>
          </a:p>
        </p:txBody>
      </p:sp>
    </p:spTree>
    <p:extLst>
      <p:ext uri="{BB962C8B-B14F-4D97-AF65-F5344CB8AC3E}">
        <p14:creationId xmlns:p14="http://schemas.microsoft.com/office/powerpoint/2010/main" val="296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7286" y="706040"/>
            <a:ext cx="7353300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/>
              </a:rPr>
              <a:t>Finanzierung und Tarife</a:t>
            </a:r>
            <a:endParaRPr lang="fr-CH" sz="300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808" y="1260038"/>
            <a:ext cx="9216701" cy="50278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150000"/>
              </a:lnSpc>
              <a:buClr>
                <a:srgbClr val="BA0000"/>
              </a:buClr>
              <a:defRPr/>
            </a:pP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Finanzierung</a:t>
            </a:r>
            <a:endParaRPr lang="fr-FR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Jährlicher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Strukturbeitrag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durch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den Bund (BSV)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Leistungsvereinbarungen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Betriebsbeiträge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der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Kantone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Spenden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(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Zewo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anerkannt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Kostenpflichtige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Interventionen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Fallpauschalen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 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Kostenpflichtige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Beratungen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Mediationen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400050" lvl="1">
              <a:lnSpc>
                <a:spcPct val="150000"/>
              </a:lnSpc>
              <a:buClr>
                <a:srgbClr val="BA0000"/>
              </a:buClr>
              <a:defRPr/>
            </a:pP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Tarife</a:t>
            </a:r>
            <a:endParaRPr lang="fr-FR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Stundenansatz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von 140.- CHF/h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für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Beratungen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Interventionen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Stundenansatz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von 180.- CHF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für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Mediationen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Kostendach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für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Interventionen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im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Ausland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im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Normalfall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: 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Kanton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 Aargau (</a:t>
            </a:r>
            <a:r>
              <a:rPr lang="fr-FR" dirty="0" err="1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Besonderheiten</a:t>
            </a: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*)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Hinzu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kommen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allfällige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Spesen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im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Ausland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413162" y="1945727"/>
            <a:ext cx="94765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CH" sz="4800" b="1" dirty="0">
              <a:solidFill>
                <a:schemeClr val="bg1">
                  <a:lumMod val="10000"/>
                </a:schemeClr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    Weitere Dienstleistungen</a:t>
            </a:r>
            <a:endParaRPr lang="x-none" sz="4800" b="1" kern="1200" dirty="0">
              <a:solidFill>
                <a:schemeClr val="bg1">
                  <a:lumMod val="10000"/>
                </a:schemeClr>
              </a:solidFill>
              <a:latin typeface="Georgia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9F2FAE-EEF4-0432-0DD3-DD48D077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228" y="411765"/>
            <a:ext cx="9307312" cy="885064"/>
          </a:xfrm>
        </p:spPr>
        <p:txBody>
          <a:bodyPr wrap="square" lIns="0" tIns="36000" rIns="0" bIns="36000" anchor="ctr">
            <a:normAutofit/>
          </a:bodyPr>
          <a:lstStyle/>
          <a:p>
            <a:r>
              <a:rPr lang="de-DE" sz="4000" dirty="0">
                <a:latin typeface="Georgia"/>
              </a:rPr>
              <a:t>Publikationen</a:t>
            </a:r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5F8DCFB4-6433-8BB5-CDC2-DCECFF5C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6" y="3055243"/>
            <a:ext cx="2325845" cy="3334019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900F0549-48C7-F563-CD89-EAA844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58" y="1652588"/>
            <a:ext cx="2638425" cy="3552825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7" name="Grafik 7" descr="Ein Bild, das Text, Person enthält.&#10;&#10;Beschreibung automatisch generiert.">
            <a:extLst>
              <a:ext uri="{FF2B5EF4-FFF2-40B4-BE49-F238E27FC236}">
                <a16:creationId xmlns:a16="http://schemas.microsoft.com/office/drawing/2014/main" id="{DB560AD6-ED32-BB06-A8B9-3FCB6870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807" y="1468815"/>
            <a:ext cx="2743200" cy="3739019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0F862DAC-3D3F-CE2B-4AD5-AC1E84C3B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76" y="2874444"/>
            <a:ext cx="2686050" cy="3629025"/>
          </a:xfrm>
          <a:prstGeom prst="rect">
            <a:avLst/>
          </a:prstGeom>
          <a:ln>
            <a:solidFill>
              <a:srgbClr val="2F768E"/>
            </a:solidFill>
          </a:ln>
        </p:spPr>
      </p:pic>
    </p:spTree>
    <p:extLst>
      <p:ext uri="{BB962C8B-B14F-4D97-AF65-F5344CB8AC3E}">
        <p14:creationId xmlns:p14="http://schemas.microsoft.com/office/powerpoint/2010/main" val="1223560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4768" y="554075"/>
            <a:ext cx="1787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000" b="1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Kontakt</a:t>
            </a:r>
            <a:endParaRPr lang="fr-CH" sz="3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5203" y="1108073"/>
            <a:ext cx="8971471" cy="68941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2550"/>
            <a:endParaRPr lang="fr-CH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CH" sz="1600" b="1" dirty="0" err="1">
                <a:solidFill>
                  <a:srgbClr val="000000"/>
                </a:solidFill>
                <a:latin typeface="Georgia"/>
                <a:cs typeface="Arial"/>
              </a:rPr>
              <a:t>Büro</a:t>
            </a:r>
            <a:r>
              <a:rPr lang="fr-CH" sz="1600" b="1" dirty="0">
                <a:solidFill>
                  <a:srgbClr val="000000"/>
                </a:solidFill>
                <a:latin typeface="Georgia"/>
                <a:cs typeface="Arial"/>
              </a:rPr>
              <a:t> Zürich: </a:t>
            </a:r>
            <a:endParaRPr lang="fr-CH" sz="1600" i="1" dirty="0">
              <a:solidFill>
                <a:srgbClr val="86BEC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endParaRPr lang="fr-CH" sz="1600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CH" sz="1600" dirty="0" err="1">
                <a:solidFill>
                  <a:srgbClr val="000000"/>
                </a:solidFill>
                <a:latin typeface="Georgia"/>
                <a:cs typeface="Arial"/>
              </a:rPr>
              <a:t>Internationaler</a:t>
            </a:r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CH" sz="1600" dirty="0" err="1">
                <a:solidFill>
                  <a:srgbClr val="000000"/>
                </a:solidFill>
                <a:latin typeface="Georgia"/>
                <a:cs typeface="Arial"/>
              </a:rPr>
              <a:t>Sozialdienst</a:t>
            </a:r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 Schweiz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r>
              <a:rPr lang="fr-CH" sz="1600" dirty="0" err="1">
                <a:solidFill>
                  <a:srgbClr val="000000"/>
                </a:solidFill>
                <a:latin typeface="Georgia"/>
                <a:cs typeface="Arial"/>
              </a:rPr>
              <a:t>Hofwiesenstrasse</a:t>
            </a:r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 3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8057 Zürich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ea typeface="+mn-lt"/>
              <a:cs typeface="Arial" panose="020B0604020202020204" pitchFamily="34" charset="0"/>
            </a:endParaRPr>
          </a:p>
          <a:p>
            <a:pPr marL="82550"/>
            <a:r>
              <a:rPr lang="fr-CH" sz="1600" dirty="0">
                <a:solidFill>
                  <a:srgbClr val="C12B23"/>
                </a:solidFill>
                <a:latin typeface="Georgia"/>
                <a:cs typeface="Arial"/>
              </a:rPr>
              <a:t>Telefon: </a:t>
            </a:r>
            <a:r>
              <a:rPr lang="de-CH" sz="1600" dirty="0">
                <a:solidFill>
                  <a:srgbClr val="C12B23"/>
                </a:solidFill>
                <a:latin typeface="Georgia"/>
                <a:cs typeface="Arial"/>
              </a:rPr>
              <a:t>044 366 44 77</a:t>
            </a:r>
          </a:p>
          <a:p>
            <a:pPr marL="82550"/>
            <a:endParaRPr lang="de-CH" sz="1600" dirty="0">
              <a:solidFill>
                <a:srgbClr val="C12B23"/>
              </a:solidFill>
              <a:latin typeface="Georgia"/>
              <a:cs typeface="Arial"/>
            </a:endParaRP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de-CH" sz="1600" b="1" dirty="0">
                <a:solidFill>
                  <a:srgbClr val="000000"/>
                </a:solidFill>
                <a:latin typeface="Georgia"/>
                <a:cs typeface="Arial"/>
              </a:rPr>
              <a:t>Büro Genf:</a:t>
            </a: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Service Social International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9, rue du Valais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Case Postale 1469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1211 Genf </a:t>
            </a:r>
          </a:p>
          <a:p>
            <a:pPr marL="82550"/>
            <a:endParaRPr lang="fr-FR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FR" sz="1600" dirty="0">
                <a:solidFill>
                  <a:srgbClr val="C12B23"/>
                </a:solidFill>
                <a:latin typeface="Georgia"/>
                <a:cs typeface="Arial"/>
              </a:rPr>
              <a:t>Telefon: 022 731 67 00</a:t>
            </a:r>
            <a:endParaRPr lang="de-CH" sz="1600" dirty="0">
              <a:solidFill>
                <a:srgbClr val="C12B23"/>
              </a:solidFill>
              <a:latin typeface="Georgia"/>
              <a:cs typeface="Arial"/>
            </a:endParaRP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 indent="0">
              <a:buNone/>
            </a:pPr>
            <a:r>
              <a:rPr lang="fr-CH" sz="1600" dirty="0">
                <a:latin typeface="Georgia"/>
                <a:cs typeface="Arial"/>
                <a:hlinkClick r:id="rId2"/>
              </a:rPr>
              <a:t>info@ssi-schweiz.org</a:t>
            </a:r>
            <a:endParaRPr lang="fr-CH" sz="1600" dirty="0">
              <a:solidFill>
                <a:srgbClr val="86BEC3"/>
              </a:solidFill>
              <a:latin typeface="Georgia"/>
              <a:cs typeface="Arial"/>
            </a:endParaRPr>
          </a:p>
          <a:p>
            <a:pPr marL="82550"/>
            <a:r>
              <a:rPr lang="fr-CH" sz="1600" dirty="0">
                <a:solidFill>
                  <a:srgbClr val="2F768E"/>
                </a:solidFill>
                <a:latin typeface="Georgia"/>
                <a:cs typeface="Arial"/>
                <a:hlinkClick r:id="rId3"/>
              </a:rPr>
              <a:t>www.ssi-schweiz.org</a:t>
            </a:r>
            <a:endParaRPr lang="fr-CH" sz="1600" dirty="0">
              <a:cs typeface="Arial"/>
            </a:endParaRPr>
          </a:p>
          <a:p>
            <a:pPr marL="82550" indent="0">
              <a:buNone/>
            </a:pPr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endParaRPr lang="fr-CH" sz="3200" i="1" dirty="0">
              <a:solidFill>
                <a:srgbClr val="000000"/>
              </a:solidFill>
              <a:latin typeface="GillSans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86BEC3"/>
              </a:solidFill>
              <a:latin typeface="GillSans"/>
              <a:cs typeface="Arial" panose="020B0604020202020204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99AA93E-45AA-66EA-178A-D404DB42B89A}"/>
              </a:ext>
            </a:extLst>
          </p:cNvPr>
          <p:cNvSpPr/>
          <p:nvPr/>
        </p:nvSpPr>
        <p:spPr>
          <a:xfrm>
            <a:off x="7589518" y="1959429"/>
            <a:ext cx="3357156" cy="1469571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Maria Paz Olave, </a:t>
            </a:r>
            <a:r>
              <a:rPr lang="de-CH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lic.</a:t>
            </a:r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iur</a:t>
            </a:r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Cross-Border Mediatorin, Kindsvertreterin</a:t>
            </a:r>
          </a:p>
          <a:p>
            <a:pPr algn="ctr"/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mp.olave@ssi-schweiz.org</a:t>
            </a:r>
            <a:endParaRPr lang="de-D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C08CFDF-F2A0-ED25-17E9-005D8C4B40BC}"/>
              </a:ext>
            </a:extLst>
          </p:cNvPr>
          <p:cNvSpPr/>
          <p:nvPr/>
        </p:nvSpPr>
        <p:spPr>
          <a:xfrm>
            <a:off x="7589517" y="3764280"/>
            <a:ext cx="3406721" cy="1469571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Anna Lanz, </a:t>
            </a:r>
          </a:p>
          <a:p>
            <a:pPr algn="ctr"/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Sozialarbeiterin,</a:t>
            </a:r>
          </a:p>
          <a:p>
            <a:pPr algn="ctr"/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Fachperson Kindesschutz</a:t>
            </a:r>
          </a:p>
          <a:p>
            <a:pPr algn="ctr"/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a.lanz@ssi-schweiz.org</a:t>
            </a:r>
          </a:p>
        </p:txBody>
      </p:sp>
    </p:spTree>
    <p:extLst>
      <p:ext uri="{BB962C8B-B14F-4D97-AF65-F5344CB8AC3E}">
        <p14:creationId xmlns:p14="http://schemas.microsoft.com/office/powerpoint/2010/main" val="20528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61470" y="1469586"/>
            <a:ext cx="8657280" cy="57626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1.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Präsentation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 des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Internationalen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Sozialdienstes</a:t>
            </a:r>
            <a:endParaRPr lang="fr-FR" sz="2400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2.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Internationaler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Kindesschutz</a:t>
            </a:r>
            <a:endParaRPr lang="fr-FR" sz="2400" b="1" dirty="0">
              <a:solidFill>
                <a:srgbClr val="FF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3.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Internationaler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Erwachsenenschutz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Georgia"/>
                <a:cs typeface="Arial"/>
              </a:rPr>
              <a:t>u.W</a:t>
            </a: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.</a:t>
            </a: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1300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914400" lvl="1" indent="-514350">
              <a:lnSpc>
                <a:spcPct val="200000"/>
              </a:lnSpc>
              <a:buClr>
                <a:srgbClr val="BA0000"/>
              </a:buClr>
              <a:buFont typeface="+mj-lt"/>
              <a:buAutoNum type="romanUcPeriod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914400" lvl="1" indent="-514350">
              <a:lnSpc>
                <a:spcPct val="200000"/>
              </a:lnSpc>
              <a:buClr>
                <a:srgbClr val="BA0000"/>
              </a:buClr>
              <a:buFont typeface="+mj-lt"/>
              <a:buAutoNum type="romanUcPeriod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885" y="476250"/>
            <a:ext cx="6790978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3000" b="1" dirty="0">
                <a:solidFill>
                  <a:srgbClr val="2F768E"/>
                </a:solidFill>
                <a:latin typeface="Georgia"/>
              </a:rPr>
              <a:t>Programm (25 Minuten)</a:t>
            </a:r>
            <a:endParaRPr lang="fr-CH" sz="3000" dirty="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211879" y="2031991"/>
            <a:ext cx="1019537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International </a:t>
            </a:r>
            <a:r>
              <a:rPr lang="de-CH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Social</a:t>
            </a:r>
            <a:r>
              <a:rPr lang="de-CH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Service (globales Netzwerk): </a:t>
            </a:r>
            <a:r>
              <a:rPr lang="de-CH" sz="2800" b="1" dirty="0">
                <a:solidFill>
                  <a:srgbClr val="C12B23"/>
                </a:solidFill>
                <a:latin typeface="Georgia"/>
                <a:ea typeface="Helvetica Neue" charset="0"/>
                <a:cs typeface="Helvetica Neue" charset="0"/>
              </a:rPr>
              <a:t>ISS </a:t>
            </a:r>
            <a:endParaRPr lang="de-CH" sz="2800" b="1" dirty="0">
              <a:solidFill>
                <a:schemeClr val="bg1">
                  <a:lumMod val="10000"/>
                </a:schemeClr>
              </a:solidFill>
              <a:latin typeface="Georgia"/>
            </a:endParaRPr>
          </a:p>
          <a:p>
            <a:endParaRPr lang="de-CH" sz="2800" b="1">
              <a:solidFill>
                <a:srgbClr val="C12B23"/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de-CH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 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Schweizer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Zweigstelle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des Internationalen  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GillSans"/>
              <a:ea typeface="Helvetica Neue" charset="0"/>
              <a:cs typeface="Helvetica Neue" charset="0"/>
            </a:endParaRPr>
          </a:p>
          <a:p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 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Sozialdienstes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: </a:t>
            </a:r>
            <a:r>
              <a:rPr lang="en-US" sz="2800" b="1" dirty="0">
                <a:solidFill>
                  <a:srgbClr val="C12B23"/>
                </a:solidFill>
                <a:latin typeface="Georgia"/>
                <a:ea typeface="Helvetica Neue" charset="0"/>
                <a:cs typeface="Helvetica Neue" charset="0"/>
              </a:rPr>
              <a:t>SSI Suisse</a:t>
            </a:r>
            <a:endParaRPr lang="en-US" sz="2800" dirty="0">
              <a:solidFill>
                <a:srgbClr val="C12B23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5D1CA6D-28B8-CC61-0955-6CCEAE83BEB4}"/>
              </a:ext>
            </a:extLst>
          </p:cNvPr>
          <p:cNvSpPr/>
          <p:nvPr/>
        </p:nvSpPr>
        <p:spPr>
          <a:xfrm>
            <a:off x="718494" y="2151514"/>
            <a:ext cx="374559" cy="35523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3536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F1EAC50-8A57-8F5E-5FDB-08FABA6F91D6}"/>
              </a:ext>
            </a:extLst>
          </p:cNvPr>
          <p:cNvSpPr/>
          <p:nvPr/>
        </p:nvSpPr>
        <p:spPr>
          <a:xfrm>
            <a:off x="718493" y="2942269"/>
            <a:ext cx="374559" cy="35523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807923" y="2158553"/>
            <a:ext cx="7232858" cy="2760745"/>
          </a:xfrm>
        </p:spPr>
        <p:txBody>
          <a:bodyPr/>
          <a:lstStyle/>
          <a:p>
            <a:pPr marL="342900" lvl="2" indent="0">
              <a:lnSpc>
                <a:spcPct val="150000"/>
              </a:lnSpc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lvl="2" indent="0"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de-CH" b="1">
              <a:latin typeface="Georgia" panose="02040502050405020303" pitchFamily="18" charset="0"/>
              <a:ea typeface="ＭＳ Ｐゴシック" pitchFamily="34" charset="-128"/>
              <a:cs typeface="Arial" pitchFamily="34" charset="0"/>
            </a:endParaRPr>
          </a:p>
          <a:p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926180" y="968829"/>
            <a:ext cx="6477412" cy="4056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de-CH" sz="2800">
                <a:solidFill>
                  <a:srgbClr val="C12B23"/>
                </a:solidFill>
                <a:latin typeface="Georgia"/>
              </a:rPr>
              <a:t>Die wichtigsten internationalen Abkommen</a:t>
            </a:r>
            <a:endParaRPr lang="de-CH" sz="2800">
              <a:solidFill>
                <a:srgbClr val="C12B2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7259"/>
              </p:ext>
            </p:extLst>
          </p:nvPr>
        </p:nvGraphicFramePr>
        <p:xfrm>
          <a:off x="1999890" y="1931292"/>
          <a:ext cx="8105173" cy="428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355">
                  <a:extLst>
                    <a:ext uri="{9D8B030D-6E8A-4147-A177-3AD203B41FA5}">
                      <a16:colId xmlns:a16="http://schemas.microsoft.com/office/drawing/2014/main" val="2527218807"/>
                    </a:ext>
                  </a:extLst>
                </a:gridCol>
                <a:gridCol w="3923818">
                  <a:extLst>
                    <a:ext uri="{9D8B030D-6E8A-4147-A177-3AD203B41FA5}">
                      <a16:colId xmlns:a16="http://schemas.microsoft.com/office/drawing/2014/main" val="2901725289"/>
                    </a:ext>
                  </a:extLst>
                </a:gridCol>
              </a:tblGrid>
              <a:tr h="559931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CH" sz="1800" b="1">
                          <a:latin typeface="Georgia"/>
                          <a:ea typeface="ＭＳ Ｐゴシック"/>
                          <a:cs typeface="Arial"/>
                        </a:rPr>
                        <a:t>Haager Übereinkommen</a:t>
                      </a:r>
                      <a:endParaRPr lang="de-CH" sz="1800" b="1">
                        <a:latin typeface="Georgia" panose="02040502050405020303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11782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Haager Übereinkommen von 1980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Kindesentführung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2746026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Haager Übereinkommen von 1993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Adoption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4719369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Haager Übereinkommen von 1996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Kindesschutz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5919125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Haager Übereinkommen von 2000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Erwachsenenschutz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38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88401" y="513310"/>
            <a:ext cx="9995507" cy="863599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de-CH" sz="3000" kern="1200" dirty="0">
                <a:solidFill>
                  <a:srgbClr val="2F768E"/>
                </a:solidFill>
                <a:latin typeface="Georgia" panose="02040502050405020303" pitchFamily="18" charset="0"/>
                <a:ea typeface="+mn-ea"/>
                <a:cs typeface="+mn-cs"/>
              </a:rPr>
              <a:t>				 </a:t>
            </a:r>
            <a:r>
              <a:rPr lang="fr-FR" sz="3000" kern="1200" dirty="0">
                <a:solidFill>
                  <a:srgbClr val="2F768E"/>
                </a:solidFill>
                <a:latin typeface="Georgia" panose="02040502050405020303" pitchFamily="18" charset="0"/>
                <a:ea typeface="+mn-ea"/>
                <a:cs typeface="+mn-cs"/>
              </a:rPr>
              <a:t>D</a:t>
            </a:r>
            <a:r>
              <a:rPr lang="fr-FR" sz="3300" kern="1200" dirty="0">
                <a:solidFill>
                  <a:srgbClr val="2F768E"/>
                </a:solidFill>
                <a:latin typeface="Georgia" panose="02040502050405020303" pitchFamily="18" charset="0"/>
                <a:ea typeface="+mn-ea"/>
                <a:cs typeface="+mn-cs"/>
              </a:rPr>
              <a:t>er SSI Schweiz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6477" t="23708" r="59898" b="28768"/>
          <a:stretch/>
        </p:blipFill>
        <p:spPr>
          <a:xfrm>
            <a:off x="4679763" y="1765200"/>
            <a:ext cx="6904145" cy="39060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13540" y="5350599"/>
            <a:ext cx="5703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CH" sz="20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758" y="4250827"/>
            <a:ext cx="10263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defRPr/>
            </a:pP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Als NGO arbeitet der SSI komplementär zu und in </a:t>
            </a:r>
          </a:p>
          <a:p>
            <a:pPr marL="82550">
              <a:defRPr/>
            </a:pP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Zusammenarbeit mit staatlichen Strukturen.</a:t>
            </a:r>
          </a:p>
          <a:p>
            <a:pPr marL="82550">
              <a:defRPr/>
            </a:pPr>
            <a:endParaRPr lang="de-CH" dirty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82550"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Kernleistung: 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Transnationale Dienste</a:t>
            </a:r>
          </a:p>
          <a:p>
            <a:pPr marL="82550"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</a:rPr>
              <a:t>Weitere Schwerpunkte: 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Projekte in den Bereichen MNA, </a:t>
            </a:r>
          </a:p>
          <a:p>
            <a:pPr marL="82550">
              <a:defRPr/>
            </a:pP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Unterstützung von Migrant*innen, elterlicher Konsens</a:t>
            </a:r>
          </a:p>
          <a:p>
            <a:endParaRPr lang="de-CH" sz="2000" b="1" kern="1200" dirty="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67792" y="2116448"/>
            <a:ext cx="4366065" cy="2625104"/>
          </a:xfrm>
        </p:spPr>
        <p:txBody>
          <a:bodyPr lIns="91440" tIns="45720" rIns="91440" bIns="45720" anchor="t"/>
          <a:lstStyle/>
          <a:p>
            <a:pPr marL="0" indent="0">
              <a:buNone/>
              <a:tabLst>
                <a:tab pos="625475" algn="l"/>
              </a:tabLst>
            </a:pPr>
            <a:r>
              <a:rPr lang="de-CH" dirty="0">
                <a:latin typeface="Georgia"/>
              </a:rPr>
              <a:t>Der SSI bietet Kindern und Jugendlichen mit ihren Familien sowie Erwachsenen 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fachliche</a:t>
            </a:r>
            <a:r>
              <a:rPr lang="de-CH" dirty="0">
                <a:latin typeface="Georgia"/>
              </a:rPr>
              <a:t> 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Unterstützung auf </a:t>
            </a:r>
            <a:br>
              <a:rPr lang="de-CH" b="1" dirty="0">
                <a:latin typeface="Georgia" panose="02040502050405020303" pitchFamily="18" charset="0"/>
              </a:rPr>
            </a:br>
            <a:r>
              <a:rPr lang="de-CH" b="1" dirty="0">
                <a:solidFill>
                  <a:srgbClr val="2F768E"/>
                </a:solidFill>
                <a:latin typeface="Georgia"/>
              </a:rPr>
              <a:t>sozialer und rechtlicher </a:t>
            </a:r>
            <a:br>
              <a:rPr lang="de-CH" b="1" dirty="0">
                <a:latin typeface="Georgia" panose="02040502050405020303" pitchFamily="18" charset="0"/>
              </a:rPr>
            </a:br>
            <a:r>
              <a:rPr lang="de-CH" b="1" dirty="0">
                <a:solidFill>
                  <a:srgbClr val="2F768E"/>
                </a:solidFill>
                <a:latin typeface="Georgia"/>
              </a:rPr>
              <a:t>Ebene </a:t>
            </a:r>
            <a:r>
              <a:rPr lang="de-CH" dirty="0">
                <a:latin typeface="Georgia"/>
              </a:rPr>
              <a:t>mittels eines </a:t>
            </a:r>
            <a:br>
              <a:rPr lang="de-CH" dirty="0">
                <a:latin typeface="Georgia" panose="02040502050405020303" pitchFamily="18" charset="0"/>
              </a:rPr>
            </a:br>
            <a:r>
              <a:rPr lang="de-CH" b="1" dirty="0">
                <a:solidFill>
                  <a:srgbClr val="2F768E"/>
                </a:solidFill>
                <a:latin typeface="Georgia"/>
              </a:rPr>
              <a:t>Netzwerks in 120 Ländern.</a:t>
            </a:r>
          </a:p>
        </p:txBody>
      </p:sp>
    </p:spTree>
    <p:extLst>
      <p:ext uri="{BB962C8B-B14F-4D97-AF65-F5344CB8AC3E}">
        <p14:creationId xmlns:p14="http://schemas.microsoft.com/office/powerpoint/2010/main" val="2561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75" y="5991126"/>
            <a:ext cx="32171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Stand 2020</a:t>
            </a:r>
          </a:p>
          <a:p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Quelle: </a:t>
            </a:r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https://www.iss-ssi.org/index.php/en/home/network</a:t>
            </a:r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fr-CH" sz="75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4" y="1710649"/>
            <a:ext cx="8791105" cy="4159457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2081719" y="859942"/>
            <a:ext cx="8813259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</a:rPr>
              <a:t>Der SSI Schweiz ist Teil des globalen ISS-Netzwerkes</a:t>
            </a:r>
            <a:endParaRPr lang="fr-CH" sz="300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1667" y="4171406"/>
            <a:ext cx="2090917" cy="461665"/>
          </a:xfrm>
          <a:prstGeom prst="rect">
            <a:avLst/>
          </a:prstGeom>
          <a:ln w="12700">
            <a:solidFill>
              <a:srgbClr val="C12B2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CH" sz="1200">
                <a:solidFill>
                  <a:srgbClr val="C00000"/>
                </a:solidFill>
                <a:latin typeface="Georgia" panose="02040502050405020303" pitchFamily="18" charset="0"/>
              </a:rPr>
              <a:t>Rund 140 Netzwerkpartner in 120 Ländern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5880578" y="2556010"/>
            <a:ext cx="711200" cy="2212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</p:spTree>
    <p:extLst>
      <p:ext uri="{BB962C8B-B14F-4D97-AF65-F5344CB8AC3E}">
        <p14:creationId xmlns:p14="http://schemas.microsoft.com/office/powerpoint/2010/main" val="18908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807923" y="2158553"/>
            <a:ext cx="7232858" cy="2760745"/>
          </a:xfrm>
        </p:spPr>
        <p:txBody>
          <a:bodyPr/>
          <a:lstStyle/>
          <a:p>
            <a:pPr marL="342900" lvl="2" indent="0">
              <a:lnSpc>
                <a:spcPct val="150000"/>
              </a:lnSpc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lvl="2" indent="0"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de-CH" b="1">
              <a:latin typeface="Georgia" panose="02040502050405020303" pitchFamily="18" charset="0"/>
              <a:ea typeface="ＭＳ Ｐゴシック" pitchFamily="34" charset="-128"/>
              <a:cs typeface="Arial" pitchFamily="34" charset="0"/>
            </a:endParaRPr>
          </a:p>
          <a:p>
            <a:endParaRPr lang="fr-CH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3"/>
          <a:srcRect l="16477" t="23708" r="59898" b="28768"/>
          <a:stretch/>
        </p:blipFill>
        <p:spPr>
          <a:xfrm>
            <a:off x="6234093" y="2421728"/>
            <a:ext cx="5533707" cy="31307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6" y="2317898"/>
            <a:ext cx="5550738" cy="4050553"/>
          </a:xfrm>
          <a:prstGeom prst="rect">
            <a:avLst/>
          </a:prstGeom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Textfeld 7"/>
          <p:cNvSpPr txBox="1"/>
          <p:nvPr/>
        </p:nvSpPr>
        <p:spPr>
          <a:xfrm>
            <a:off x="1403350" y="1176397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</a:rPr>
              <a:t>Haager Vertragsstaaten </a:t>
            </a:r>
            <a:r>
              <a:rPr lang="de-CH" sz="3000" b="1" err="1">
                <a:solidFill>
                  <a:srgbClr val="2F768E"/>
                </a:solidFill>
                <a:latin typeface="Georgia" panose="02040502050405020303" pitchFamily="18" charset="0"/>
              </a:rPr>
              <a:t>vs</a:t>
            </a:r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</a:rPr>
              <a:t> ISS Netzwerk?</a:t>
            </a:r>
          </a:p>
          <a:p>
            <a:endParaRPr lang="de-CH" sz="20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3111" y="960024"/>
            <a:ext cx="7353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</a:rPr>
              <a:t>Der SSI Schweiz:</a:t>
            </a:r>
            <a:endParaRPr lang="fr-CH" sz="300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4549" y="2077162"/>
            <a:ext cx="9028035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bietet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kostenlose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sozialjuristische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Kurzberatungen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per E-Mail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oder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Telefon 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für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Privatpersonen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Fachpersonen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an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bietet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kosptenpflichtige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Beratungen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Mediationen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an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bietet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kostenpflichtige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Interventionen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im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Ausland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an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arbeitet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kindeswohlzentriert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und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ergebnisoffen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stellt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länderspezifische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Informationen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zur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Verfügung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triagiert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bei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Bedarf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an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zuständige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Stellen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925979" y="2082887"/>
            <a:ext cx="94765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Internationaler Kindesschutz</a:t>
            </a:r>
          </a:p>
        </p:txBody>
      </p:sp>
    </p:spTree>
    <p:extLst>
      <p:ext uri="{BB962C8B-B14F-4D97-AF65-F5344CB8AC3E}">
        <p14:creationId xmlns:p14="http://schemas.microsoft.com/office/powerpoint/2010/main" val="24653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SQUE SSi SUISSE">
  <a:themeElements>
    <a:clrScheme name="Fondation">
      <a:dk1>
        <a:srgbClr val="86BEC3"/>
      </a:dk1>
      <a:lt1>
        <a:srgbClr val="FEFFFE"/>
      </a:lt1>
      <a:dk2>
        <a:srgbClr val="C02B23"/>
      </a:dk2>
      <a:lt2>
        <a:srgbClr val="E7E6E6"/>
      </a:lt2>
      <a:accent1>
        <a:srgbClr val="C0A872"/>
      </a:accent1>
      <a:accent2>
        <a:srgbClr val="2F768E"/>
      </a:accent2>
      <a:accent3>
        <a:srgbClr val="E7D8C1"/>
      </a:accent3>
      <a:accent4>
        <a:srgbClr val="2F768E"/>
      </a:accent4>
      <a:accent5>
        <a:srgbClr val="BFDCDC"/>
      </a:accent5>
      <a:accent6>
        <a:srgbClr val="C02B23"/>
      </a:accent6>
      <a:hlink>
        <a:srgbClr val="2F768E"/>
      </a:hlink>
      <a:folHlink>
        <a:srgbClr val="C02B23"/>
      </a:folHlink>
    </a:clrScheme>
    <a:fontScheme name="Personnalisé 37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b="1" kern="1200" dirty="0" smtClean="0">
            <a:solidFill>
              <a:schemeClr val="tx1">
                <a:lumMod val="20000"/>
                <a:lumOff val="80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8CBF71B13D4CAC93AFDBE39A64A8" ma:contentTypeVersion="14" ma:contentTypeDescription="Create a new document." ma:contentTypeScope="" ma:versionID="dd74829ebe595ad4485c54b22867b492">
  <xsd:schema xmlns:xsd="http://www.w3.org/2001/XMLSchema" xmlns:xs="http://www.w3.org/2001/XMLSchema" xmlns:p="http://schemas.microsoft.com/office/2006/metadata/properties" xmlns:ns2="9941ceb2-b59c-4aa7-89ba-a8c75b2bebdd" xmlns:ns3="535e5c1b-5544-4ef1-8d2c-6ec920865ca3" targetNamespace="http://schemas.microsoft.com/office/2006/metadata/properties" ma:root="true" ma:fieldsID="e5453874c3161f4c0913b64207575d3c" ns2:_="" ns3:_="">
    <xsd:import namespace="9941ceb2-b59c-4aa7-89ba-a8c75b2bebdd"/>
    <xsd:import namespace="535e5c1b-5544-4ef1-8d2c-6ec920865c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ceb2-b59c-4aa7-89ba-a8c75b2beb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9204f3e0-3bfb-4369-a9d4-faa0c60f0d92}" ma:internalName="TaxCatchAll" ma:showField="CatchAllData" ma:web="9941ceb2-b59c-4aa7-89ba-a8c75b2be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5c1b-5544-4ef1-8d2c-6ec920865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fb9c1cd-fefc-4fed-a5a2-69e192dbfd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5e5c1b-5544-4ef1-8d2c-6ec920865ca3">
      <Terms xmlns="http://schemas.microsoft.com/office/infopath/2007/PartnerControls"/>
    </lcf76f155ced4ddcb4097134ff3c332f>
    <TaxCatchAll xmlns="9941ceb2-b59c-4aa7-89ba-a8c75b2bebdd" xsi:nil="true"/>
    <_dlc_DocId xmlns="9941ceb2-b59c-4aa7-89ba-a8c75b2bebdd">43SUNFTZKSRY-498968902-812558</_dlc_DocId>
    <_dlc_DocIdUrl xmlns="9941ceb2-b59c-4aa7-89ba-a8c75b2bebdd">
      <Url>https://servicesocialinternational.sharepoint.com/sites/SSI/_layouts/15/DocIdRedir.aspx?ID=43SUNFTZKSRY-498968902-812558</Url>
      <Description>43SUNFTZKSRY-498968902-812558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A78F71-5885-4281-BD1E-5A38C0BEE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3280F-EBC8-4B75-8500-57C003424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ceb2-b59c-4aa7-89ba-a8c75b2bebdd"/>
    <ds:schemaRef ds:uri="535e5c1b-5544-4ef1-8d2c-6ec920865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19E17-C1D2-4083-B8AE-B7D94868A0D7}">
  <ds:schemaRefs>
    <ds:schemaRef ds:uri="http://schemas.microsoft.com/office/2006/documentManagement/types"/>
    <ds:schemaRef ds:uri="http://purl.org/dc/elements/1.1/"/>
    <ds:schemaRef ds:uri="535e5c1b-5544-4ef1-8d2c-6ec920865ca3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9941ceb2-b59c-4aa7-89ba-a8c75b2bebd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3B7F844-675C-4B78-A8E7-F53C2B7F68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813</Words>
  <Application>Microsoft Office PowerPoint</Application>
  <PresentationFormat>Breitbild</PresentationFormat>
  <Paragraphs>210</Paragraphs>
  <Slides>19</Slides>
  <Notes>16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Gill Sans MT</vt:lpstr>
      <vt:lpstr>GillSans</vt:lpstr>
      <vt:lpstr>Helvetica Neue</vt:lpstr>
      <vt:lpstr>Segoe UI</vt:lpstr>
      <vt:lpstr>Wingdings</vt:lpstr>
      <vt:lpstr>MASQUE SSi SUISSE</vt:lpstr>
      <vt:lpstr>PowerPoint-Präsentation</vt:lpstr>
      <vt:lpstr>PowerPoint-Präsentation</vt:lpstr>
      <vt:lpstr>PowerPoint-Präsentation</vt:lpstr>
      <vt:lpstr>PowerPoint-Präsentation</vt:lpstr>
      <vt:lpstr>     Der SSI Schweiz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Publikationen</vt:lpstr>
      <vt:lpstr>PowerPoint-Präsentation</vt:lpstr>
    </vt:vector>
  </TitlesOfParts>
  <Company>SSI SUISSE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Lydie FIELBAL</dc:creator>
  <cp:lastModifiedBy>David Besse</cp:lastModifiedBy>
  <cp:revision>124</cp:revision>
  <cp:lastPrinted>2018-12-19T08:27:05Z</cp:lastPrinted>
  <dcterms:created xsi:type="dcterms:W3CDTF">2017-03-16T14:32:35Z</dcterms:created>
  <dcterms:modified xsi:type="dcterms:W3CDTF">2023-08-04T12:37:39Z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0x010100D7088CBF71B13D4CAC93AFDBE39A64A8</vt:lpwstr>
  </property>
  <property fmtid="{D5CDD505-2E9C-101B-9397-08002B2CF9AE}" pid="3" name="Order">
    <vt:r8>28307800</vt:r8>
  </property>
  <property fmtid="{D5CDD505-2E9C-101B-9397-08002B2CF9AE}" pid="4" name="_dlc_DocIdItemGuid">
    <vt:lpwstr>be97f043-0970-487b-8e6b-7e03361a6760</vt:lpwstr>
  </property>
  <property fmtid="{D5CDD505-2E9C-101B-9397-08002B2CF9AE}" pid="5" name="MediaServiceImageTags">
    <vt:lpwstr/>
  </property>
</Properties>
</file>