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heme/themeOverride1.xml" ContentType="application/vnd.openxmlformats-officedocument.themeOverride+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0" r:id="rId2"/>
  </p:sldMasterIdLst>
  <p:notesMasterIdLst>
    <p:notesMasterId r:id="rId25"/>
  </p:notesMasterIdLst>
  <p:handoutMasterIdLst>
    <p:handoutMasterId r:id="rId26"/>
  </p:handoutMasterIdLst>
  <p:sldIdLst>
    <p:sldId id="256" r:id="rId3"/>
    <p:sldId id="289" r:id="rId4"/>
    <p:sldId id="266" r:id="rId5"/>
    <p:sldId id="269" r:id="rId6"/>
    <p:sldId id="270" r:id="rId7"/>
    <p:sldId id="283" r:id="rId8"/>
    <p:sldId id="284" r:id="rId9"/>
    <p:sldId id="285" r:id="rId10"/>
    <p:sldId id="286" r:id="rId11"/>
    <p:sldId id="287" r:id="rId12"/>
    <p:sldId id="271" r:id="rId13"/>
    <p:sldId id="267" r:id="rId14"/>
    <p:sldId id="274" r:id="rId15"/>
    <p:sldId id="273" r:id="rId16"/>
    <p:sldId id="276" r:id="rId17"/>
    <p:sldId id="277" r:id="rId18"/>
    <p:sldId id="279" r:id="rId19"/>
    <p:sldId id="288" r:id="rId20"/>
    <p:sldId id="290" r:id="rId21"/>
    <p:sldId id="291" r:id="rId22"/>
    <p:sldId id="292" r:id="rId23"/>
    <p:sldId id="281" r:id="rId24"/>
  </p:sldIdLst>
  <p:sldSz cx="9144000" cy="6858000" type="screen4x3"/>
  <p:notesSz cx="6858000" cy="9144000"/>
  <p:custDataLst>
    <p:tags r:id="rId27"/>
  </p:custDataLst>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A1A5"/>
    <a:srgbClr val="0078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0" autoAdjust="0"/>
    <p:restoredTop sz="94692" autoAdjust="0"/>
  </p:normalViewPr>
  <p:slideViewPr>
    <p:cSldViewPr>
      <p:cViewPr varScale="1">
        <p:scale>
          <a:sx n="119" d="100"/>
          <a:sy n="119" d="100"/>
        </p:scale>
        <p:origin x="1400" y="176"/>
      </p:cViewPr>
      <p:guideLst>
        <p:guide orient="horz" pos="2160"/>
        <p:guide pos="2880"/>
      </p:guideLst>
    </p:cSldViewPr>
  </p:slideViewPr>
  <p:notesTextViewPr>
    <p:cViewPr>
      <p:scale>
        <a:sx n="1" d="1"/>
        <a:sy n="1" d="1"/>
      </p:scale>
      <p:origin x="0" y="0"/>
    </p:cViewPr>
  </p:notesTextViewPr>
  <p:notesViewPr>
    <p:cSldViewPr showGuides="1">
      <p:cViewPr varScale="1">
        <p:scale>
          <a:sx n="81" d="100"/>
          <a:sy n="81" d="100"/>
        </p:scale>
        <p:origin x="-3330" y="-78"/>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gs" Target="tags/tag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CH" dirty="0"/>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BDDB59B-DC97-43AE-92D7-89015BF95750}" type="datetimeFigureOut">
              <a:rPr lang="de-CH" smtClean="0"/>
              <a:t>10.08.23</a:t>
            </a:fld>
            <a:endParaRPr lang="de-CH" dirty="0"/>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CH" dirty="0"/>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572D0F0-4422-46D6-8F94-244919A32A2C}" type="slidenum">
              <a:rPr lang="de-CH" smtClean="0"/>
              <a:t>‹Nr.›</a:t>
            </a:fld>
            <a:endParaRPr lang="de-CH" dirty="0"/>
          </a:p>
        </p:txBody>
      </p:sp>
    </p:spTree>
    <p:extLst>
      <p:ext uri="{BB962C8B-B14F-4D97-AF65-F5344CB8AC3E}">
        <p14:creationId xmlns:p14="http://schemas.microsoft.com/office/powerpoint/2010/main" val="8541485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de-CH" dirty="0"/>
          </a:p>
        </p:txBody>
      </p:sp>
      <p:sp>
        <p:nvSpPr>
          <p:cNvPr id="133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de-CH" dirty="0"/>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CH" noProof="0" dirty="0"/>
              <a:t>Textmasterformate durch Klicken bearbeiten</a:t>
            </a:r>
          </a:p>
          <a:p>
            <a:pPr lvl="1"/>
            <a:r>
              <a:rPr lang="de-CH" noProof="0" dirty="0"/>
              <a:t>Zweite Ebene</a:t>
            </a:r>
          </a:p>
          <a:p>
            <a:pPr lvl="2"/>
            <a:r>
              <a:rPr lang="de-CH" noProof="0" dirty="0"/>
              <a:t>Dritte Ebene</a:t>
            </a:r>
          </a:p>
          <a:p>
            <a:pPr lvl="3"/>
            <a:r>
              <a:rPr lang="de-CH" noProof="0" dirty="0"/>
              <a:t>Vierte Ebene</a:t>
            </a:r>
          </a:p>
          <a:p>
            <a:pPr lvl="4"/>
            <a:r>
              <a:rPr lang="de-CH" noProof="0" dirty="0"/>
              <a:t>Fünfte Ebene</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de-CH" dirty="0"/>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3A8AAE64-3626-4C51-B222-91818A958ECC}" type="slidenum">
              <a:rPr lang="de-CH"/>
              <a:pPr>
                <a:defRPr/>
              </a:pPr>
              <a:t>‹Nr.›</a:t>
            </a:fld>
            <a:endParaRPr lang="de-CH" dirty="0"/>
          </a:p>
        </p:txBody>
      </p:sp>
    </p:spTree>
    <p:extLst>
      <p:ext uri="{BB962C8B-B14F-4D97-AF65-F5344CB8AC3E}">
        <p14:creationId xmlns:p14="http://schemas.microsoft.com/office/powerpoint/2010/main" val="15297890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tags" Target="../tags/tag16.xml"/><Relationship Id="rId3" Type="http://schemas.openxmlformats.org/officeDocument/2006/relationships/tags" Target="../tags/tag11.xml"/><Relationship Id="rId7" Type="http://schemas.openxmlformats.org/officeDocument/2006/relationships/tags" Target="../tags/tag15.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tags" Target="../tags/tag14.xml"/><Relationship Id="rId5" Type="http://schemas.openxmlformats.org/officeDocument/2006/relationships/tags" Target="../tags/tag13.xml"/><Relationship Id="rId10" Type="http://schemas.openxmlformats.org/officeDocument/2006/relationships/image" Target="../media/image1.wmf"/><Relationship Id="rId4" Type="http://schemas.openxmlformats.org/officeDocument/2006/relationships/tags" Target="../tags/tag12.xml"/><Relationship Id="rId9"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 Id="rId4"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tags" Target="../tags/tag46.xml"/><Relationship Id="rId4"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5" Type="http://schemas.openxmlformats.org/officeDocument/2006/relationships/slideMaster" Target="../slideMasters/slideMaster1.xml"/><Relationship Id="rId4" Type="http://schemas.openxmlformats.org/officeDocument/2006/relationships/tags" Target="../tags/tag52.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4"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9.xml"/><Relationship Id="rId1" Type="http://schemas.openxmlformats.org/officeDocument/2006/relationships/tags" Target="../tags/tag58.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1.xml"/><Relationship Id="rId1" Type="http://schemas.openxmlformats.org/officeDocument/2006/relationships/tags" Target="../tags/tag60.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3.xml"/><Relationship Id="rId1" Type="http://schemas.openxmlformats.org/officeDocument/2006/relationships/tags" Target="../tags/tag62.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tags" Target="../tags/tag64.xml"/><Relationship Id="rId4"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69.xml"/><Relationship Id="rId2" Type="http://schemas.openxmlformats.org/officeDocument/2006/relationships/tags" Target="../tags/tag68.xml"/><Relationship Id="rId1" Type="http://schemas.openxmlformats.org/officeDocument/2006/relationships/tags" Target="../tags/tag67.xml"/><Relationship Id="rId6" Type="http://schemas.openxmlformats.org/officeDocument/2006/relationships/slideMaster" Target="../slideMasters/slideMaster2.xml"/><Relationship Id="rId5" Type="http://schemas.openxmlformats.org/officeDocument/2006/relationships/tags" Target="../tags/tag71.xml"/><Relationship Id="rId4" Type="http://schemas.openxmlformats.org/officeDocument/2006/relationships/tags" Target="../tags/tag70.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72.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75.xml"/><Relationship Id="rId2" Type="http://schemas.openxmlformats.org/officeDocument/2006/relationships/tags" Target="../tags/tag74.xml"/><Relationship Id="rId1" Type="http://schemas.openxmlformats.org/officeDocument/2006/relationships/tags" Target="../tags/tag73.xml"/><Relationship Id="rId4"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7.xml"/><Relationship Id="rId1" Type="http://schemas.openxmlformats.org/officeDocument/2006/relationships/tags" Target="../tags/tag76.xml"/></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9.xml"/><Relationship Id="rId1" Type="http://schemas.openxmlformats.org/officeDocument/2006/relationships/tags" Target="../tags/tag78.xml"/></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1.xml"/><Relationship Id="rId1" Type="http://schemas.openxmlformats.org/officeDocument/2006/relationships/tags" Target="../tags/tag80.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slideMaster" Target="../slideMasters/slideMaster1.xml"/><Relationship Id="rId4" Type="http://schemas.openxmlformats.org/officeDocument/2006/relationships/tags" Target="../tags/tag26.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29.xml"/><Relationship Id="rId7" Type="http://schemas.openxmlformats.org/officeDocument/2006/relationships/slideMaster" Target="../slideMasters/slideMaster1.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tags" Target="../tags/tag32.xml"/><Relationship Id="rId5" Type="http://schemas.openxmlformats.org/officeDocument/2006/relationships/tags" Target="../tags/tag31.xml"/><Relationship Id="rId4" Type="http://schemas.openxmlformats.org/officeDocument/2006/relationships/tags" Target="../tags/tag30.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4.xml"/><Relationship Id="rId1" Type="http://schemas.openxmlformats.org/officeDocument/2006/relationships/tags" Target="../tags/tag33.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5.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slideMaster" Target="../slideMasters/slideMaster1.xml"/><Relationship Id="rId4" Type="http://schemas.openxmlformats.org/officeDocument/2006/relationships/tags" Target="../tags/tag39.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pic>
        <p:nvPicPr>
          <p:cNvPr id="5" name="Grafik 4"/>
          <p:cNvPicPr>
            <a:picLocks/>
          </p:cNvPicPr>
          <p:nvPr userDrawn="1">
            <p:custDataLst>
              <p:tags r:id="rId1"/>
            </p:custDataLst>
          </p:nvPr>
        </p:nvPicPr>
        <p:blipFill>
          <a:blip r:embed="rId10">
            <a:extLst>
              <a:ext uri="{28A0092B-C50C-407E-A947-70E740481C1C}">
                <a14:useLocalDpi xmlns:a14="http://schemas.microsoft.com/office/drawing/2010/main" val="0"/>
              </a:ext>
            </a:extLst>
          </a:blip>
          <a:stretch>
            <a:fillRect/>
          </a:stretch>
        </p:blipFill>
        <p:spPr>
          <a:xfrm>
            <a:off x="0" y="316012"/>
            <a:ext cx="9144000" cy="6858000"/>
          </a:xfrm>
          <a:prstGeom prst="rect">
            <a:avLst/>
          </a:prstGeom>
        </p:spPr>
      </p:pic>
      <p:sp>
        <p:nvSpPr>
          <p:cNvPr id="3" name="Text Box 11"/>
          <p:cNvSpPr txBox="1">
            <a:spLocks noChangeArrowheads="1"/>
          </p:cNvSpPr>
          <p:nvPr>
            <p:custDataLst>
              <p:tags r:id="rId2"/>
            </p:custDataLst>
          </p:nvPr>
        </p:nvSpPr>
        <p:spPr bwMode="auto">
          <a:xfrm>
            <a:off x="466725" y="611287"/>
            <a:ext cx="324127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nchorCtr="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lnSpc>
                <a:spcPts val="1200"/>
              </a:lnSpc>
            </a:pPr>
            <a:r>
              <a:rPr lang="de-CH" sz="1000">
                <a:latin typeface="Arial" charset="0"/>
              </a:rPr>
              <a:t>Klinik für Psychiatrie, Psychotherapie und Psychosomatik</a:t>
            </a:r>
            <a:endParaRPr lang="de-CH" sz="1000" dirty="0">
              <a:latin typeface="Arial" charset="0"/>
            </a:endParaRPr>
          </a:p>
        </p:txBody>
      </p:sp>
      <p:sp>
        <p:nvSpPr>
          <p:cNvPr id="6" name="Text Box 14"/>
          <p:cNvSpPr txBox="1">
            <a:spLocks noChangeArrowheads="1"/>
          </p:cNvSpPr>
          <p:nvPr userDrawn="1">
            <p:custDataLst>
              <p:tags r:id="rId3"/>
            </p:custDataLst>
          </p:nvPr>
        </p:nvSpPr>
        <p:spPr bwMode="auto">
          <a:xfrm>
            <a:off x="466725" y="6388100"/>
            <a:ext cx="634789"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lnSpc>
                <a:spcPts val="1200"/>
              </a:lnSpc>
            </a:pPr>
            <a:r>
              <a:rPr lang="de-CH" sz="1000" dirty="0">
                <a:latin typeface="Arial" charset="0"/>
              </a:rPr>
              <a:t>14.09.2023</a:t>
            </a:r>
          </a:p>
        </p:txBody>
      </p:sp>
      <p:sp>
        <p:nvSpPr>
          <p:cNvPr id="7" name="Text Box 15"/>
          <p:cNvSpPr txBox="1">
            <a:spLocks noChangeArrowheads="1"/>
          </p:cNvSpPr>
          <p:nvPr>
            <p:custDataLst>
              <p:tags r:id="rId4"/>
            </p:custDataLst>
          </p:nvPr>
        </p:nvSpPr>
        <p:spPr bwMode="auto">
          <a:xfrm>
            <a:off x="287524" y="2829373"/>
            <a:ext cx="7197725"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177800" indent="0" eaLnBrk="1" hangingPunct="1"/>
            <a:r>
              <a:rPr lang="de-CH" sz="4000" b="1">
                <a:latin typeface="Arial" charset="0"/>
              </a:rPr>
              <a:t>Home Treatment</a:t>
            </a:r>
            <a:endParaRPr lang="de-CH" sz="4000" b="1" dirty="0">
              <a:latin typeface="Arial" charset="0"/>
            </a:endParaRPr>
          </a:p>
        </p:txBody>
      </p:sp>
      <p:sp>
        <p:nvSpPr>
          <p:cNvPr id="9" name="Text Box 22"/>
          <p:cNvSpPr txBox="1">
            <a:spLocks noChangeArrowheads="1"/>
          </p:cNvSpPr>
          <p:nvPr>
            <p:custDataLst>
              <p:tags r:id="rId5"/>
            </p:custDataLst>
          </p:nvPr>
        </p:nvSpPr>
        <p:spPr bwMode="auto">
          <a:xfrm>
            <a:off x="477838" y="4213225"/>
            <a:ext cx="7775575" cy="205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lnSpc>
                <a:spcPts val="1600"/>
              </a:lnSpc>
            </a:pPr>
            <a:endParaRPr lang="de-CH" sz="1200" dirty="0">
              <a:latin typeface="Arial" charset="0"/>
            </a:endParaRPr>
          </a:p>
        </p:txBody>
      </p:sp>
      <p:sp>
        <p:nvSpPr>
          <p:cNvPr id="11" name="Rechteck 10"/>
          <p:cNvSpPr/>
          <p:nvPr userDrawn="1">
            <p:custDataLst>
              <p:tags r:id="rId6"/>
            </p:custDataLst>
          </p:nvPr>
        </p:nvSpPr>
        <p:spPr>
          <a:xfrm>
            <a:off x="477838" y="4424400"/>
            <a:ext cx="7775575" cy="5770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algn="l">
              <a:lnSpc>
                <a:spcPts val="1500"/>
              </a:lnSpc>
            </a:pPr>
            <a:r>
              <a:rPr lang="sv-SE" sz="1200" dirty="0">
                <a:solidFill>
                  <a:schemeClr val="tx1"/>
                </a:solidFill>
              </a:rPr>
              <a:t>Dr. med. M. Knorr, </a:t>
            </a:r>
            <a:r>
              <a:rPr lang="sv-SE" sz="1200" dirty="0" err="1">
                <a:solidFill>
                  <a:schemeClr val="tx1"/>
                </a:solidFill>
              </a:rPr>
              <a:t>Ärztlicher</a:t>
            </a:r>
            <a:r>
              <a:rPr lang="sv-SE" sz="1200" dirty="0">
                <a:solidFill>
                  <a:schemeClr val="tx1"/>
                </a:solidFill>
              </a:rPr>
              <a:t> </a:t>
            </a:r>
            <a:r>
              <a:rPr lang="sv-SE" sz="1200" dirty="0" err="1">
                <a:solidFill>
                  <a:schemeClr val="tx1"/>
                </a:solidFill>
              </a:rPr>
              <a:t>Leiter</a:t>
            </a:r>
            <a:r>
              <a:rPr lang="sv-SE" sz="1200" dirty="0">
                <a:solidFill>
                  <a:schemeClr val="tx1"/>
                </a:solidFill>
              </a:rPr>
              <a:t>, </a:t>
            </a:r>
            <a:r>
              <a:rPr lang="sv-SE" sz="1200" dirty="0" err="1">
                <a:solidFill>
                  <a:schemeClr val="tx1"/>
                </a:solidFill>
              </a:rPr>
              <a:t>Oberarzt</a:t>
            </a:r>
            <a:endParaRPr lang="sv-SE" sz="1200" dirty="0">
              <a:solidFill>
                <a:schemeClr val="tx1"/>
              </a:solidFill>
            </a:endParaRPr>
          </a:p>
          <a:p>
            <a:pPr algn="l">
              <a:lnSpc>
                <a:spcPts val="1500"/>
              </a:lnSpc>
            </a:pPr>
            <a:r>
              <a:rPr lang="sv-SE" sz="1200" dirty="0">
                <a:solidFill>
                  <a:schemeClr val="tx1"/>
                </a:solidFill>
              </a:rPr>
              <a:t>Silvan </a:t>
            </a:r>
            <a:r>
              <a:rPr lang="sv-SE" sz="1200" dirty="0" err="1">
                <a:solidFill>
                  <a:schemeClr val="tx1"/>
                </a:solidFill>
              </a:rPr>
              <a:t>Franke</a:t>
            </a:r>
            <a:r>
              <a:rPr lang="sv-SE" sz="1200" dirty="0">
                <a:solidFill>
                  <a:schemeClr val="tx1"/>
                </a:solidFill>
              </a:rPr>
              <a:t>, </a:t>
            </a:r>
            <a:r>
              <a:rPr lang="sv-SE" sz="1200" dirty="0" err="1">
                <a:solidFill>
                  <a:schemeClr val="tx1"/>
                </a:solidFill>
              </a:rPr>
              <a:t>Betriebsleiter</a:t>
            </a:r>
            <a:endParaRPr lang="sv-SE" sz="1200" dirty="0">
              <a:solidFill>
                <a:schemeClr val="tx1"/>
              </a:solidFill>
            </a:endParaRPr>
          </a:p>
          <a:p>
            <a:pPr algn="l">
              <a:lnSpc>
                <a:spcPts val="1500"/>
              </a:lnSpc>
            </a:pPr>
            <a:endParaRPr lang="de-CH" sz="1200" dirty="0">
              <a:solidFill>
                <a:schemeClr val="tx1"/>
              </a:solidFill>
            </a:endParaRPr>
          </a:p>
        </p:txBody>
      </p:sp>
      <p:sp>
        <p:nvSpPr>
          <p:cNvPr id="10" name="Textfeld 9"/>
          <p:cNvSpPr txBox="1"/>
          <p:nvPr userDrawn="1">
            <p:custDataLst>
              <p:tags r:id="rId7"/>
            </p:custDataLst>
          </p:nvPr>
        </p:nvSpPr>
        <p:spPr>
          <a:xfrm>
            <a:off x="468000" y="766800"/>
            <a:ext cx="2035814" cy="153888"/>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t" anchorCtr="0">
            <a:spAutoFit/>
          </a:bodyPr>
          <a:lstStyle>
            <a:defPPr>
              <a:defRPr lang="en-GB"/>
            </a:defPPr>
            <a:lvl1pPr eaLnBrk="1" hangingPunct="1">
              <a:lnSpc>
                <a:spcPts val="1200"/>
              </a:lnSpc>
              <a:defRPr sz="1000" b="1">
                <a:latin typeface="Arial"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lvl="0"/>
            <a:r>
              <a:rPr lang="de-CH" b="0"/>
              <a:t>Zentrum für Assessment und Triage</a:t>
            </a:r>
            <a:endParaRPr lang="de-CH" b="0" dirty="0"/>
          </a:p>
        </p:txBody>
      </p:sp>
      <p:sp>
        <p:nvSpPr>
          <p:cNvPr id="12" name="Textfeld 11"/>
          <p:cNvSpPr txBox="1"/>
          <p:nvPr userDrawn="1">
            <p:custDataLst>
              <p:tags r:id="rId8"/>
            </p:custDataLst>
          </p:nvPr>
        </p:nvSpPr>
        <p:spPr>
          <a:xfrm>
            <a:off x="468000" y="910800"/>
            <a:ext cx="1009892" cy="153888"/>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t" anchorCtr="0">
            <a:spAutoFit/>
          </a:bodyPr>
          <a:lstStyle>
            <a:defPPr>
              <a:defRPr lang="en-GB"/>
            </a:defPPr>
            <a:lvl1pPr eaLnBrk="1" hangingPunct="1">
              <a:lnSpc>
                <a:spcPts val="1200"/>
              </a:lnSpc>
              <a:defRPr sz="1000" b="1">
                <a:latin typeface="Arial"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lvl="0"/>
            <a:r>
              <a:rPr lang="de-CH"/>
              <a:t>Home Treatment</a:t>
            </a:r>
            <a:endParaRPr lang="de-CH" dirty="0"/>
          </a:p>
        </p:txBody>
      </p:sp>
    </p:spTree>
    <p:extLst>
      <p:ext uri="{BB962C8B-B14F-4D97-AF65-F5344CB8AC3E}">
        <p14:creationId xmlns:p14="http://schemas.microsoft.com/office/powerpoint/2010/main" val="1843971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a:t>Titelmasterformat durch Klicken bearbeiten</a:t>
            </a:r>
          </a:p>
        </p:txBody>
      </p:sp>
      <p:sp>
        <p:nvSpPr>
          <p:cNvPr id="3" name="Vertikaler Textplatzhalter 2"/>
          <p:cNvSpPr>
            <a:spLocks noGrp="1"/>
          </p:cNvSpPr>
          <p:nvPr>
            <p:ph type="body" orient="vert" idx="1"/>
            <p:custDataLst>
              <p:tags r:id="rId2"/>
            </p:custDataLst>
          </p:nvPr>
        </p:nvSpPr>
        <p:spPr/>
        <p:txBody>
          <a:bodyPr vert="eaVert"/>
          <a:lstStyle/>
          <a:p>
            <a:pPr lvl="0"/>
            <a:r>
              <a:rPr lang="de-CH" dirty="0"/>
              <a:t>Textmasterformat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
        <p:nvSpPr>
          <p:cNvPr id="4" name="Rectangle 6"/>
          <p:cNvSpPr>
            <a:spLocks noGrp="1" noChangeArrowheads="1"/>
          </p:cNvSpPr>
          <p:nvPr>
            <p:ph type="sldNum" sz="quarter" idx="10"/>
            <p:custDataLst>
              <p:tags r:id="rId3"/>
            </p:custDataLst>
          </p:nvPr>
        </p:nvSpPr>
        <p:spPr>
          <a:ln/>
        </p:spPr>
        <p:txBody>
          <a:bodyPr/>
          <a:lstStyle>
            <a:lvl1pPr>
              <a:defRPr/>
            </a:lvl1pPr>
          </a:lstStyle>
          <a:p>
            <a:pPr>
              <a:defRPr/>
            </a:pPr>
            <a:fld id="{29E01D21-CA02-4F37-9724-3F81624B47BA}" type="slidenum">
              <a:rPr lang="de-CH" smtClean="0"/>
              <a:pPr>
                <a:defRPr/>
              </a:pPr>
              <a:t>‹Nr.›</a:t>
            </a:fld>
            <a:endParaRPr lang="de-CH" dirty="0"/>
          </a:p>
        </p:txBody>
      </p:sp>
    </p:spTree>
    <p:extLst>
      <p:ext uri="{BB962C8B-B14F-4D97-AF65-F5344CB8AC3E}">
        <p14:creationId xmlns:p14="http://schemas.microsoft.com/office/powerpoint/2010/main" val="2198795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custDataLst>
              <p:tags r:id="rId1"/>
            </p:custDataLst>
          </p:nvPr>
        </p:nvSpPr>
        <p:spPr>
          <a:xfrm>
            <a:off x="6672263" y="412750"/>
            <a:ext cx="2076450" cy="5600700"/>
          </a:xfrm>
        </p:spPr>
        <p:txBody>
          <a:bodyPr vert="eaVert"/>
          <a:lstStyle/>
          <a:p>
            <a:r>
              <a:rPr lang="de-CH" dirty="0"/>
              <a:t>Titelmasterformat durch Klicken bearbeiten</a:t>
            </a:r>
          </a:p>
        </p:txBody>
      </p:sp>
      <p:sp>
        <p:nvSpPr>
          <p:cNvPr id="3" name="Vertikaler Textplatzhalter 2"/>
          <p:cNvSpPr>
            <a:spLocks noGrp="1"/>
          </p:cNvSpPr>
          <p:nvPr>
            <p:ph type="body" orient="vert" idx="1"/>
            <p:custDataLst>
              <p:tags r:id="rId2"/>
            </p:custDataLst>
          </p:nvPr>
        </p:nvSpPr>
        <p:spPr>
          <a:xfrm>
            <a:off x="442913" y="412750"/>
            <a:ext cx="6076950" cy="5600700"/>
          </a:xfrm>
        </p:spPr>
        <p:txBody>
          <a:bodyPr vert="eaVert"/>
          <a:lstStyle/>
          <a:p>
            <a:pPr lvl="0"/>
            <a:r>
              <a:rPr lang="de-CH" dirty="0"/>
              <a:t>Textmasterformat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
        <p:nvSpPr>
          <p:cNvPr id="4" name="Rectangle 6"/>
          <p:cNvSpPr>
            <a:spLocks noGrp="1" noChangeArrowheads="1"/>
          </p:cNvSpPr>
          <p:nvPr>
            <p:ph type="sldNum" sz="quarter" idx="10"/>
            <p:custDataLst>
              <p:tags r:id="rId3"/>
            </p:custDataLst>
          </p:nvPr>
        </p:nvSpPr>
        <p:spPr>
          <a:ln/>
        </p:spPr>
        <p:txBody>
          <a:bodyPr/>
          <a:lstStyle>
            <a:lvl1pPr>
              <a:defRPr/>
            </a:lvl1pPr>
          </a:lstStyle>
          <a:p>
            <a:pPr>
              <a:defRPr/>
            </a:pPr>
            <a:fld id="{A73E89A2-3C87-468C-9F89-C4C231D08734}" type="slidenum">
              <a:rPr lang="de-CH" smtClean="0"/>
              <a:pPr>
                <a:defRPr/>
              </a:pPr>
              <a:t>‹Nr.›</a:t>
            </a:fld>
            <a:endParaRPr lang="de-CH" dirty="0"/>
          </a:p>
        </p:txBody>
      </p:sp>
    </p:spTree>
    <p:extLst>
      <p:ext uri="{BB962C8B-B14F-4D97-AF65-F5344CB8AC3E}">
        <p14:creationId xmlns:p14="http://schemas.microsoft.com/office/powerpoint/2010/main" val="38593715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el, Inhalt und Text">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442913" y="412750"/>
            <a:ext cx="6272212" cy="801688"/>
          </a:xfrm>
        </p:spPr>
        <p:txBody>
          <a:bodyPr/>
          <a:lstStyle/>
          <a:p>
            <a:r>
              <a:rPr lang="de-CH" dirty="0"/>
              <a:t>Titelmasterformat durch Klicken bearbeiten</a:t>
            </a:r>
          </a:p>
        </p:txBody>
      </p:sp>
      <p:sp>
        <p:nvSpPr>
          <p:cNvPr id="3" name="Inhaltsplatzhalter 2"/>
          <p:cNvSpPr>
            <a:spLocks noGrp="1"/>
          </p:cNvSpPr>
          <p:nvPr>
            <p:ph sz="half" idx="1"/>
            <p:custDataLst>
              <p:tags r:id="rId2"/>
            </p:custDataLst>
          </p:nvPr>
        </p:nvSpPr>
        <p:spPr>
          <a:xfrm>
            <a:off x="466725" y="1377950"/>
            <a:ext cx="4064000" cy="4635500"/>
          </a:xfrm>
        </p:spPr>
        <p:txBody>
          <a:bodyPr/>
          <a:lstStyle/>
          <a:p>
            <a:pPr lvl="0"/>
            <a:r>
              <a:rPr lang="de-CH" dirty="0"/>
              <a:t>Textmasterformat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
        <p:nvSpPr>
          <p:cNvPr id="4" name="Textplatzhalter 3"/>
          <p:cNvSpPr>
            <a:spLocks noGrp="1"/>
          </p:cNvSpPr>
          <p:nvPr>
            <p:ph type="body" sz="half" idx="2"/>
            <p:custDataLst>
              <p:tags r:id="rId3"/>
            </p:custDataLst>
          </p:nvPr>
        </p:nvSpPr>
        <p:spPr>
          <a:xfrm>
            <a:off x="4683125" y="1377950"/>
            <a:ext cx="4065588" cy="4635500"/>
          </a:xfrm>
        </p:spPr>
        <p:txBody>
          <a:bodyPr/>
          <a:lstStyle/>
          <a:p>
            <a:pPr lvl="0"/>
            <a:r>
              <a:rPr lang="de-CH" dirty="0"/>
              <a:t>Textmasterformat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
        <p:nvSpPr>
          <p:cNvPr id="5" name="Rectangle 6"/>
          <p:cNvSpPr>
            <a:spLocks noGrp="1" noChangeArrowheads="1"/>
          </p:cNvSpPr>
          <p:nvPr>
            <p:ph type="sldNum" sz="quarter" idx="10"/>
            <p:custDataLst>
              <p:tags r:id="rId4"/>
            </p:custDataLst>
          </p:nvPr>
        </p:nvSpPr>
        <p:spPr>
          <a:ln/>
        </p:spPr>
        <p:txBody>
          <a:bodyPr/>
          <a:lstStyle>
            <a:lvl1pPr>
              <a:defRPr/>
            </a:lvl1pPr>
          </a:lstStyle>
          <a:p>
            <a:pPr>
              <a:defRPr/>
            </a:pPr>
            <a:fld id="{CBCAA72E-9313-4485-A422-5FE0C7146FEA}" type="slidenum">
              <a:rPr lang="de-CH" smtClean="0"/>
              <a:pPr>
                <a:defRPr/>
              </a:pPr>
              <a:t>‹Nr.›</a:t>
            </a:fld>
            <a:endParaRPr lang="de-CH" dirty="0"/>
          </a:p>
        </p:txBody>
      </p:sp>
    </p:spTree>
    <p:extLst>
      <p:ext uri="{BB962C8B-B14F-4D97-AF65-F5344CB8AC3E}">
        <p14:creationId xmlns:p14="http://schemas.microsoft.com/office/powerpoint/2010/main" val="28765534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el, ClipArt und Text">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442913" y="412750"/>
            <a:ext cx="6272212" cy="801688"/>
          </a:xfrm>
        </p:spPr>
        <p:txBody>
          <a:bodyPr/>
          <a:lstStyle/>
          <a:p>
            <a:r>
              <a:rPr lang="de-CH" dirty="0"/>
              <a:t>Titelmasterformat durch Klicken bearbeiten</a:t>
            </a:r>
          </a:p>
        </p:txBody>
      </p:sp>
      <p:sp>
        <p:nvSpPr>
          <p:cNvPr id="3" name="ClipArt-Platzhalter 2"/>
          <p:cNvSpPr>
            <a:spLocks noGrp="1"/>
          </p:cNvSpPr>
          <p:nvPr>
            <p:ph type="clipArt" sz="half" idx="1"/>
          </p:nvPr>
        </p:nvSpPr>
        <p:spPr>
          <a:xfrm>
            <a:off x="466725" y="1377950"/>
            <a:ext cx="4064000" cy="4635500"/>
          </a:xfrm>
        </p:spPr>
        <p:txBody>
          <a:bodyPr/>
          <a:lstStyle/>
          <a:p>
            <a:pPr lvl="0"/>
            <a:endParaRPr lang="de-CH" noProof="0"/>
          </a:p>
        </p:txBody>
      </p:sp>
      <p:sp>
        <p:nvSpPr>
          <p:cNvPr id="4" name="Textplatzhalter 3"/>
          <p:cNvSpPr>
            <a:spLocks noGrp="1"/>
          </p:cNvSpPr>
          <p:nvPr>
            <p:ph type="body" sz="half" idx="2"/>
            <p:custDataLst>
              <p:tags r:id="rId2"/>
            </p:custDataLst>
          </p:nvPr>
        </p:nvSpPr>
        <p:spPr>
          <a:xfrm>
            <a:off x="4683125" y="1377950"/>
            <a:ext cx="4065588" cy="4635500"/>
          </a:xfrm>
        </p:spPr>
        <p:txBody>
          <a:bodyPr/>
          <a:lstStyle/>
          <a:p>
            <a:pPr lvl="0"/>
            <a:r>
              <a:rPr lang="de-CH" dirty="0"/>
              <a:t>Textmasterformat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
        <p:nvSpPr>
          <p:cNvPr id="5" name="Rectangle 6"/>
          <p:cNvSpPr>
            <a:spLocks noGrp="1" noChangeArrowheads="1"/>
          </p:cNvSpPr>
          <p:nvPr>
            <p:ph type="sldNum" sz="quarter" idx="10"/>
            <p:custDataLst>
              <p:tags r:id="rId3"/>
            </p:custDataLst>
          </p:nvPr>
        </p:nvSpPr>
        <p:spPr>
          <a:ln/>
        </p:spPr>
        <p:txBody>
          <a:bodyPr/>
          <a:lstStyle>
            <a:lvl1pPr>
              <a:defRPr/>
            </a:lvl1pPr>
          </a:lstStyle>
          <a:p>
            <a:pPr>
              <a:defRPr/>
            </a:pPr>
            <a:fld id="{3DADC45F-E7B0-407F-9F2C-551850B371E8}" type="slidenum">
              <a:rPr lang="de-CH" smtClean="0"/>
              <a:pPr>
                <a:defRPr/>
              </a:pPr>
              <a:t>‹Nr.›</a:t>
            </a:fld>
            <a:endParaRPr lang="de-CH" dirty="0"/>
          </a:p>
        </p:txBody>
      </p:sp>
    </p:spTree>
    <p:extLst>
      <p:ext uri="{BB962C8B-B14F-4D97-AF65-F5344CB8AC3E}">
        <p14:creationId xmlns:p14="http://schemas.microsoft.com/office/powerpoint/2010/main" val="24912083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custDataLst>
              <p:tags r:id="rId1"/>
            </p:custDataLst>
          </p:nvPr>
        </p:nvSpPr>
        <p:spPr>
          <a:xfrm>
            <a:off x="685800" y="2369344"/>
            <a:ext cx="7772400" cy="1231106"/>
          </a:xfrm>
        </p:spPr>
        <p:txBody>
          <a:bodyPr/>
          <a:lstStyle/>
          <a:p>
            <a:r>
              <a:rPr lang="de-CH" dirty="0"/>
              <a:t>Titelmasterformat durch Klicken bearbeiten</a:t>
            </a:r>
          </a:p>
        </p:txBody>
      </p:sp>
      <p:sp>
        <p:nvSpPr>
          <p:cNvPr id="3" name="Untertitel 2"/>
          <p:cNvSpPr>
            <a:spLocks noGrp="1"/>
          </p:cNvSpPr>
          <p:nvPr>
            <p:ph type="subTitle" idx="1"/>
            <p:custDataLst>
              <p:tags r:id="rId2"/>
            </p:custDataLst>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CH" dirty="0"/>
              <a:t>Formatvorlage des Untertitelmasters durch Klicken bearbeiten</a:t>
            </a:r>
          </a:p>
        </p:txBody>
      </p:sp>
    </p:spTree>
    <p:extLst>
      <p:ext uri="{BB962C8B-B14F-4D97-AF65-F5344CB8AC3E}">
        <p14:creationId xmlns:p14="http://schemas.microsoft.com/office/powerpoint/2010/main" val="27386582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a:t>Titelmasterformat durch Klicken bearbeiten</a:t>
            </a:r>
          </a:p>
        </p:txBody>
      </p:sp>
      <p:sp>
        <p:nvSpPr>
          <p:cNvPr id="3" name="Inhaltsplatzhalter 2"/>
          <p:cNvSpPr>
            <a:spLocks noGrp="1"/>
          </p:cNvSpPr>
          <p:nvPr>
            <p:ph idx="1"/>
            <p:custDataLst>
              <p:tags r:id="rId2"/>
            </p:custDataLst>
          </p:nvPr>
        </p:nvSpPr>
        <p:spPr/>
        <p:txBody>
          <a:bodyPr/>
          <a:lstStyle/>
          <a:p>
            <a:pPr lvl="0"/>
            <a:r>
              <a:rPr lang="de-CH" dirty="0"/>
              <a:t>Textmasterformat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Tree>
    <p:extLst>
      <p:ext uri="{BB962C8B-B14F-4D97-AF65-F5344CB8AC3E}">
        <p14:creationId xmlns:p14="http://schemas.microsoft.com/office/powerpoint/2010/main" val="14930989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722313" y="4406900"/>
            <a:ext cx="7772400" cy="1231106"/>
          </a:xfrm>
        </p:spPr>
        <p:txBody>
          <a:bodyPr anchor="t"/>
          <a:lstStyle>
            <a:lvl1pPr algn="l">
              <a:defRPr sz="4000" b="1" cap="all"/>
            </a:lvl1pPr>
          </a:lstStyle>
          <a:p>
            <a:r>
              <a:rPr lang="de-CH" dirty="0"/>
              <a:t>Titelmasterformat durch Klicken bearbeiten</a:t>
            </a:r>
          </a:p>
        </p:txBody>
      </p:sp>
      <p:sp>
        <p:nvSpPr>
          <p:cNvPr id="3" name="Textplatzhalter 2"/>
          <p:cNvSpPr>
            <a:spLocks noGrp="1"/>
          </p:cNvSpPr>
          <p:nvPr>
            <p:ph type="body" idx="1"/>
            <p:custDataLst>
              <p:tags r:id="rId2"/>
            </p:custDataLst>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CH" dirty="0"/>
              <a:t>Textmasterformat bearbeiten</a:t>
            </a:r>
          </a:p>
        </p:txBody>
      </p:sp>
    </p:spTree>
    <p:extLst>
      <p:ext uri="{BB962C8B-B14F-4D97-AF65-F5344CB8AC3E}">
        <p14:creationId xmlns:p14="http://schemas.microsoft.com/office/powerpoint/2010/main" val="30716088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a:t>Titelmasterformat durch Klicken bearbeiten</a:t>
            </a:r>
          </a:p>
        </p:txBody>
      </p:sp>
      <p:sp>
        <p:nvSpPr>
          <p:cNvPr id="3" name="Inhaltsplatzhalter 2"/>
          <p:cNvSpPr>
            <a:spLocks noGrp="1"/>
          </p:cNvSpPr>
          <p:nvPr>
            <p:ph sz="half" idx="1"/>
            <p:custDataLst>
              <p:tags r:id="rId2"/>
            </p:custDataLst>
          </p:nvPr>
        </p:nvSpPr>
        <p:spPr>
          <a:xfrm>
            <a:off x="431800" y="3141663"/>
            <a:ext cx="3983038" cy="1439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CH" dirty="0"/>
              <a:t>Textmasterformat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
        <p:nvSpPr>
          <p:cNvPr id="4" name="Inhaltsplatzhalter 3"/>
          <p:cNvSpPr>
            <a:spLocks noGrp="1"/>
          </p:cNvSpPr>
          <p:nvPr>
            <p:ph sz="half" idx="2"/>
            <p:custDataLst>
              <p:tags r:id="rId3"/>
            </p:custDataLst>
          </p:nvPr>
        </p:nvSpPr>
        <p:spPr>
          <a:xfrm>
            <a:off x="4567238" y="3141663"/>
            <a:ext cx="3984625" cy="1439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CH" dirty="0"/>
              <a:t>Textmasterformat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Tree>
    <p:extLst>
      <p:ext uri="{BB962C8B-B14F-4D97-AF65-F5344CB8AC3E}">
        <p14:creationId xmlns:p14="http://schemas.microsoft.com/office/powerpoint/2010/main" val="32806528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457200" y="186532"/>
            <a:ext cx="8229600" cy="1231106"/>
          </a:xfrm>
        </p:spPr>
        <p:txBody>
          <a:bodyPr/>
          <a:lstStyle>
            <a:lvl1pPr>
              <a:defRPr/>
            </a:lvl1pPr>
          </a:lstStyle>
          <a:p>
            <a:r>
              <a:rPr lang="de-CH" dirty="0"/>
              <a:t>Titelmasterformat durch Klicken bearbeiten</a:t>
            </a:r>
          </a:p>
        </p:txBody>
      </p:sp>
      <p:sp>
        <p:nvSpPr>
          <p:cNvPr id="3" name="Textplatzhalter 2"/>
          <p:cNvSpPr>
            <a:spLocks noGrp="1"/>
          </p:cNvSpPr>
          <p:nvPr>
            <p:ph type="body" idx="1"/>
            <p:custDataLst>
              <p:tags r:id="rId2"/>
            </p:custDataLst>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dirty="0"/>
              <a:t>Textmasterformat bearbeiten</a:t>
            </a:r>
          </a:p>
        </p:txBody>
      </p:sp>
      <p:sp>
        <p:nvSpPr>
          <p:cNvPr id="4" name="Inhaltsplatzhalter 3"/>
          <p:cNvSpPr>
            <a:spLocks noGrp="1"/>
          </p:cNvSpPr>
          <p:nvPr>
            <p:ph sz="half" idx="2"/>
            <p:custDataLst>
              <p:tags r:id="rId3"/>
            </p:custDataLst>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CH" dirty="0"/>
              <a:t>Textmasterformat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
        <p:nvSpPr>
          <p:cNvPr id="5" name="Textplatzhalter 4"/>
          <p:cNvSpPr>
            <a:spLocks noGrp="1"/>
          </p:cNvSpPr>
          <p:nvPr>
            <p:ph type="body" sz="quarter" idx="3"/>
            <p:custDataLst>
              <p:tags r:id="rId4"/>
            </p:custDataLst>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dirty="0"/>
              <a:t>Textmasterformat bearbeiten</a:t>
            </a:r>
          </a:p>
        </p:txBody>
      </p:sp>
      <p:sp>
        <p:nvSpPr>
          <p:cNvPr id="6" name="Inhaltsplatzhalter 5"/>
          <p:cNvSpPr>
            <a:spLocks noGrp="1"/>
          </p:cNvSpPr>
          <p:nvPr>
            <p:ph sz="quarter" idx="4"/>
            <p:custDataLst>
              <p:tags r:id="rId5"/>
            </p:custDataLst>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CH" dirty="0"/>
              <a:t>Textmasterformat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Tree>
    <p:extLst>
      <p:ext uri="{BB962C8B-B14F-4D97-AF65-F5344CB8AC3E}">
        <p14:creationId xmlns:p14="http://schemas.microsoft.com/office/powerpoint/2010/main" val="31591255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a:t>Titelmasterformat durch Klicken bearbeiten</a:t>
            </a:r>
          </a:p>
        </p:txBody>
      </p:sp>
    </p:spTree>
    <p:extLst>
      <p:ext uri="{BB962C8B-B14F-4D97-AF65-F5344CB8AC3E}">
        <p14:creationId xmlns:p14="http://schemas.microsoft.com/office/powerpoint/2010/main" val="1525299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custDataLst>
              <p:tags r:id="rId1"/>
            </p:custDataLst>
          </p:nvPr>
        </p:nvSpPr>
        <p:spPr/>
        <p:txBody>
          <a:bodyPr/>
          <a:lstStyle/>
          <a:p>
            <a:pPr lvl="0"/>
            <a:r>
              <a:rPr lang="de-CH" dirty="0"/>
              <a:t>Textmasterformat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
        <p:nvSpPr>
          <p:cNvPr id="4" name="Rectangle 6"/>
          <p:cNvSpPr>
            <a:spLocks noGrp="1" noChangeArrowheads="1"/>
          </p:cNvSpPr>
          <p:nvPr>
            <p:ph type="sldNum" sz="quarter" idx="10"/>
            <p:custDataLst>
              <p:tags r:id="rId2"/>
            </p:custDataLst>
          </p:nvPr>
        </p:nvSpPr>
        <p:spPr>
          <a:xfrm>
            <a:off x="677862" y="6220800"/>
            <a:ext cx="473758" cy="241300"/>
          </a:xfrm>
          <a:ln/>
        </p:spPr>
        <p:txBody>
          <a:bodyPr/>
          <a:lstStyle>
            <a:lvl1pPr>
              <a:defRPr/>
            </a:lvl1pPr>
          </a:lstStyle>
          <a:p>
            <a:pPr>
              <a:defRPr/>
            </a:pPr>
            <a:fld id="{E23EC4FB-952C-4AB1-BD85-EDEE35A776F9}" type="slidenum">
              <a:rPr lang="de-CH" smtClean="0"/>
              <a:pPr>
                <a:defRPr/>
              </a:pPr>
              <a:t>‹Nr.›</a:t>
            </a:fld>
            <a:endParaRPr lang="de-CH" dirty="0"/>
          </a:p>
        </p:txBody>
      </p:sp>
      <p:sp>
        <p:nvSpPr>
          <p:cNvPr id="5" name="Titel 4"/>
          <p:cNvSpPr>
            <a:spLocks noGrp="1"/>
          </p:cNvSpPr>
          <p:nvPr>
            <p:ph type="title"/>
            <p:custDataLst>
              <p:tags r:id="rId3"/>
            </p:custDataLst>
          </p:nvPr>
        </p:nvSpPr>
        <p:spPr/>
        <p:txBody>
          <a:bodyPr/>
          <a:lstStyle/>
          <a:p>
            <a:r>
              <a:rPr lang="de-CH" dirty="0"/>
              <a:t>Titelmasterformat durch Klicken bearbeiten</a:t>
            </a:r>
          </a:p>
        </p:txBody>
      </p:sp>
    </p:spTree>
    <p:extLst>
      <p:ext uri="{BB962C8B-B14F-4D97-AF65-F5344CB8AC3E}">
        <p14:creationId xmlns:p14="http://schemas.microsoft.com/office/powerpoint/2010/main" val="31796413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71559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457200" y="819547"/>
            <a:ext cx="3008313" cy="615553"/>
          </a:xfrm>
        </p:spPr>
        <p:txBody>
          <a:bodyPr/>
          <a:lstStyle>
            <a:lvl1pPr algn="l">
              <a:defRPr sz="2000" b="1"/>
            </a:lvl1pPr>
          </a:lstStyle>
          <a:p>
            <a:r>
              <a:rPr lang="de-CH" dirty="0"/>
              <a:t>Titelmasterformat durch Klicken bearbeiten</a:t>
            </a:r>
          </a:p>
        </p:txBody>
      </p:sp>
      <p:sp>
        <p:nvSpPr>
          <p:cNvPr id="3" name="Inhaltsplatzhalter 2"/>
          <p:cNvSpPr>
            <a:spLocks noGrp="1"/>
          </p:cNvSpPr>
          <p:nvPr>
            <p:ph idx="1"/>
            <p:custDataLst>
              <p:tags r:id="rId2"/>
            </p:custDataLst>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CH" dirty="0"/>
              <a:t>Textmasterformat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
        <p:nvSpPr>
          <p:cNvPr id="4" name="Textplatzhalter 3"/>
          <p:cNvSpPr>
            <a:spLocks noGrp="1"/>
          </p:cNvSpPr>
          <p:nvPr>
            <p:ph type="body" sz="half" idx="2"/>
            <p:custDataLst>
              <p:tags r:id="rId3"/>
            </p:custDataLst>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CH" dirty="0"/>
              <a:t>Textmasterformat bearbeiten</a:t>
            </a:r>
          </a:p>
        </p:txBody>
      </p:sp>
    </p:spTree>
    <p:extLst>
      <p:ext uri="{BB962C8B-B14F-4D97-AF65-F5344CB8AC3E}">
        <p14:creationId xmlns:p14="http://schemas.microsoft.com/office/powerpoint/2010/main" val="35842282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1792288" y="5059561"/>
            <a:ext cx="5486400" cy="307777"/>
          </a:xfrm>
        </p:spPr>
        <p:txBody>
          <a:bodyPr/>
          <a:lstStyle>
            <a:lvl1pPr algn="l">
              <a:defRPr sz="2000" b="1"/>
            </a:lvl1pPr>
          </a:lstStyle>
          <a:p>
            <a:r>
              <a:rPr lang="de-CH" dirty="0"/>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a:p>
        </p:txBody>
      </p:sp>
      <p:sp>
        <p:nvSpPr>
          <p:cNvPr id="4" name="Textplatzhalter 3"/>
          <p:cNvSpPr>
            <a:spLocks noGrp="1"/>
          </p:cNvSpPr>
          <p:nvPr>
            <p:ph type="body" sz="half" idx="2"/>
            <p:custDataLst>
              <p:tags r:id="rId2"/>
            </p:custDataLst>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CH" dirty="0"/>
              <a:t>Textmasterformat bearbeiten</a:t>
            </a:r>
          </a:p>
        </p:txBody>
      </p:sp>
    </p:spTree>
    <p:extLst>
      <p:ext uri="{BB962C8B-B14F-4D97-AF65-F5344CB8AC3E}">
        <p14:creationId xmlns:p14="http://schemas.microsoft.com/office/powerpoint/2010/main" val="41314515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a:t>Titelmasterformat durch Klicken bearbeiten</a:t>
            </a:r>
          </a:p>
        </p:txBody>
      </p:sp>
      <p:sp>
        <p:nvSpPr>
          <p:cNvPr id="3" name="Vertikaler Textplatzhalter 2"/>
          <p:cNvSpPr>
            <a:spLocks noGrp="1"/>
          </p:cNvSpPr>
          <p:nvPr>
            <p:ph type="body" orient="vert" idx="1"/>
            <p:custDataLst>
              <p:tags r:id="rId2"/>
            </p:custDataLst>
          </p:nvPr>
        </p:nvSpPr>
        <p:spPr/>
        <p:txBody>
          <a:bodyPr vert="eaVert"/>
          <a:lstStyle/>
          <a:p>
            <a:pPr lvl="0"/>
            <a:r>
              <a:rPr lang="de-CH" dirty="0"/>
              <a:t>Textmasterformat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Tree>
    <p:extLst>
      <p:ext uri="{BB962C8B-B14F-4D97-AF65-F5344CB8AC3E}">
        <p14:creationId xmlns:p14="http://schemas.microsoft.com/office/powerpoint/2010/main" val="15840282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custDataLst>
              <p:tags r:id="rId1"/>
            </p:custDataLst>
          </p:nvPr>
        </p:nvSpPr>
        <p:spPr>
          <a:xfrm>
            <a:off x="6523038" y="1838325"/>
            <a:ext cx="3077766" cy="2743200"/>
          </a:xfrm>
        </p:spPr>
        <p:txBody>
          <a:bodyPr vert="eaVert"/>
          <a:lstStyle/>
          <a:p>
            <a:r>
              <a:rPr lang="de-CH" dirty="0"/>
              <a:t>Titelmasterformat durch Klicken bearbeiten</a:t>
            </a:r>
          </a:p>
        </p:txBody>
      </p:sp>
      <p:sp>
        <p:nvSpPr>
          <p:cNvPr id="3" name="Vertikaler Textplatzhalter 2"/>
          <p:cNvSpPr>
            <a:spLocks noGrp="1"/>
          </p:cNvSpPr>
          <p:nvPr>
            <p:ph type="body" orient="vert" idx="1"/>
            <p:custDataLst>
              <p:tags r:id="rId2"/>
            </p:custDataLst>
          </p:nvPr>
        </p:nvSpPr>
        <p:spPr>
          <a:xfrm>
            <a:off x="431800" y="1838325"/>
            <a:ext cx="5938838" cy="2743200"/>
          </a:xfrm>
        </p:spPr>
        <p:txBody>
          <a:bodyPr vert="eaVert"/>
          <a:lstStyle/>
          <a:p>
            <a:pPr lvl="0"/>
            <a:r>
              <a:rPr lang="de-CH" dirty="0"/>
              <a:t>Textmasterformat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Tree>
    <p:extLst>
      <p:ext uri="{BB962C8B-B14F-4D97-AF65-F5344CB8AC3E}">
        <p14:creationId xmlns:p14="http://schemas.microsoft.com/office/powerpoint/2010/main" val="3349003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bschnitts-&#10;überschrift">
    <p:spTree>
      <p:nvGrpSpPr>
        <p:cNvPr id="1" name=""/>
        <p:cNvGrpSpPr/>
        <p:nvPr/>
      </p:nvGrpSpPr>
      <p:grpSpPr>
        <a:xfrm>
          <a:off x="0" y="0"/>
          <a:ext cx="0" cy="0"/>
          <a:chOff x="0" y="0"/>
          <a:chExt cx="0" cy="0"/>
        </a:xfrm>
      </p:grpSpPr>
      <p:sp>
        <p:nvSpPr>
          <p:cNvPr id="3" name="Textplatzhalter 2"/>
          <p:cNvSpPr>
            <a:spLocks noGrp="1"/>
          </p:cNvSpPr>
          <p:nvPr>
            <p:ph type="body" idx="1"/>
            <p:custDataLst>
              <p:tags r:id="rId1"/>
            </p:custDataLst>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CH" dirty="0"/>
              <a:t>Textmasterformat bearbeiten</a:t>
            </a:r>
          </a:p>
        </p:txBody>
      </p:sp>
      <p:sp>
        <p:nvSpPr>
          <p:cNvPr id="4" name="Rectangle 6"/>
          <p:cNvSpPr>
            <a:spLocks noGrp="1" noChangeArrowheads="1"/>
          </p:cNvSpPr>
          <p:nvPr>
            <p:ph type="sldNum" sz="quarter" idx="10"/>
            <p:custDataLst>
              <p:tags r:id="rId2"/>
            </p:custDataLst>
          </p:nvPr>
        </p:nvSpPr>
        <p:spPr>
          <a:xfrm>
            <a:off x="677862" y="6220800"/>
            <a:ext cx="473758" cy="241300"/>
          </a:xfrm>
          <a:ln/>
        </p:spPr>
        <p:txBody>
          <a:bodyPr/>
          <a:lstStyle>
            <a:lvl1pPr>
              <a:defRPr/>
            </a:lvl1pPr>
          </a:lstStyle>
          <a:p>
            <a:pPr>
              <a:defRPr/>
            </a:pPr>
            <a:fld id="{9F993289-8D42-41EF-88C1-E009E2731B93}" type="slidenum">
              <a:rPr lang="de-CH" smtClean="0"/>
              <a:pPr>
                <a:defRPr/>
              </a:pPr>
              <a:t>‹Nr.›</a:t>
            </a:fld>
            <a:endParaRPr lang="de-CH" dirty="0"/>
          </a:p>
        </p:txBody>
      </p:sp>
      <p:sp>
        <p:nvSpPr>
          <p:cNvPr id="5" name="Titel 4"/>
          <p:cNvSpPr>
            <a:spLocks noGrp="1"/>
          </p:cNvSpPr>
          <p:nvPr>
            <p:ph type="title"/>
            <p:custDataLst>
              <p:tags r:id="rId3"/>
            </p:custDataLst>
          </p:nvPr>
        </p:nvSpPr>
        <p:spPr/>
        <p:txBody>
          <a:bodyPr/>
          <a:lstStyle/>
          <a:p>
            <a:r>
              <a:rPr lang="de-CH" dirty="0"/>
              <a:t>Titelmasterformat durch Klicken bearbeiten</a:t>
            </a:r>
          </a:p>
        </p:txBody>
      </p:sp>
    </p:spTree>
    <p:extLst>
      <p:ext uri="{BB962C8B-B14F-4D97-AF65-F5344CB8AC3E}">
        <p14:creationId xmlns:p14="http://schemas.microsoft.com/office/powerpoint/2010/main" val="723660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a:t>Titelmasterformat durch Klicken bearbeiten</a:t>
            </a:r>
          </a:p>
        </p:txBody>
      </p:sp>
      <p:sp>
        <p:nvSpPr>
          <p:cNvPr id="3" name="Inhaltsplatzhalter 2"/>
          <p:cNvSpPr>
            <a:spLocks noGrp="1"/>
          </p:cNvSpPr>
          <p:nvPr>
            <p:ph sz="half" idx="1"/>
            <p:custDataLst>
              <p:tags r:id="rId2"/>
            </p:custDataLst>
          </p:nvPr>
        </p:nvSpPr>
        <p:spPr>
          <a:xfrm>
            <a:off x="466725" y="1377950"/>
            <a:ext cx="4064000" cy="4635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CH" dirty="0"/>
              <a:t>Textmasterformat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
        <p:nvSpPr>
          <p:cNvPr id="4" name="Inhaltsplatzhalter 3"/>
          <p:cNvSpPr>
            <a:spLocks noGrp="1"/>
          </p:cNvSpPr>
          <p:nvPr>
            <p:ph sz="half" idx="2"/>
            <p:custDataLst>
              <p:tags r:id="rId3"/>
            </p:custDataLst>
          </p:nvPr>
        </p:nvSpPr>
        <p:spPr>
          <a:xfrm>
            <a:off x="4683125" y="1377950"/>
            <a:ext cx="4065588" cy="4635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CH" dirty="0"/>
              <a:t>Textmasterformat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
        <p:nvSpPr>
          <p:cNvPr id="5" name="Rectangle 6"/>
          <p:cNvSpPr>
            <a:spLocks noGrp="1" noChangeArrowheads="1"/>
          </p:cNvSpPr>
          <p:nvPr>
            <p:ph type="sldNum" sz="quarter" idx="10"/>
            <p:custDataLst>
              <p:tags r:id="rId4"/>
            </p:custDataLst>
          </p:nvPr>
        </p:nvSpPr>
        <p:spPr>
          <a:ln/>
        </p:spPr>
        <p:txBody>
          <a:bodyPr/>
          <a:lstStyle>
            <a:lvl1pPr>
              <a:defRPr/>
            </a:lvl1pPr>
          </a:lstStyle>
          <a:p>
            <a:pPr>
              <a:defRPr/>
            </a:pPr>
            <a:fld id="{F1AD00FC-3A45-46A7-8D0D-6100994F8AF6}" type="slidenum">
              <a:rPr lang="de-CH" smtClean="0"/>
              <a:pPr>
                <a:defRPr/>
              </a:pPr>
              <a:t>‹Nr.›</a:t>
            </a:fld>
            <a:endParaRPr lang="de-CH" dirty="0"/>
          </a:p>
        </p:txBody>
      </p:sp>
    </p:spTree>
    <p:extLst>
      <p:ext uri="{BB962C8B-B14F-4D97-AF65-F5344CB8AC3E}">
        <p14:creationId xmlns:p14="http://schemas.microsoft.com/office/powerpoint/2010/main" val="903299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457200" y="274638"/>
            <a:ext cx="8229600" cy="1143000"/>
          </a:xfrm>
        </p:spPr>
        <p:txBody>
          <a:bodyPr/>
          <a:lstStyle>
            <a:lvl1pPr>
              <a:defRPr/>
            </a:lvl1pPr>
          </a:lstStyle>
          <a:p>
            <a:r>
              <a:rPr lang="de-CH" dirty="0"/>
              <a:t>Titelmasterformat durch Klicken bearbeiten</a:t>
            </a:r>
          </a:p>
        </p:txBody>
      </p:sp>
      <p:sp>
        <p:nvSpPr>
          <p:cNvPr id="3" name="Textplatzhalter 2"/>
          <p:cNvSpPr>
            <a:spLocks noGrp="1"/>
          </p:cNvSpPr>
          <p:nvPr>
            <p:ph type="body" idx="1"/>
            <p:custDataLst>
              <p:tags r:id="rId2"/>
            </p:custDataLst>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dirty="0"/>
              <a:t>Textmasterformat bearbeiten</a:t>
            </a:r>
          </a:p>
        </p:txBody>
      </p:sp>
      <p:sp>
        <p:nvSpPr>
          <p:cNvPr id="4" name="Inhaltsplatzhalter 3"/>
          <p:cNvSpPr>
            <a:spLocks noGrp="1"/>
          </p:cNvSpPr>
          <p:nvPr>
            <p:ph sz="half" idx="2"/>
            <p:custDataLst>
              <p:tags r:id="rId3"/>
            </p:custDataLst>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CH" dirty="0"/>
              <a:t>Textmasterformat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
        <p:nvSpPr>
          <p:cNvPr id="5" name="Textplatzhalter 4"/>
          <p:cNvSpPr>
            <a:spLocks noGrp="1"/>
          </p:cNvSpPr>
          <p:nvPr>
            <p:ph type="body" sz="quarter" idx="3"/>
            <p:custDataLst>
              <p:tags r:id="rId4"/>
            </p:custDataLst>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dirty="0"/>
              <a:t>Textmasterformat bearbeiten</a:t>
            </a:r>
          </a:p>
        </p:txBody>
      </p:sp>
      <p:sp>
        <p:nvSpPr>
          <p:cNvPr id="6" name="Inhaltsplatzhalter 5"/>
          <p:cNvSpPr>
            <a:spLocks noGrp="1"/>
          </p:cNvSpPr>
          <p:nvPr>
            <p:ph sz="quarter" idx="4"/>
            <p:custDataLst>
              <p:tags r:id="rId5"/>
            </p:custDataLst>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CH" dirty="0"/>
              <a:t>Textmasterformat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
        <p:nvSpPr>
          <p:cNvPr id="7" name="Rectangle 6"/>
          <p:cNvSpPr>
            <a:spLocks noGrp="1" noChangeArrowheads="1"/>
          </p:cNvSpPr>
          <p:nvPr>
            <p:ph type="sldNum" sz="quarter" idx="10"/>
            <p:custDataLst>
              <p:tags r:id="rId6"/>
            </p:custDataLst>
          </p:nvPr>
        </p:nvSpPr>
        <p:spPr>
          <a:ln/>
        </p:spPr>
        <p:txBody>
          <a:bodyPr/>
          <a:lstStyle>
            <a:lvl1pPr>
              <a:defRPr/>
            </a:lvl1pPr>
          </a:lstStyle>
          <a:p>
            <a:pPr>
              <a:defRPr/>
            </a:pPr>
            <a:fld id="{5B1AB665-2693-49B8-A192-3CC1E277FBF0}" type="slidenum">
              <a:rPr lang="de-CH" smtClean="0"/>
              <a:pPr>
                <a:defRPr/>
              </a:pPr>
              <a:t>‹Nr.›</a:t>
            </a:fld>
            <a:endParaRPr lang="de-CH" dirty="0"/>
          </a:p>
        </p:txBody>
      </p:sp>
    </p:spTree>
    <p:extLst>
      <p:ext uri="{BB962C8B-B14F-4D97-AF65-F5344CB8AC3E}">
        <p14:creationId xmlns:p14="http://schemas.microsoft.com/office/powerpoint/2010/main" val="3825039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a:t>Titelmasterformat durch Klicken bearbeiten</a:t>
            </a:r>
          </a:p>
        </p:txBody>
      </p:sp>
      <p:sp>
        <p:nvSpPr>
          <p:cNvPr id="3" name="Rectangle 6"/>
          <p:cNvSpPr>
            <a:spLocks noGrp="1" noChangeArrowheads="1"/>
          </p:cNvSpPr>
          <p:nvPr>
            <p:ph type="sldNum" sz="quarter" idx="10"/>
            <p:custDataLst>
              <p:tags r:id="rId2"/>
            </p:custDataLst>
          </p:nvPr>
        </p:nvSpPr>
        <p:spPr>
          <a:ln/>
        </p:spPr>
        <p:txBody>
          <a:bodyPr/>
          <a:lstStyle>
            <a:lvl1pPr>
              <a:defRPr/>
            </a:lvl1pPr>
          </a:lstStyle>
          <a:p>
            <a:pPr>
              <a:defRPr/>
            </a:pPr>
            <a:fld id="{181BC7F1-CB29-4F04-86B9-F67DB559A91C}" type="slidenum">
              <a:rPr lang="de-CH" smtClean="0"/>
              <a:pPr>
                <a:defRPr/>
              </a:pPr>
              <a:t>‹Nr.›</a:t>
            </a:fld>
            <a:endParaRPr lang="de-CH" dirty="0"/>
          </a:p>
        </p:txBody>
      </p:sp>
    </p:spTree>
    <p:extLst>
      <p:ext uri="{BB962C8B-B14F-4D97-AF65-F5344CB8AC3E}">
        <p14:creationId xmlns:p14="http://schemas.microsoft.com/office/powerpoint/2010/main" val="1397414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6"/>
          <p:cNvSpPr>
            <a:spLocks noGrp="1" noChangeArrowheads="1"/>
          </p:cNvSpPr>
          <p:nvPr>
            <p:ph type="sldNum" sz="quarter" idx="10"/>
            <p:custDataLst>
              <p:tags r:id="rId1"/>
            </p:custDataLst>
          </p:nvPr>
        </p:nvSpPr>
        <p:spPr>
          <a:ln/>
        </p:spPr>
        <p:txBody>
          <a:bodyPr/>
          <a:lstStyle>
            <a:lvl1pPr>
              <a:defRPr/>
            </a:lvl1pPr>
          </a:lstStyle>
          <a:p>
            <a:pPr>
              <a:defRPr/>
            </a:pPr>
            <a:fld id="{F2347AB4-3853-47A4-9727-31AB913E0FA2}" type="slidenum">
              <a:rPr lang="de-CH" smtClean="0"/>
              <a:pPr>
                <a:defRPr/>
              </a:pPr>
              <a:t>‹Nr.›</a:t>
            </a:fld>
            <a:endParaRPr lang="de-CH" dirty="0"/>
          </a:p>
        </p:txBody>
      </p:sp>
    </p:spTree>
    <p:extLst>
      <p:ext uri="{BB962C8B-B14F-4D97-AF65-F5344CB8AC3E}">
        <p14:creationId xmlns:p14="http://schemas.microsoft.com/office/powerpoint/2010/main" val="1879152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457200" y="273050"/>
            <a:ext cx="3008313" cy="1162050"/>
          </a:xfrm>
        </p:spPr>
        <p:txBody>
          <a:bodyPr anchor="b"/>
          <a:lstStyle>
            <a:lvl1pPr algn="l">
              <a:defRPr sz="2000" b="1"/>
            </a:lvl1pPr>
          </a:lstStyle>
          <a:p>
            <a:r>
              <a:rPr lang="de-CH" dirty="0"/>
              <a:t>Titelmasterformat durch Klicken bearbeiten</a:t>
            </a:r>
          </a:p>
        </p:txBody>
      </p:sp>
      <p:sp>
        <p:nvSpPr>
          <p:cNvPr id="3" name="Inhaltsplatzhalter 2"/>
          <p:cNvSpPr>
            <a:spLocks noGrp="1"/>
          </p:cNvSpPr>
          <p:nvPr>
            <p:ph idx="1"/>
            <p:custDataLst>
              <p:tags r:id="rId2"/>
            </p:custDataLst>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CH" dirty="0"/>
              <a:t>Textmasterformat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
        <p:nvSpPr>
          <p:cNvPr id="4" name="Textplatzhalter 3"/>
          <p:cNvSpPr>
            <a:spLocks noGrp="1"/>
          </p:cNvSpPr>
          <p:nvPr>
            <p:ph type="body" sz="half" idx="2"/>
            <p:custDataLst>
              <p:tags r:id="rId3"/>
            </p:custDataLst>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CH" dirty="0"/>
              <a:t>Textmasterformat bearbeiten</a:t>
            </a:r>
          </a:p>
        </p:txBody>
      </p:sp>
      <p:sp>
        <p:nvSpPr>
          <p:cNvPr id="5" name="Rectangle 6"/>
          <p:cNvSpPr>
            <a:spLocks noGrp="1" noChangeArrowheads="1"/>
          </p:cNvSpPr>
          <p:nvPr>
            <p:ph type="sldNum" sz="quarter" idx="10"/>
            <p:custDataLst>
              <p:tags r:id="rId4"/>
            </p:custDataLst>
          </p:nvPr>
        </p:nvSpPr>
        <p:spPr>
          <a:ln/>
        </p:spPr>
        <p:txBody>
          <a:bodyPr/>
          <a:lstStyle>
            <a:lvl1pPr>
              <a:defRPr/>
            </a:lvl1pPr>
          </a:lstStyle>
          <a:p>
            <a:pPr>
              <a:defRPr/>
            </a:pPr>
            <a:fld id="{4DAE72B1-7DA0-4E76-8F0E-F6871006F19C}" type="slidenum">
              <a:rPr lang="de-CH" smtClean="0"/>
              <a:pPr>
                <a:defRPr/>
              </a:pPr>
              <a:t>‹Nr.›</a:t>
            </a:fld>
            <a:endParaRPr lang="de-CH" dirty="0"/>
          </a:p>
        </p:txBody>
      </p:sp>
    </p:spTree>
    <p:extLst>
      <p:ext uri="{BB962C8B-B14F-4D97-AF65-F5344CB8AC3E}">
        <p14:creationId xmlns:p14="http://schemas.microsoft.com/office/powerpoint/2010/main" val="2255896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1792288" y="4800600"/>
            <a:ext cx="5486400" cy="566738"/>
          </a:xfrm>
        </p:spPr>
        <p:txBody>
          <a:bodyPr anchor="b"/>
          <a:lstStyle>
            <a:lvl1pPr algn="l">
              <a:defRPr sz="2000" b="1"/>
            </a:lvl1pPr>
          </a:lstStyle>
          <a:p>
            <a:r>
              <a:rPr lang="de-CH" dirty="0"/>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a:p>
        </p:txBody>
      </p:sp>
      <p:sp>
        <p:nvSpPr>
          <p:cNvPr id="4" name="Textplatzhalter 3"/>
          <p:cNvSpPr>
            <a:spLocks noGrp="1"/>
          </p:cNvSpPr>
          <p:nvPr>
            <p:ph type="body" sz="half" idx="2"/>
            <p:custDataLst>
              <p:tags r:id="rId2"/>
            </p:custDataLst>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CH" dirty="0"/>
              <a:t>Textmasterformat bearbeiten</a:t>
            </a:r>
          </a:p>
        </p:txBody>
      </p:sp>
      <p:sp>
        <p:nvSpPr>
          <p:cNvPr id="5" name="Rectangle 6"/>
          <p:cNvSpPr>
            <a:spLocks noGrp="1" noChangeArrowheads="1"/>
          </p:cNvSpPr>
          <p:nvPr>
            <p:ph type="sldNum" sz="quarter" idx="10"/>
            <p:custDataLst>
              <p:tags r:id="rId3"/>
            </p:custDataLst>
          </p:nvPr>
        </p:nvSpPr>
        <p:spPr>
          <a:ln/>
        </p:spPr>
        <p:txBody>
          <a:bodyPr/>
          <a:lstStyle>
            <a:lvl1pPr>
              <a:defRPr/>
            </a:lvl1pPr>
          </a:lstStyle>
          <a:p>
            <a:pPr>
              <a:defRPr/>
            </a:pPr>
            <a:fld id="{732045DC-291C-4EE8-8B81-778A4F6A4B24}" type="slidenum">
              <a:rPr lang="de-CH" smtClean="0"/>
              <a:pPr>
                <a:defRPr/>
              </a:pPr>
              <a:t>‹Nr.›</a:t>
            </a:fld>
            <a:endParaRPr lang="de-CH" dirty="0"/>
          </a:p>
        </p:txBody>
      </p:sp>
    </p:spTree>
    <p:extLst>
      <p:ext uri="{BB962C8B-B14F-4D97-AF65-F5344CB8AC3E}">
        <p14:creationId xmlns:p14="http://schemas.microsoft.com/office/powerpoint/2010/main" val="901279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5.xml"/><Relationship Id="rId3" Type="http://schemas.openxmlformats.org/officeDocument/2006/relationships/slideLayout" Target="../slideLayouts/slideLayout3.xml"/><Relationship Id="rId21" Type="http://schemas.openxmlformats.org/officeDocument/2006/relationships/tags" Target="../tags/tag8.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4.xml"/><Relationship Id="rId2" Type="http://schemas.openxmlformats.org/officeDocument/2006/relationships/slideLayout" Target="../slideLayouts/slideLayout2.xml"/><Relationship Id="rId16" Type="http://schemas.openxmlformats.org/officeDocument/2006/relationships/tags" Target="../tags/tag3.xml"/><Relationship Id="rId20" Type="http://schemas.openxmlformats.org/officeDocument/2006/relationships/tags" Target="../tags/tag7.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tags" Target="../tags/tag6.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22" Type="http://schemas.openxmlformats.org/officeDocument/2006/relationships/image" Target="../media/image1.w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ags" Target="../tags/tag5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ags" Target="../tags/tag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Grafik 7"/>
          <p:cNvPicPr>
            <a:picLocks/>
          </p:cNvPicPr>
          <p:nvPr userDrawn="1">
            <p:custDataLst>
              <p:tags r:id="rId15"/>
            </p:custDataLst>
          </p:nvPr>
        </p:nvPicPr>
        <p:blipFill>
          <a:blip r:embed="rId2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051" name="Rectangle 2"/>
          <p:cNvSpPr>
            <a:spLocks noGrp="1" noChangeArrowheads="1"/>
          </p:cNvSpPr>
          <p:nvPr>
            <p:ph type="title"/>
            <p:custDataLst>
              <p:tags r:id="rId16"/>
            </p:custDataLst>
          </p:nvPr>
        </p:nvSpPr>
        <p:spPr bwMode="auto">
          <a:xfrm>
            <a:off x="442913" y="412750"/>
            <a:ext cx="6272212" cy="801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CH" dirty="0"/>
              <a:t>Click </a:t>
            </a:r>
            <a:r>
              <a:rPr lang="de-CH" dirty="0" err="1"/>
              <a:t>to</a:t>
            </a:r>
            <a:r>
              <a:rPr lang="de-CH" dirty="0"/>
              <a:t> </a:t>
            </a:r>
            <a:r>
              <a:rPr lang="de-CH" dirty="0" err="1"/>
              <a:t>edit</a:t>
            </a:r>
            <a:r>
              <a:rPr lang="de-CH" dirty="0"/>
              <a:t> Master title </a:t>
            </a:r>
            <a:r>
              <a:rPr lang="de-CH" dirty="0" err="1"/>
              <a:t>styles</a:t>
            </a:r>
            <a:endParaRPr lang="de-CH" dirty="0"/>
          </a:p>
        </p:txBody>
      </p:sp>
      <p:sp>
        <p:nvSpPr>
          <p:cNvPr id="2052" name="Rectangle 3"/>
          <p:cNvSpPr>
            <a:spLocks noGrp="1" noChangeArrowheads="1"/>
          </p:cNvSpPr>
          <p:nvPr>
            <p:ph type="body" idx="1"/>
            <p:custDataLst>
              <p:tags r:id="rId17"/>
            </p:custDataLst>
          </p:nvPr>
        </p:nvSpPr>
        <p:spPr bwMode="auto">
          <a:xfrm>
            <a:off x="466725" y="1377950"/>
            <a:ext cx="8281988" cy="463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CH" dirty="0"/>
              <a:t>Click </a:t>
            </a:r>
            <a:r>
              <a:rPr lang="de-CH" dirty="0" err="1"/>
              <a:t>to</a:t>
            </a:r>
            <a:r>
              <a:rPr lang="de-CH" dirty="0"/>
              <a:t> </a:t>
            </a:r>
            <a:r>
              <a:rPr lang="de-CH" dirty="0" err="1"/>
              <a:t>edit</a:t>
            </a:r>
            <a:r>
              <a:rPr lang="de-CH" dirty="0"/>
              <a:t> Master </a:t>
            </a:r>
            <a:r>
              <a:rPr lang="de-CH" dirty="0" err="1"/>
              <a:t>text</a:t>
            </a:r>
            <a:r>
              <a:rPr lang="de-CH" dirty="0"/>
              <a:t> </a:t>
            </a:r>
            <a:r>
              <a:rPr lang="de-CH" dirty="0" err="1"/>
              <a:t>styles</a:t>
            </a:r>
            <a:endParaRPr lang="de-CH" dirty="0"/>
          </a:p>
          <a:p>
            <a:pPr lvl="1"/>
            <a:r>
              <a:rPr lang="de-CH" dirty="0"/>
              <a:t>Second </a:t>
            </a:r>
            <a:r>
              <a:rPr lang="de-CH" dirty="0" err="1"/>
              <a:t>level</a:t>
            </a:r>
            <a:endParaRPr lang="de-CH" dirty="0"/>
          </a:p>
          <a:p>
            <a:pPr lvl="2"/>
            <a:r>
              <a:rPr lang="de-CH" dirty="0"/>
              <a:t>Third </a:t>
            </a:r>
            <a:r>
              <a:rPr lang="de-CH" dirty="0" err="1"/>
              <a:t>level</a:t>
            </a:r>
            <a:endParaRPr lang="de-CH" dirty="0"/>
          </a:p>
          <a:p>
            <a:pPr lvl="3"/>
            <a:r>
              <a:rPr lang="de-CH" dirty="0" err="1"/>
              <a:t>Fourth</a:t>
            </a:r>
            <a:r>
              <a:rPr lang="de-CH" dirty="0"/>
              <a:t> </a:t>
            </a:r>
            <a:r>
              <a:rPr lang="de-CH" dirty="0" err="1"/>
              <a:t>level</a:t>
            </a:r>
            <a:endParaRPr lang="de-CH" dirty="0"/>
          </a:p>
          <a:p>
            <a:pPr lvl="4"/>
            <a:r>
              <a:rPr lang="de-CH" dirty="0" err="1"/>
              <a:t>Fifth</a:t>
            </a:r>
            <a:r>
              <a:rPr lang="de-CH" dirty="0"/>
              <a:t> </a:t>
            </a:r>
            <a:r>
              <a:rPr lang="de-CH" dirty="0" err="1"/>
              <a:t>level</a:t>
            </a:r>
            <a:endParaRPr lang="de-CH" dirty="0"/>
          </a:p>
        </p:txBody>
      </p:sp>
      <p:sp>
        <p:nvSpPr>
          <p:cNvPr id="2053" name="Text Box 9"/>
          <p:cNvSpPr txBox="1">
            <a:spLocks noChangeArrowheads="1"/>
          </p:cNvSpPr>
          <p:nvPr>
            <p:custDataLst>
              <p:tags r:id="rId18"/>
            </p:custDataLst>
          </p:nvPr>
        </p:nvSpPr>
        <p:spPr bwMode="auto">
          <a:xfrm>
            <a:off x="358775" y="6195600"/>
            <a:ext cx="47481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de-CH" sz="1000">
                <a:latin typeface="Arial" charset="0"/>
              </a:rPr>
              <a:t>Seite</a:t>
            </a:r>
            <a:endParaRPr lang="de-CH" sz="1000" dirty="0">
              <a:latin typeface="Arial" charset="0"/>
            </a:endParaRPr>
          </a:p>
        </p:txBody>
      </p:sp>
      <p:sp>
        <p:nvSpPr>
          <p:cNvPr id="2054" name="Text Box 10"/>
          <p:cNvSpPr txBox="1">
            <a:spLocks noChangeArrowheads="1"/>
          </p:cNvSpPr>
          <p:nvPr>
            <p:custDataLst>
              <p:tags r:id="rId19"/>
            </p:custDataLst>
          </p:nvPr>
        </p:nvSpPr>
        <p:spPr bwMode="auto">
          <a:xfrm>
            <a:off x="1846800" y="6195600"/>
            <a:ext cx="5583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lnSpc>
                <a:spcPts val="1200"/>
              </a:lnSpc>
            </a:pPr>
            <a:r>
              <a:rPr lang="de-CH" sz="1000">
                <a:latin typeface="Arial" charset="0"/>
              </a:rPr>
              <a:t>Klinik für Psychiatrie, Psychotherapie und Psychosomatik, Zentrum für Assessment und Triage, Home Treatment</a:t>
            </a:r>
            <a:endParaRPr lang="de-CH" sz="1000" dirty="0">
              <a:latin typeface="Arial" charset="0"/>
            </a:endParaRPr>
          </a:p>
        </p:txBody>
      </p:sp>
      <p:sp>
        <p:nvSpPr>
          <p:cNvPr id="1030" name="Rectangle 6"/>
          <p:cNvSpPr>
            <a:spLocks noGrp="1" noChangeArrowheads="1"/>
          </p:cNvSpPr>
          <p:nvPr>
            <p:ph type="sldNum" sz="quarter" idx="4"/>
            <p:custDataLst>
              <p:tags r:id="rId20"/>
            </p:custDataLst>
          </p:nvPr>
        </p:nvSpPr>
        <p:spPr bwMode="auto">
          <a:xfrm>
            <a:off x="677862" y="6220800"/>
            <a:ext cx="439200" cy="24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ts val="1000"/>
              </a:lnSpc>
              <a:defRPr sz="1000" smtClean="0">
                <a:latin typeface="+mn-lt"/>
              </a:defRPr>
            </a:lvl1pPr>
          </a:lstStyle>
          <a:p>
            <a:pPr>
              <a:defRPr/>
            </a:pPr>
            <a:fld id="{4FE37A77-CF1A-4FCA-8408-E09600D5B72E}" type="slidenum">
              <a:rPr lang="de-CH" smtClean="0"/>
              <a:pPr>
                <a:defRPr/>
              </a:pPr>
              <a:t>‹Nr.›</a:t>
            </a:fld>
            <a:endParaRPr lang="de-CH" dirty="0"/>
          </a:p>
        </p:txBody>
      </p:sp>
      <p:sp>
        <p:nvSpPr>
          <p:cNvPr id="2056" name="Text Box 13"/>
          <p:cNvSpPr txBox="1">
            <a:spLocks noChangeArrowheads="1"/>
          </p:cNvSpPr>
          <p:nvPr>
            <p:custDataLst>
              <p:tags r:id="rId21"/>
            </p:custDataLst>
          </p:nvPr>
        </p:nvSpPr>
        <p:spPr bwMode="auto">
          <a:xfrm>
            <a:off x="1051200" y="6195600"/>
            <a:ext cx="81945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lnSpc>
                <a:spcPts val="1200"/>
              </a:lnSpc>
            </a:pPr>
            <a:r>
              <a:rPr lang="de-CH" sz="1000" dirty="0">
                <a:latin typeface="Arial" charset="0"/>
              </a:rPr>
              <a:t>14.09.2023</a:t>
            </a:r>
          </a:p>
        </p:txBody>
      </p:sp>
    </p:spTree>
  </p:cSld>
  <p:clrMap bg1="lt1" tx1="dk1" bg2="lt2" tx2="dk2" accent1="accent1" accent2="accent2" accent3="accent3" accent4="accent4" accent5="accent5" accent6="accent6" hlink="hlink" folHlink="folHlink"/>
  <p:sldLayoutIdLst>
    <p:sldLayoutId id="2147483698"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hf hdr="0"/>
  <p:txStyles>
    <p:titleStyle>
      <a:lvl1pPr algn="l" rtl="0" eaLnBrk="0" fontAlgn="base" hangingPunct="0">
        <a:lnSpc>
          <a:spcPts val="3000"/>
        </a:lnSpc>
        <a:spcBef>
          <a:spcPct val="0"/>
        </a:spcBef>
        <a:spcAft>
          <a:spcPct val="0"/>
        </a:spcAft>
        <a:defRPr sz="2300" b="1">
          <a:solidFill>
            <a:srgbClr val="0078BB"/>
          </a:solidFill>
          <a:latin typeface="+mj-lt"/>
          <a:ea typeface="+mj-ea"/>
          <a:cs typeface="+mj-cs"/>
        </a:defRPr>
      </a:lvl1pPr>
      <a:lvl2pPr algn="l" rtl="0" eaLnBrk="0" fontAlgn="base" hangingPunct="0">
        <a:lnSpc>
          <a:spcPts val="3000"/>
        </a:lnSpc>
        <a:spcBef>
          <a:spcPct val="0"/>
        </a:spcBef>
        <a:spcAft>
          <a:spcPct val="0"/>
        </a:spcAft>
        <a:defRPr sz="2300" b="1">
          <a:solidFill>
            <a:srgbClr val="0078BB"/>
          </a:solidFill>
          <a:latin typeface="Arial" charset="0"/>
        </a:defRPr>
      </a:lvl2pPr>
      <a:lvl3pPr algn="l" rtl="0" eaLnBrk="0" fontAlgn="base" hangingPunct="0">
        <a:lnSpc>
          <a:spcPts val="3000"/>
        </a:lnSpc>
        <a:spcBef>
          <a:spcPct val="0"/>
        </a:spcBef>
        <a:spcAft>
          <a:spcPct val="0"/>
        </a:spcAft>
        <a:defRPr sz="2300" b="1">
          <a:solidFill>
            <a:srgbClr val="0078BB"/>
          </a:solidFill>
          <a:latin typeface="Arial" charset="0"/>
        </a:defRPr>
      </a:lvl3pPr>
      <a:lvl4pPr algn="l" rtl="0" eaLnBrk="0" fontAlgn="base" hangingPunct="0">
        <a:lnSpc>
          <a:spcPts val="3000"/>
        </a:lnSpc>
        <a:spcBef>
          <a:spcPct val="0"/>
        </a:spcBef>
        <a:spcAft>
          <a:spcPct val="0"/>
        </a:spcAft>
        <a:defRPr sz="2300" b="1">
          <a:solidFill>
            <a:srgbClr val="0078BB"/>
          </a:solidFill>
          <a:latin typeface="Arial" charset="0"/>
        </a:defRPr>
      </a:lvl4pPr>
      <a:lvl5pPr algn="l" rtl="0" eaLnBrk="0" fontAlgn="base" hangingPunct="0">
        <a:lnSpc>
          <a:spcPts val="3000"/>
        </a:lnSpc>
        <a:spcBef>
          <a:spcPct val="0"/>
        </a:spcBef>
        <a:spcAft>
          <a:spcPct val="0"/>
        </a:spcAft>
        <a:defRPr sz="2300" b="1">
          <a:solidFill>
            <a:srgbClr val="0078BB"/>
          </a:solidFill>
          <a:latin typeface="Arial" charset="0"/>
        </a:defRPr>
      </a:lvl5pPr>
      <a:lvl6pPr marL="457200" algn="l" rtl="0" fontAlgn="base">
        <a:lnSpc>
          <a:spcPts val="3000"/>
        </a:lnSpc>
        <a:spcBef>
          <a:spcPct val="0"/>
        </a:spcBef>
        <a:spcAft>
          <a:spcPct val="0"/>
        </a:spcAft>
        <a:defRPr sz="2300" b="1">
          <a:solidFill>
            <a:srgbClr val="0078BB"/>
          </a:solidFill>
          <a:latin typeface="Arial" charset="0"/>
        </a:defRPr>
      </a:lvl6pPr>
      <a:lvl7pPr marL="914400" algn="l" rtl="0" fontAlgn="base">
        <a:lnSpc>
          <a:spcPts val="3000"/>
        </a:lnSpc>
        <a:spcBef>
          <a:spcPct val="0"/>
        </a:spcBef>
        <a:spcAft>
          <a:spcPct val="0"/>
        </a:spcAft>
        <a:defRPr sz="2300" b="1">
          <a:solidFill>
            <a:srgbClr val="0078BB"/>
          </a:solidFill>
          <a:latin typeface="Arial" charset="0"/>
        </a:defRPr>
      </a:lvl7pPr>
      <a:lvl8pPr marL="1371600" algn="l" rtl="0" fontAlgn="base">
        <a:lnSpc>
          <a:spcPts val="3000"/>
        </a:lnSpc>
        <a:spcBef>
          <a:spcPct val="0"/>
        </a:spcBef>
        <a:spcAft>
          <a:spcPct val="0"/>
        </a:spcAft>
        <a:defRPr sz="2300" b="1">
          <a:solidFill>
            <a:srgbClr val="0078BB"/>
          </a:solidFill>
          <a:latin typeface="Arial" charset="0"/>
        </a:defRPr>
      </a:lvl8pPr>
      <a:lvl9pPr marL="1828800" algn="l" rtl="0" fontAlgn="base">
        <a:lnSpc>
          <a:spcPts val="3000"/>
        </a:lnSpc>
        <a:spcBef>
          <a:spcPct val="0"/>
        </a:spcBef>
        <a:spcAft>
          <a:spcPct val="0"/>
        </a:spcAft>
        <a:defRPr sz="2300" b="1">
          <a:solidFill>
            <a:srgbClr val="0078BB"/>
          </a:solidFill>
          <a:latin typeface="Arial" charset="0"/>
        </a:defRPr>
      </a:lvl9pPr>
    </p:titleStyle>
    <p:bodyStyle>
      <a:lvl1pPr marL="342900" indent="-342900" algn="l" rtl="0" eaLnBrk="0" fontAlgn="base" hangingPunct="0">
        <a:lnSpc>
          <a:spcPts val="2200"/>
        </a:lnSpc>
        <a:spcBef>
          <a:spcPct val="0"/>
        </a:spcBef>
        <a:spcAft>
          <a:spcPct val="0"/>
        </a:spcAft>
        <a:buFont typeface="Arial" charset="0"/>
        <a:defRPr>
          <a:solidFill>
            <a:schemeClr val="tx1"/>
          </a:solidFill>
          <a:latin typeface="+mn-lt"/>
          <a:ea typeface="+mn-ea"/>
          <a:cs typeface="+mn-cs"/>
        </a:defRPr>
      </a:lvl1pPr>
      <a:lvl2pPr marL="196850" indent="-195263" algn="l" rtl="0" eaLnBrk="0" fontAlgn="base" hangingPunct="0">
        <a:lnSpc>
          <a:spcPts val="2200"/>
        </a:lnSpc>
        <a:spcBef>
          <a:spcPct val="0"/>
        </a:spcBef>
        <a:spcAft>
          <a:spcPct val="0"/>
        </a:spcAft>
        <a:buFont typeface="Arial" charset="0"/>
        <a:buChar char="–"/>
        <a:defRPr>
          <a:solidFill>
            <a:schemeClr val="tx1"/>
          </a:solidFill>
          <a:latin typeface="+mn-lt"/>
        </a:defRPr>
      </a:lvl2pPr>
      <a:lvl3pPr marL="395288" indent="-196850" algn="l" rtl="0" eaLnBrk="0" fontAlgn="base" hangingPunct="0">
        <a:lnSpc>
          <a:spcPts val="2200"/>
        </a:lnSpc>
        <a:spcBef>
          <a:spcPct val="0"/>
        </a:spcBef>
        <a:spcAft>
          <a:spcPct val="0"/>
        </a:spcAft>
        <a:buFont typeface="Arial" charset="0"/>
        <a:buChar char="–"/>
        <a:defRPr>
          <a:solidFill>
            <a:schemeClr val="tx1"/>
          </a:solidFill>
          <a:latin typeface="+mn-lt"/>
        </a:defRPr>
      </a:lvl3pPr>
      <a:lvl4pPr marL="582613" indent="-185738" algn="l" rtl="0" eaLnBrk="0" fontAlgn="base" hangingPunct="0">
        <a:lnSpc>
          <a:spcPts val="2200"/>
        </a:lnSpc>
        <a:spcBef>
          <a:spcPct val="0"/>
        </a:spcBef>
        <a:spcAft>
          <a:spcPct val="0"/>
        </a:spcAft>
        <a:buFont typeface="Arial" charset="0"/>
        <a:buChar char="–"/>
        <a:defRPr>
          <a:solidFill>
            <a:schemeClr val="tx1"/>
          </a:solidFill>
          <a:latin typeface="+mn-lt"/>
        </a:defRPr>
      </a:lvl4pPr>
      <a:lvl5pPr marL="763588" indent="-179388" algn="l" rtl="0" eaLnBrk="0" fontAlgn="base" hangingPunct="0">
        <a:lnSpc>
          <a:spcPts val="2200"/>
        </a:lnSpc>
        <a:spcBef>
          <a:spcPct val="0"/>
        </a:spcBef>
        <a:spcAft>
          <a:spcPct val="0"/>
        </a:spcAft>
        <a:buFont typeface="Arial" charset="0"/>
        <a:buChar char="–"/>
        <a:defRPr>
          <a:solidFill>
            <a:schemeClr val="tx1"/>
          </a:solidFill>
          <a:latin typeface="+mn-lt"/>
        </a:defRPr>
      </a:lvl5pPr>
      <a:lvl6pPr marL="1220788" indent="-179388" algn="l" rtl="0" fontAlgn="base">
        <a:lnSpc>
          <a:spcPts val="2200"/>
        </a:lnSpc>
        <a:spcBef>
          <a:spcPct val="0"/>
        </a:spcBef>
        <a:spcAft>
          <a:spcPct val="0"/>
        </a:spcAft>
        <a:buFont typeface="Arial" charset="0"/>
        <a:buChar char="–"/>
        <a:defRPr>
          <a:solidFill>
            <a:schemeClr val="tx1"/>
          </a:solidFill>
          <a:latin typeface="+mn-lt"/>
        </a:defRPr>
      </a:lvl6pPr>
      <a:lvl7pPr marL="1677988" indent="-179388" algn="l" rtl="0" fontAlgn="base">
        <a:lnSpc>
          <a:spcPts val="2200"/>
        </a:lnSpc>
        <a:spcBef>
          <a:spcPct val="0"/>
        </a:spcBef>
        <a:spcAft>
          <a:spcPct val="0"/>
        </a:spcAft>
        <a:buFont typeface="Arial" charset="0"/>
        <a:buChar char="–"/>
        <a:defRPr>
          <a:solidFill>
            <a:schemeClr val="tx1"/>
          </a:solidFill>
          <a:latin typeface="+mn-lt"/>
        </a:defRPr>
      </a:lvl7pPr>
      <a:lvl8pPr marL="2135188" indent="-179388" algn="l" rtl="0" fontAlgn="base">
        <a:lnSpc>
          <a:spcPts val="2200"/>
        </a:lnSpc>
        <a:spcBef>
          <a:spcPct val="0"/>
        </a:spcBef>
        <a:spcAft>
          <a:spcPct val="0"/>
        </a:spcAft>
        <a:buFont typeface="Arial" charset="0"/>
        <a:buChar char="–"/>
        <a:defRPr>
          <a:solidFill>
            <a:schemeClr val="tx1"/>
          </a:solidFill>
          <a:latin typeface="+mn-lt"/>
        </a:defRPr>
      </a:lvl8pPr>
      <a:lvl9pPr marL="2592388" indent="-179388" algn="l" rtl="0" fontAlgn="base">
        <a:lnSpc>
          <a:spcPts val="2200"/>
        </a:lnSpc>
        <a:spcBef>
          <a:spcPct val="0"/>
        </a:spcBef>
        <a:spcAft>
          <a:spcPct val="0"/>
        </a:spcAft>
        <a:buFont typeface="Arial" charset="0"/>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78BB"/>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custDataLst>
              <p:tags r:id="rId13"/>
            </p:custDataLst>
          </p:nvPr>
        </p:nvSpPr>
        <p:spPr bwMode="auto">
          <a:xfrm>
            <a:off x="431800" y="1838325"/>
            <a:ext cx="8093075"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r>
              <a:rPr lang="de-CH" dirty="0"/>
              <a:t>Titelmasterformat durch Klicken bearbeiten</a:t>
            </a:r>
          </a:p>
        </p:txBody>
      </p:sp>
      <p:sp>
        <p:nvSpPr>
          <p:cNvPr id="3075" name="Rectangle 3"/>
          <p:cNvSpPr>
            <a:spLocks noGrp="1" noChangeArrowheads="1"/>
          </p:cNvSpPr>
          <p:nvPr>
            <p:ph type="body" idx="1"/>
            <p:custDataLst>
              <p:tags r:id="rId14"/>
            </p:custDataLst>
          </p:nvPr>
        </p:nvSpPr>
        <p:spPr bwMode="auto">
          <a:xfrm>
            <a:off x="431800" y="3141663"/>
            <a:ext cx="8120063" cy="1439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CH" dirty="0"/>
              <a:t>Textmasterformate durch Klicken bearbeiten</a:t>
            </a:r>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hdr="0"/>
  <p:txStyles>
    <p:titleStyle>
      <a:lvl1pPr algn="l" rtl="0" eaLnBrk="0" fontAlgn="base" hangingPunct="0">
        <a:spcBef>
          <a:spcPct val="0"/>
        </a:spcBef>
        <a:spcAft>
          <a:spcPct val="0"/>
        </a:spcAft>
        <a:defRPr sz="4000" b="1">
          <a:solidFill>
            <a:schemeClr val="bg1"/>
          </a:solidFill>
          <a:latin typeface="+mj-lt"/>
          <a:ea typeface="+mj-ea"/>
          <a:cs typeface="+mj-cs"/>
        </a:defRPr>
      </a:lvl1pPr>
      <a:lvl2pPr algn="l" rtl="0" eaLnBrk="0" fontAlgn="base" hangingPunct="0">
        <a:spcBef>
          <a:spcPct val="0"/>
        </a:spcBef>
        <a:spcAft>
          <a:spcPct val="0"/>
        </a:spcAft>
        <a:defRPr sz="4000" b="1">
          <a:solidFill>
            <a:schemeClr val="bg1"/>
          </a:solidFill>
          <a:latin typeface="Arial" charset="0"/>
        </a:defRPr>
      </a:lvl2pPr>
      <a:lvl3pPr algn="l" rtl="0" eaLnBrk="0" fontAlgn="base" hangingPunct="0">
        <a:spcBef>
          <a:spcPct val="0"/>
        </a:spcBef>
        <a:spcAft>
          <a:spcPct val="0"/>
        </a:spcAft>
        <a:defRPr sz="4000" b="1">
          <a:solidFill>
            <a:schemeClr val="bg1"/>
          </a:solidFill>
          <a:latin typeface="Arial" charset="0"/>
        </a:defRPr>
      </a:lvl3pPr>
      <a:lvl4pPr algn="l" rtl="0" eaLnBrk="0" fontAlgn="base" hangingPunct="0">
        <a:spcBef>
          <a:spcPct val="0"/>
        </a:spcBef>
        <a:spcAft>
          <a:spcPct val="0"/>
        </a:spcAft>
        <a:defRPr sz="4000" b="1">
          <a:solidFill>
            <a:schemeClr val="bg1"/>
          </a:solidFill>
          <a:latin typeface="Arial" charset="0"/>
        </a:defRPr>
      </a:lvl4pPr>
      <a:lvl5pPr algn="l" rtl="0" eaLnBrk="0" fontAlgn="base" hangingPunct="0">
        <a:spcBef>
          <a:spcPct val="0"/>
        </a:spcBef>
        <a:spcAft>
          <a:spcPct val="0"/>
        </a:spcAft>
        <a:defRPr sz="4000" b="1">
          <a:solidFill>
            <a:schemeClr val="bg1"/>
          </a:solidFill>
          <a:latin typeface="Arial" charset="0"/>
        </a:defRPr>
      </a:lvl5pPr>
      <a:lvl6pPr marL="457200" algn="l" rtl="0" fontAlgn="base">
        <a:spcBef>
          <a:spcPct val="0"/>
        </a:spcBef>
        <a:spcAft>
          <a:spcPct val="0"/>
        </a:spcAft>
        <a:defRPr sz="4000" b="1">
          <a:solidFill>
            <a:schemeClr val="bg1"/>
          </a:solidFill>
          <a:latin typeface="Arial" charset="0"/>
        </a:defRPr>
      </a:lvl6pPr>
      <a:lvl7pPr marL="914400" algn="l" rtl="0" fontAlgn="base">
        <a:spcBef>
          <a:spcPct val="0"/>
        </a:spcBef>
        <a:spcAft>
          <a:spcPct val="0"/>
        </a:spcAft>
        <a:defRPr sz="4000" b="1">
          <a:solidFill>
            <a:schemeClr val="bg1"/>
          </a:solidFill>
          <a:latin typeface="Arial" charset="0"/>
        </a:defRPr>
      </a:lvl7pPr>
      <a:lvl8pPr marL="1371600" algn="l" rtl="0" fontAlgn="base">
        <a:spcBef>
          <a:spcPct val="0"/>
        </a:spcBef>
        <a:spcAft>
          <a:spcPct val="0"/>
        </a:spcAft>
        <a:defRPr sz="4000" b="1">
          <a:solidFill>
            <a:schemeClr val="bg1"/>
          </a:solidFill>
          <a:latin typeface="Arial" charset="0"/>
        </a:defRPr>
      </a:lvl8pPr>
      <a:lvl9pPr marL="1828800" algn="l" rtl="0" fontAlgn="base">
        <a:spcBef>
          <a:spcPct val="0"/>
        </a:spcBef>
        <a:spcAft>
          <a:spcPct val="0"/>
        </a:spcAft>
        <a:defRPr sz="4000" b="1">
          <a:solidFill>
            <a:schemeClr val="bg1"/>
          </a:solidFill>
          <a:latin typeface="Arial" charset="0"/>
        </a:defRPr>
      </a:lvl9pPr>
    </p:titleStyle>
    <p:bodyStyle>
      <a:lvl1pPr marL="342900" indent="-342900" algn="l" rtl="0" eaLnBrk="0" fontAlgn="base" hangingPunct="0">
        <a:spcBef>
          <a:spcPct val="0"/>
        </a:spcBef>
        <a:spcAft>
          <a:spcPct val="0"/>
        </a:spcAft>
        <a:defRPr sz="4000">
          <a:solidFill>
            <a:schemeClr val="bg1"/>
          </a:solidFill>
          <a:latin typeface="+mn-lt"/>
          <a:ea typeface="+mn-ea"/>
          <a:cs typeface="+mn-cs"/>
        </a:defRPr>
      </a:lvl1pPr>
      <a:lvl2pPr marL="828675" indent="-285750" algn="l" rtl="0" eaLnBrk="0" fontAlgn="base" hangingPunct="0">
        <a:spcBef>
          <a:spcPct val="20000"/>
        </a:spcBef>
        <a:spcAft>
          <a:spcPct val="0"/>
        </a:spcAft>
        <a:buChar char="–"/>
        <a:defRPr sz="4000">
          <a:solidFill>
            <a:schemeClr val="tx1"/>
          </a:solidFill>
          <a:latin typeface="+mn-lt"/>
        </a:defRPr>
      </a:lvl2pPr>
      <a:lvl3pPr marL="1236663" indent="-228600" algn="l" rtl="0" eaLnBrk="0" fontAlgn="base" hangingPunct="0">
        <a:spcBef>
          <a:spcPct val="20000"/>
        </a:spcBef>
        <a:spcAft>
          <a:spcPct val="0"/>
        </a:spcAft>
        <a:buChar char="•"/>
        <a:defRPr sz="4000">
          <a:solidFill>
            <a:schemeClr val="tx1"/>
          </a:solidFill>
          <a:latin typeface="+mn-lt"/>
        </a:defRPr>
      </a:lvl3pPr>
      <a:lvl4pPr marL="1644650" indent="-228600" algn="l" rtl="0" eaLnBrk="0" fontAlgn="base" hangingPunct="0">
        <a:spcBef>
          <a:spcPct val="20000"/>
        </a:spcBef>
        <a:spcAft>
          <a:spcPct val="0"/>
        </a:spcAft>
        <a:buChar char="–"/>
        <a:defRPr sz="4000">
          <a:solidFill>
            <a:schemeClr val="tx1"/>
          </a:solidFill>
          <a:latin typeface="+mn-lt"/>
        </a:defRPr>
      </a:lvl4pPr>
      <a:lvl5pPr marL="2057400" indent="-228600" algn="l" rtl="0" eaLnBrk="0" fontAlgn="base" hangingPunct="0">
        <a:spcBef>
          <a:spcPct val="20000"/>
        </a:spcBef>
        <a:spcAft>
          <a:spcPct val="0"/>
        </a:spcAft>
        <a:buChar char="»"/>
        <a:defRPr sz="4000">
          <a:solidFill>
            <a:schemeClr val="tx1"/>
          </a:solidFill>
          <a:latin typeface="+mn-lt"/>
        </a:defRPr>
      </a:lvl5pPr>
      <a:lvl6pPr marL="2514600" indent="-228600" algn="l" rtl="0" fontAlgn="base">
        <a:spcBef>
          <a:spcPct val="20000"/>
        </a:spcBef>
        <a:spcAft>
          <a:spcPct val="0"/>
        </a:spcAft>
        <a:buChar char="»"/>
        <a:defRPr sz="4000">
          <a:solidFill>
            <a:schemeClr val="tx1"/>
          </a:solidFill>
          <a:latin typeface="+mn-lt"/>
        </a:defRPr>
      </a:lvl6pPr>
      <a:lvl7pPr marL="2971800" indent="-228600" algn="l" rtl="0" fontAlgn="base">
        <a:spcBef>
          <a:spcPct val="20000"/>
        </a:spcBef>
        <a:spcAft>
          <a:spcPct val="0"/>
        </a:spcAft>
        <a:buChar char="»"/>
        <a:defRPr sz="4000">
          <a:solidFill>
            <a:schemeClr val="tx1"/>
          </a:solidFill>
          <a:latin typeface="+mn-lt"/>
        </a:defRPr>
      </a:lvl7pPr>
      <a:lvl8pPr marL="3429000" indent="-228600" algn="l" rtl="0" fontAlgn="base">
        <a:spcBef>
          <a:spcPct val="20000"/>
        </a:spcBef>
        <a:spcAft>
          <a:spcPct val="0"/>
        </a:spcAft>
        <a:buChar char="»"/>
        <a:defRPr sz="4000">
          <a:solidFill>
            <a:schemeClr val="tx1"/>
          </a:solidFill>
          <a:latin typeface="+mn-lt"/>
        </a:defRPr>
      </a:lvl8pPr>
      <a:lvl9pPr marL="3886200" indent="-228600" algn="l" rtl="0" fontAlgn="base">
        <a:spcBef>
          <a:spcPct val="20000"/>
        </a:spcBef>
        <a:spcAft>
          <a:spcPct val="0"/>
        </a:spcAft>
        <a:buChar char="»"/>
        <a:defRPr sz="4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108.xml"/><Relationship Id="rId2" Type="http://schemas.openxmlformats.org/officeDocument/2006/relationships/tags" Target="../tags/tag107.xml"/><Relationship Id="rId1" Type="http://schemas.openxmlformats.org/officeDocument/2006/relationships/tags" Target="../tags/tag106.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111.xml"/><Relationship Id="rId2" Type="http://schemas.openxmlformats.org/officeDocument/2006/relationships/tags" Target="../tags/tag110.xml"/><Relationship Id="rId1" Type="http://schemas.openxmlformats.org/officeDocument/2006/relationships/tags" Target="../tags/tag109.xml"/><Relationship Id="rId5" Type="http://schemas.openxmlformats.org/officeDocument/2006/relationships/slideLayout" Target="../slideLayouts/slideLayout2.xml"/><Relationship Id="rId4" Type="http://schemas.openxmlformats.org/officeDocument/2006/relationships/tags" Target="../tags/tag112.xml"/></Relationships>
</file>

<file path=ppt/slides/_rels/slide12.xml.rels><?xml version="1.0" encoding="UTF-8" standalone="yes"?>
<Relationships xmlns="http://schemas.openxmlformats.org/package/2006/relationships"><Relationship Id="rId3" Type="http://schemas.openxmlformats.org/officeDocument/2006/relationships/tags" Target="../tags/tag115.xml"/><Relationship Id="rId2" Type="http://schemas.openxmlformats.org/officeDocument/2006/relationships/tags" Target="../tags/tag114.xml"/><Relationship Id="rId1" Type="http://schemas.openxmlformats.org/officeDocument/2006/relationships/tags" Target="../tags/tag113.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118.xml"/><Relationship Id="rId2" Type="http://schemas.openxmlformats.org/officeDocument/2006/relationships/tags" Target="../tags/tag117.xml"/><Relationship Id="rId1" Type="http://schemas.openxmlformats.org/officeDocument/2006/relationships/tags" Target="../tags/tag116.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tags" Target="../tags/tag121.xml"/><Relationship Id="rId2" Type="http://schemas.openxmlformats.org/officeDocument/2006/relationships/tags" Target="../tags/tag120.xml"/><Relationship Id="rId1" Type="http://schemas.openxmlformats.org/officeDocument/2006/relationships/tags" Target="../tags/tag119.xml"/><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tags" Target="../tags/tag124.xml"/><Relationship Id="rId2" Type="http://schemas.openxmlformats.org/officeDocument/2006/relationships/tags" Target="../tags/tag123.xml"/><Relationship Id="rId1" Type="http://schemas.openxmlformats.org/officeDocument/2006/relationships/tags" Target="../tags/tag122.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127.xml"/><Relationship Id="rId2" Type="http://schemas.openxmlformats.org/officeDocument/2006/relationships/tags" Target="../tags/tag126.xml"/><Relationship Id="rId1" Type="http://schemas.openxmlformats.org/officeDocument/2006/relationships/tags" Target="../tags/tag125.xml"/><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tags" Target="../tags/tag130.xml"/><Relationship Id="rId2" Type="http://schemas.openxmlformats.org/officeDocument/2006/relationships/tags" Target="../tags/tag129.xml"/><Relationship Id="rId1" Type="http://schemas.openxmlformats.org/officeDocument/2006/relationships/tags" Target="../tags/tag128.xml"/><Relationship Id="rId5" Type="http://schemas.openxmlformats.org/officeDocument/2006/relationships/image" Target="../media/image2.png"/><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tags" Target="../tags/tag133.xml"/><Relationship Id="rId2" Type="http://schemas.openxmlformats.org/officeDocument/2006/relationships/tags" Target="../tags/tag132.xml"/><Relationship Id="rId1" Type="http://schemas.openxmlformats.org/officeDocument/2006/relationships/tags" Target="../tags/tag131.xml"/><Relationship Id="rId4"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84.xml"/><Relationship Id="rId2" Type="http://schemas.openxmlformats.org/officeDocument/2006/relationships/tags" Target="../tags/tag83.xml"/><Relationship Id="rId1" Type="http://schemas.openxmlformats.org/officeDocument/2006/relationships/tags" Target="../tags/tag82.xml"/><Relationship Id="rId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5.xml"/><Relationship Id="rId1" Type="http://schemas.openxmlformats.org/officeDocument/2006/relationships/tags" Target="../tags/tag134.xml"/></Relationships>
</file>

<file path=ppt/slides/_rels/slide3.xml.rels><?xml version="1.0" encoding="UTF-8" standalone="yes"?>
<Relationships xmlns="http://schemas.openxmlformats.org/package/2006/relationships"><Relationship Id="rId3" Type="http://schemas.openxmlformats.org/officeDocument/2006/relationships/tags" Target="../tags/tag87.xml"/><Relationship Id="rId2" Type="http://schemas.openxmlformats.org/officeDocument/2006/relationships/tags" Target="../tags/tag86.xml"/><Relationship Id="rId1" Type="http://schemas.openxmlformats.org/officeDocument/2006/relationships/tags" Target="../tags/tag85.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89.xml"/><Relationship Id="rId2" Type="http://schemas.openxmlformats.org/officeDocument/2006/relationships/tags" Target="../tags/tag88.xml"/><Relationship Id="rId1" Type="http://schemas.openxmlformats.org/officeDocument/2006/relationships/themeOverride" Target="../theme/themeOverride1.xml"/><Relationship Id="rId5" Type="http://schemas.openxmlformats.org/officeDocument/2006/relationships/slideLayout" Target="../slideLayouts/slideLayout2.xml"/><Relationship Id="rId4" Type="http://schemas.openxmlformats.org/officeDocument/2006/relationships/tags" Target="../tags/tag90.xml"/></Relationships>
</file>

<file path=ppt/slides/_rels/slide5.xml.rels><?xml version="1.0" encoding="UTF-8" standalone="yes"?>
<Relationships xmlns="http://schemas.openxmlformats.org/package/2006/relationships"><Relationship Id="rId3" Type="http://schemas.openxmlformats.org/officeDocument/2006/relationships/tags" Target="../tags/tag93.xml"/><Relationship Id="rId2" Type="http://schemas.openxmlformats.org/officeDocument/2006/relationships/tags" Target="../tags/tag92.xml"/><Relationship Id="rId1" Type="http://schemas.openxmlformats.org/officeDocument/2006/relationships/tags" Target="../tags/tag91.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96.xml"/><Relationship Id="rId2" Type="http://schemas.openxmlformats.org/officeDocument/2006/relationships/tags" Target="../tags/tag95.xml"/><Relationship Id="rId1" Type="http://schemas.openxmlformats.org/officeDocument/2006/relationships/tags" Target="../tags/tag94.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99.xml"/><Relationship Id="rId2" Type="http://schemas.openxmlformats.org/officeDocument/2006/relationships/tags" Target="../tags/tag98.xml"/><Relationship Id="rId1" Type="http://schemas.openxmlformats.org/officeDocument/2006/relationships/tags" Target="../tags/tag97.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102.xml"/><Relationship Id="rId2" Type="http://schemas.openxmlformats.org/officeDocument/2006/relationships/tags" Target="../tags/tag101.xml"/><Relationship Id="rId1" Type="http://schemas.openxmlformats.org/officeDocument/2006/relationships/tags" Target="../tags/tag100.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105.xml"/><Relationship Id="rId2" Type="http://schemas.openxmlformats.org/officeDocument/2006/relationships/tags" Target="../tags/tag104.xml"/><Relationship Id="rId1" Type="http://schemas.openxmlformats.org/officeDocument/2006/relationships/tags" Target="../tags/tag103.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442913" y="412750"/>
            <a:ext cx="6272212" cy="801688"/>
          </a:xfrm>
        </p:spPr>
        <p:txBody>
          <a:bodyPr/>
          <a:lstStyle/>
          <a:p>
            <a:r>
              <a:rPr lang="de-CH" dirty="0"/>
              <a:t>Interpretation</a:t>
            </a:r>
          </a:p>
        </p:txBody>
      </p:sp>
      <p:sp>
        <p:nvSpPr>
          <p:cNvPr id="3" name="Inhaltsplatzhalter 2"/>
          <p:cNvSpPr>
            <a:spLocks noGrp="1"/>
          </p:cNvSpPr>
          <p:nvPr>
            <p:ph idx="1"/>
            <p:custDataLst>
              <p:tags r:id="rId2"/>
            </p:custDataLst>
          </p:nvPr>
        </p:nvSpPr>
        <p:spPr/>
        <p:txBody>
          <a:bodyPr/>
          <a:lstStyle/>
          <a:p>
            <a:r>
              <a:rPr lang="de-CH" dirty="0"/>
              <a:t>HT als sicherer und wirksamer Teilersatz zur herkömmlichen Krisenbehandlung</a:t>
            </a:r>
          </a:p>
          <a:p>
            <a:endParaRPr lang="de-CH" dirty="0"/>
          </a:p>
          <a:p>
            <a:endParaRPr lang="de-CH" dirty="0"/>
          </a:p>
          <a:p>
            <a:r>
              <a:rPr lang="de-CH" dirty="0"/>
              <a:t>&gt;&gt; Verringerung der Behandlungstage bei</a:t>
            </a:r>
          </a:p>
          <a:p>
            <a:endParaRPr lang="de-CH" dirty="0"/>
          </a:p>
          <a:p>
            <a:endParaRPr lang="de-CH" dirty="0"/>
          </a:p>
          <a:p>
            <a:pPr marL="285750" indent="-285750">
              <a:buFont typeface="Wingdings" panose="05000000000000000000" pitchFamily="2" charset="2"/>
              <a:buChar char="v"/>
            </a:pPr>
            <a:r>
              <a:rPr lang="de-CH" dirty="0"/>
              <a:t>Ähnlichen klinischen Auswirkungen</a:t>
            </a:r>
          </a:p>
          <a:p>
            <a:pPr marL="285750" indent="-285750">
              <a:buFont typeface="Wingdings" panose="05000000000000000000" pitchFamily="2" charset="2"/>
              <a:buChar char="v"/>
            </a:pPr>
            <a:endParaRPr lang="de-CH" dirty="0"/>
          </a:p>
          <a:p>
            <a:pPr marL="285750" indent="-285750">
              <a:buFont typeface="Wingdings" panose="05000000000000000000" pitchFamily="2" charset="2"/>
              <a:buChar char="v"/>
            </a:pPr>
            <a:r>
              <a:rPr lang="de-CH" dirty="0"/>
              <a:t>Ähnlicher Patientenzufriedenheit</a:t>
            </a:r>
          </a:p>
          <a:p>
            <a:pPr marL="0" indent="0"/>
            <a:endParaRPr lang="de-CH" dirty="0"/>
          </a:p>
          <a:p>
            <a:pPr marL="285750" indent="-285750">
              <a:buFont typeface="Wingdings" panose="05000000000000000000" pitchFamily="2" charset="2"/>
              <a:buChar char="v"/>
            </a:pPr>
            <a:r>
              <a:rPr lang="de-CH" dirty="0"/>
              <a:t>Ähnlichen unerwünschten Ereignissen</a:t>
            </a:r>
          </a:p>
        </p:txBody>
      </p:sp>
      <p:sp>
        <p:nvSpPr>
          <p:cNvPr id="4" name="Foliennummernplatzhalter 3"/>
          <p:cNvSpPr>
            <a:spLocks noGrp="1"/>
          </p:cNvSpPr>
          <p:nvPr>
            <p:ph type="sldNum" sz="quarter" idx="10"/>
            <p:custDataLst>
              <p:tags r:id="rId3"/>
            </p:custDataLst>
          </p:nvPr>
        </p:nvSpPr>
        <p:spPr/>
        <p:txBody>
          <a:bodyPr/>
          <a:lstStyle/>
          <a:p>
            <a:pPr>
              <a:defRPr/>
            </a:pPr>
            <a:r>
              <a:rPr lang="de-CH" dirty="0"/>
              <a:t>9</a:t>
            </a:r>
          </a:p>
        </p:txBody>
      </p:sp>
    </p:spTree>
    <p:extLst>
      <p:ext uri="{BB962C8B-B14F-4D97-AF65-F5344CB8AC3E}">
        <p14:creationId xmlns:p14="http://schemas.microsoft.com/office/powerpoint/2010/main" val="2888437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custDataLst>
              <p:tags r:id="rId1"/>
            </p:custDataLst>
          </p:nvPr>
        </p:nvSpPr>
        <p:spPr/>
        <p:txBody>
          <a:bodyPr/>
          <a:lstStyle/>
          <a:p>
            <a:pPr>
              <a:defRPr/>
            </a:pPr>
            <a:r>
              <a:rPr lang="de-CH" dirty="0"/>
              <a:t>10</a:t>
            </a:r>
          </a:p>
        </p:txBody>
      </p:sp>
      <p:sp>
        <p:nvSpPr>
          <p:cNvPr id="5123" name="Rectangle 2"/>
          <p:cNvSpPr>
            <a:spLocks noGrp="1" noChangeArrowheads="1"/>
          </p:cNvSpPr>
          <p:nvPr>
            <p:ph type="title"/>
            <p:custDataLst>
              <p:tags r:id="rId2"/>
            </p:custDataLst>
          </p:nvPr>
        </p:nvSpPr>
        <p:spPr>
          <a:xfrm>
            <a:off x="442913" y="412750"/>
            <a:ext cx="6272212" cy="801688"/>
          </a:xfrm>
        </p:spPr>
        <p:txBody>
          <a:bodyPr/>
          <a:lstStyle/>
          <a:p>
            <a:pPr eaLnBrk="1" hangingPunct="1"/>
            <a:r>
              <a:rPr lang="de-CH" dirty="0"/>
              <a:t>Ausgangslage – Implementierung PUK</a:t>
            </a:r>
          </a:p>
        </p:txBody>
      </p:sp>
      <p:sp>
        <p:nvSpPr>
          <p:cNvPr id="5124" name="Rectangle 3"/>
          <p:cNvSpPr>
            <a:spLocks noGrp="1" noChangeArrowheads="1"/>
          </p:cNvSpPr>
          <p:nvPr>
            <p:ph type="body" idx="1"/>
            <p:custDataLst>
              <p:tags r:id="rId3"/>
            </p:custDataLst>
          </p:nvPr>
        </p:nvSpPr>
        <p:spPr/>
        <p:txBody>
          <a:bodyPr/>
          <a:lstStyle/>
          <a:p>
            <a:pPr marL="0" indent="0"/>
            <a:r>
              <a:rPr lang="de-CH" dirty="0"/>
              <a:t> </a:t>
            </a:r>
          </a:p>
          <a:p>
            <a:pPr marL="0" indent="0" eaLnBrk="1" hangingPunct="1"/>
            <a:endParaRPr lang="de-CH" dirty="0"/>
          </a:p>
          <a:p>
            <a:pPr marL="0" indent="0" eaLnBrk="1" hangingPunct="1"/>
            <a:endParaRPr lang="de-CH" dirty="0"/>
          </a:p>
          <a:p>
            <a:pPr marL="0" indent="0" eaLnBrk="1" hangingPunct="1"/>
            <a:endParaRPr lang="de-CH" dirty="0"/>
          </a:p>
          <a:p>
            <a:pPr marL="0" indent="0" eaLnBrk="1" hangingPunct="1"/>
            <a:endParaRPr lang="de-CH" dirty="0"/>
          </a:p>
        </p:txBody>
      </p:sp>
      <p:sp>
        <p:nvSpPr>
          <p:cNvPr id="5" name="Inhaltsplatzhalter 2"/>
          <p:cNvSpPr txBox="1">
            <a:spLocks/>
          </p:cNvSpPr>
          <p:nvPr>
            <p:custDataLst>
              <p:tags r:id="rId4"/>
            </p:custDataLst>
          </p:nvPr>
        </p:nvSpPr>
        <p:spPr bwMode="auto">
          <a:xfrm>
            <a:off x="619125" y="1530350"/>
            <a:ext cx="8281988" cy="463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342900" indent="-342900" algn="l" rtl="0" eaLnBrk="0" fontAlgn="base" hangingPunct="0">
              <a:lnSpc>
                <a:spcPts val="2200"/>
              </a:lnSpc>
              <a:spcBef>
                <a:spcPct val="0"/>
              </a:spcBef>
              <a:spcAft>
                <a:spcPct val="0"/>
              </a:spcAft>
              <a:buFont typeface="Arial" charset="0"/>
              <a:defRPr>
                <a:solidFill>
                  <a:schemeClr val="tx1"/>
                </a:solidFill>
                <a:latin typeface="+mn-lt"/>
                <a:ea typeface="+mn-ea"/>
                <a:cs typeface="+mn-cs"/>
              </a:defRPr>
            </a:lvl1pPr>
            <a:lvl2pPr marL="196850" indent="-195263" algn="l" rtl="0" eaLnBrk="0" fontAlgn="base" hangingPunct="0">
              <a:lnSpc>
                <a:spcPts val="2200"/>
              </a:lnSpc>
              <a:spcBef>
                <a:spcPct val="0"/>
              </a:spcBef>
              <a:spcAft>
                <a:spcPct val="0"/>
              </a:spcAft>
              <a:buFont typeface="Arial" charset="0"/>
              <a:buChar char="–"/>
              <a:defRPr>
                <a:solidFill>
                  <a:schemeClr val="tx1"/>
                </a:solidFill>
                <a:latin typeface="+mn-lt"/>
              </a:defRPr>
            </a:lvl2pPr>
            <a:lvl3pPr marL="395288" indent="-196850" algn="l" rtl="0" eaLnBrk="0" fontAlgn="base" hangingPunct="0">
              <a:lnSpc>
                <a:spcPts val="2200"/>
              </a:lnSpc>
              <a:spcBef>
                <a:spcPct val="0"/>
              </a:spcBef>
              <a:spcAft>
                <a:spcPct val="0"/>
              </a:spcAft>
              <a:buFont typeface="Arial" charset="0"/>
              <a:buChar char="–"/>
              <a:defRPr>
                <a:solidFill>
                  <a:schemeClr val="tx1"/>
                </a:solidFill>
                <a:latin typeface="+mn-lt"/>
              </a:defRPr>
            </a:lvl3pPr>
            <a:lvl4pPr marL="582613" indent="-185738" algn="l" rtl="0" eaLnBrk="0" fontAlgn="base" hangingPunct="0">
              <a:lnSpc>
                <a:spcPts val="2200"/>
              </a:lnSpc>
              <a:spcBef>
                <a:spcPct val="0"/>
              </a:spcBef>
              <a:spcAft>
                <a:spcPct val="0"/>
              </a:spcAft>
              <a:buFont typeface="Arial" charset="0"/>
              <a:buChar char="–"/>
              <a:defRPr>
                <a:solidFill>
                  <a:schemeClr val="tx1"/>
                </a:solidFill>
                <a:latin typeface="+mn-lt"/>
              </a:defRPr>
            </a:lvl4pPr>
            <a:lvl5pPr marL="763588" indent="-179388" algn="l" rtl="0" eaLnBrk="0" fontAlgn="base" hangingPunct="0">
              <a:lnSpc>
                <a:spcPts val="2200"/>
              </a:lnSpc>
              <a:spcBef>
                <a:spcPct val="0"/>
              </a:spcBef>
              <a:spcAft>
                <a:spcPct val="0"/>
              </a:spcAft>
              <a:buFont typeface="Arial" charset="0"/>
              <a:buChar char="–"/>
              <a:defRPr>
                <a:solidFill>
                  <a:schemeClr val="tx1"/>
                </a:solidFill>
                <a:latin typeface="+mn-lt"/>
              </a:defRPr>
            </a:lvl5pPr>
            <a:lvl6pPr marL="1220788" indent="-179388" algn="l" rtl="0" fontAlgn="base">
              <a:lnSpc>
                <a:spcPts val="2200"/>
              </a:lnSpc>
              <a:spcBef>
                <a:spcPct val="0"/>
              </a:spcBef>
              <a:spcAft>
                <a:spcPct val="0"/>
              </a:spcAft>
              <a:buFont typeface="Arial" charset="0"/>
              <a:buChar char="–"/>
              <a:defRPr>
                <a:solidFill>
                  <a:schemeClr val="tx1"/>
                </a:solidFill>
                <a:latin typeface="+mn-lt"/>
              </a:defRPr>
            </a:lvl6pPr>
            <a:lvl7pPr marL="1677988" indent="-179388" algn="l" rtl="0" fontAlgn="base">
              <a:lnSpc>
                <a:spcPts val="2200"/>
              </a:lnSpc>
              <a:spcBef>
                <a:spcPct val="0"/>
              </a:spcBef>
              <a:spcAft>
                <a:spcPct val="0"/>
              </a:spcAft>
              <a:buFont typeface="Arial" charset="0"/>
              <a:buChar char="–"/>
              <a:defRPr>
                <a:solidFill>
                  <a:schemeClr val="tx1"/>
                </a:solidFill>
                <a:latin typeface="+mn-lt"/>
              </a:defRPr>
            </a:lvl7pPr>
            <a:lvl8pPr marL="2135188" indent="-179388" algn="l" rtl="0" fontAlgn="base">
              <a:lnSpc>
                <a:spcPts val="2200"/>
              </a:lnSpc>
              <a:spcBef>
                <a:spcPct val="0"/>
              </a:spcBef>
              <a:spcAft>
                <a:spcPct val="0"/>
              </a:spcAft>
              <a:buFont typeface="Arial" charset="0"/>
              <a:buChar char="–"/>
              <a:defRPr>
                <a:solidFill>
                  <a:schemeClr val="tx1"/>
                </a:solidFill>
                <a:latin typeface="+mn-lt"/>
              </a:defRPr>
            </a:lvl8pPr>
            <a:lvl9pPr marL="2592388" indent="-179388" algn="l" rtl="0" fontAlgn="base">
              <a:lnSpc>
                <a:spcPts val="2200"/>
              </a:lnSpc>
              <a:spcBef>
                <a:spcPct val="0"/>
              </a:spcBef>
              <a:spcAft>
                <a:spcPct val="0"/>
              </a:spcAft>
              <a:buFont typeface="Arial" charset="0"/>
              <a:buChar char="–"/>
              <a:defRPr>
                <a:solidFill>
                  <a:schemeClr val="tx1"/>
                </a:solidFill>
                <a:latin typeface="+mn-lt"/>
              </a:defRPr>
            </a:lvl9pPr>
          </a:lstStyle>
          <a:p>
            <a:pPr>
              <a:buFont typeface="Arial" panose="020B0604020202020204" pitchFamily="34" charset="0"/>
              <a:buChar char="•"/>
            </a:pPr>
            <a:r>
              <a:rPr lang="de-CH" sz="1800" kern="0" dirty="0"/>
              <a:t>2016 – Klinik für Psychiatrie, Psychotherapie und Psychosomatik (KPPP): HT als neues Angebot</a:t>
            </a:r>
          </a:p>
          <a:p>
            <a:pPr>
              <a:buFont typeface="Arial" panose="020B0604020202020204" pitchFamily="34" charset="0"/>
              <a:buChar char="•"/>
            </a:pPr>
            <a:endParaRPr lang="de-CH" sz="1800" kern="0" dirty="0"/>
          </a:p>
          <a:p>
            <a:pPr>
              <a:buFont typeface="Arial" panose="020B0604020202020204" pitchFamily="34" charset="0"/>
              <a:buChar char="•"/>
            </a:pPr>
            <a:r>
              <a:rPr lang="de-CH" sz="1800" kern="0" dirty="0"/>
              <a:t>Idee: HT für alle 4 Kliniken (Kinder, Erwachsene, Alter, Forensik)</a:t>
            </a:r>
          </a:p>
          <a:p>
            <a:pPr>
              <a:buFont typeface="Arial" panose="020B0604020202020204" pitchFamily="34" charset="0"/>
              <a:buChar char="•"/>
            </a:pPr>
            <a:endParaRPr lang="de-CH" sz="1800" kern="0" dirty="0"/>
          </a:p>
          <a:p>
            <a:pPr>
              <a:buFont typeface="Arial" panose="020B0604020202020204" pitchFamily="34" charset="0"/>
              <a:buChar char="•"/>
            </a:pPr>
            <a:r>
              <a:rPr lang="de-CH" sz="1800" kern="0" dirty="0"/>
              <a:t>Seit 2020: Vorhaben HT Klinik für Alterspsychiatrie (KAP) als eigenständiges Projekt </a:t>
            </a:r>
          </a:p>
          <a:p>
            <a:pPr>
              <a:buFont typeface="Arial" panose="020B0604020202020204" pitchFamily="34" charset="0"/>
              <a:buChar char="•"/>
            </a:pPr>
            <a:endParaRPr lang="de-CH" sz="1800" kern="0" dirty="0"/>
          </a:p>
          <a:p>
            <a:pPr>
              <a:buFont typeface="Arial" panose="020B0604020202020204" pitchFamily="34" charset="0"/>
              <a:buChar char="•"/>
            </a:pPr>
            <a:r>
              <a:rPr lang="de-CH" sz="1800" kern="0" dirty="0"/>
              <a:t>Oktober 2023: Start Implementierung HT für Kinder und Jugendlicher (KJP)</a:t>
            </a:r>
          </a:p>
          <a:p>
            <a:pPr>
              <a:buFont typeface="Arial" panose="020B0604020202020204" pitchFamily="34" charset="0"/>
              <a:buChar char="•"/>
            </a:pPr>
            <a:endParaRPr lang="de-CH" sz="1800" kern="0" dirty="0"/>
          </a:p>
          <a:p>
            <a:pPr>
              <a:buFont typeface="Arial" panose="020B0604020202020204" pitchFamily="34" charset="0"/>
              <a:buChar char="•"/>
            </a:pPr>
            <a:r>
              <a:rPr lang="de-CH" sz="1800" kern="0" dirty="0" err="1"/>
              <a:t>Vrsl</a:t>
            </a:r>
            <a:r>
              <a:rPr lang="de-CH" sz="1800" kern="0" dirty="0"/>
              <a:t>. 1. Quartal 2025: Start Implementierung HT in der Klinik für forensische Psychiatrie (KFP)</a:t>
            </a:r>
          </a:p>
          <a:p>
            <a:pPr>
              <a:buFont typeface="Arial" panose="020B0604020202020204" pitchFamily="34" charset="0"/>
              <a:buChar char="•"/>
            </a:pPr>
            <a:endParaRPr lang="de-CH" sz="1800" kern="0" dirty="0"/>
          </a:p>
        </p:txBody>
      </p:sp>
    </p:spTree>
    <p:extLst>
      <p:ext uri="{BB962C8B-B14F-4D97-AF65-F5344CB8AC3E}">
        <p14:creationId xmlns:p14="http://schemas.microsoft.com/office/powerpoint/2010/main" val="1863851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custDataLst>
              <p:tags r:id="rId1"/>
            </p:custDataLst>
          </p:nvPr>
        </p:nvSpPr>
        <p:spPr/>
        <p:txBody>
          <a:bodyPr/>
          <a:lstStyle/>
          <a:p>
            <a:pPr>
              <a:defRPr/>
            </a:pPr>
            <a:r>
              <a:rPr lang="de-CH" dirty="0"/>
              <a:t>11</a:t>
            </a:r>
          </a:p>
        </p:txBody>
      </p:sp>
      <p:sp>
        <p:nvSpPr>
          <p:cNvPr id="5123" name="Rectangle 2"/>
          <p:cNvSpPr>
            <a:spLocks noGrp="1" noChangeArrowheads="1"/>
          </p:cNvSpPr>
          <p:nvPr>
            <p:ph type="title"/>
            <p:custDataLst>
              <p:tags r:id="rId2"/>
            </p:custDataLst>
          </p:nvPr>
        </p:nvSpPr>
        <p:spPr>
          <a:xfrm>
            <a:off x="442913" y="412750"/>
            <a:ext cx="6272212" cy="801688"/>
          </a:xfrm>
        </p:spPr>
        <p:txBody>
          <a:bodyPr/>
          <a:lstStyle/>
          <a:p>
            <a:pPr eaLnBrk="1" hangingPunct="1"/>
            <a:r>
              <a:rPr lang="de-CH" dirty="0"/>
              <a:t>Strategie</a:t>
            </a:r>
          </a:p>
        </p:txBody>
      </p:sp>
      <p:sp>
        <p:nvSpPr>
          <p:cNvPr id="5124" name="Rectangle 3"/>
          <p:cNvSpPr>
            <a:spLocks noGrp="1" noChangeArrowheads="1"/>
          </p:cNvSpPr>
          <p:nvPr>
            <p:ph type="body" idx="1"/>
            <p:custDataLst>
              <p:tags r:id="rId3"/>
            </p:custDataLst>
          </p:nvPr>
        </p:nvSpPr>
        <p:spPr/>
        <p:txBody>
          <a:bodyPr/>
          <a:lstStyle/>
          <a:p>
            <a:pPr>
              <a:buFont typeface="Wingdings" panose="05000000000000000000" pitchFamily="2" charset="2"/>
              <a:buChar char="Ø"/>
            </a:pPr>
            <a:r>
              <a:rPr lang="de-CH" dirty="0"/>
              <a:t>Diagnostik: </a:t>
            </a:r>
          </a:p>
          <a:p>
            <a:pPr lvl="2">
              <a:buFont typeface="Arial" panose="020B0604020202020204" pitchFamily="34" charset="0"/>
              <a:buChar char="•"/>
            </a:pPr>
            <a:r>
              <a:rPr lang="de-CH" dirty="0"/>
              <a:t>Bildgebende Diagnostik (MRI, CT)</a:t>
            </a:r>
          </a:p>
          <a:p>
            <a:pPr lvl="2">
              <a:buFont typeface="Arial" panose="020B0604020202020204" pitchFamily="34" charset="0"/>
              <a:buChar char="•"/>
            </a:pPr>
            <a:r>
              <a:rPr lang="de-CH" dirty="0"/>
              <a:t>Labordiagnostik (Blut, Liquor)</a:t>
            </a:r>
          </a:p>
          <a:p>
            <a:pPr lvl="2">
              <a:buFont typeface="Arial" panose="020B0604020202020204" pitchFamily="34" charset="0"/>
              <a:buChar char="•"/>
            </a:pPr>
            <a:r>
              <a:rPr lang="de-CH" dirty="0"/>
              <a:t>Apparative Diagnostik (EKG, EEG)</a:t>
            </a:r>
          </a:p>
          <a:p>
            <a:pPr lvl="2">
              <a:buFont typeface="Arial" panose="020B0604020202020204" pitchFamily="34" charset="0"/>
              <a:buChar char="•"/>
            </a:pPr>
            <a:r>
              <a:rPr lang="de-CH" dirty="0"/>
              <a:t>Klinische Diagnostik</a:t>
            </a:r>
          </a:p>
          <a:p>
            <a:pPr lvl="2">
              <a:buFont typeface="Arial" panose="020B0604020202020204" pitchFamily="34" charset="0"/>
              <a:buChar char="•"/>
            </a:pPr>
            <a:r>
              <a:rPr lang="de-CH" dirty="0"/>
              <a:t>Kognitive Screenings</a:t>
            </a:r>
          </a:p>
          <a:p>
            <a:pPr lvl="2">
              <a:buFont typeface="Arial" panose="020B0604020202020204" pitchFamily="34" charset="0"/>
              <a:buChar char="•"/>
            </a:pPr>
            <a:r>
              <a:rPr lang="de-CH" dirty="0"/>
              <a:t>Neuropsychologische Testungen</a:t>
            </a:r>
          </a:p>
          <a:p>
            <a:pPr lvl="2">
              <a:buFont typeface="Arial" panose="020B0604020202020204" pitchFamily="34" charset="0"/>
              <a:buChar char="•"/>
            </a:pPr>
            <a:r>
              <a:rPr lang="de-CH" dirty="0"/>
              <a:t>Depression- und Delir-Screenings</a:t>
            </a:r>
          </a:p>
          <a:p>
            <a:pPr lvl="2">
              <a:buFont typeface="Arial" panose="020B0604020202020204" pitchFamily="34" charset="0"/>
              <a:buChar char="•"/>
            </a:pPr>
            <a:r>
              <a:rPr lang="de-CH" dirty="0"/>
              <a:t>Neurokognitive Störung &gt; Gedächtnissprechstunde </a:t>
            </a:r>
          </a:p>
          <a:p>
            <a:pPr marL="0" indent="0"/>
            <a:endParaRPr lang="de-CH" dirty="0"/>
          </a:p>
          <a:p>
            <a:pPr>
              <a:buFont typeface="Wingdings" panose="05000000000000000000" pitchFamily="2" charset="2"/>
              <a:buChar char="Ø"/>
            </a:pPr>
            <a:r>
              <a:rPr lang="de-CH" dirty="0"/>
              <a:t>Therapie:</a:t>
            </a:r>
          </a:p>
          <a:p>
            <a:pPr lvl="2">
              <a:buFont typeface="Arial" panose="020B0604020202020204" pitchFamily="34" charset="0"/>
              <a:buChar char="•"/>
            </a:pPr>
            <a:r>
              <a:rPr lang="de-CH" dirty="0"/>
              <a:t>Integriert psychiatrisch - psychotherapeutisch</a:t>
            </a:r>
          </a:p>
          <a:p>
            <a:pPr lvl="2">
              <a:buFont typeface="Arial" panose="020B0604020202020204" pitchFamily="34" charset="0"/>
              <a:buChar char="•"/>
            </a:pPr>
            <a:r>
              <a:rPr lang="de-CH" dirty="0"/>
              <a:t>Psychotherapeutisch (Expositionstherapie, Verhaltensaktivierung u.a.)</a:t>
            </a:r>
          </a:p>
          <a:p>
            <a:pPr lvl="2">
              <a:buFont typeface="Arial" panose="020B0604020202020204" pitchFamily="34" charset="0"/>
              <a:buChar char="•"/>
            </a:pPr>
            <a:r>
              <a:rPr lang="de-CH" dirty="0"/>
              <a:t>Ergotherapie</a:t>
            </a:r>
          </a:p>
          <a:p>
            <a:pPr lvl="2">
              <a:buFont typeface="Arial" panose="020B0604020202020204" pitchFamily="34" charset="0"/>
              <a:buChar char="•"/>
            </a:pPr>
            <a:r>
              <a:rPr lang="de-CH" dirty="0"/>
              <a:t>Sozialpsychiatrisch</a:t>
            </a:r>
          </a:p>
          <a:p>
            <a:pPr marL="0" indent="0" eaLnBrk="1" hangingPunct="1"/>
            <a:endParaRPr lang="de-CH" dirty="0"/>
          </a:p>
          <a:p>
            <a:pPr marL="0" indent="0" eaLnBrk="1" hangingPunct="1"/>
            <a:endParaRPr lang="de-CH" dirty="0"/>
          </a:p>
        </p:txBody>
      </p:sp>
    </p:spTree>
    <p:extLst>
      <p:ext uri="{BB962C8B-B14F-4D97-AF65-F5344CB8AC3E}">
        <p14:creationId xmlns:p14="http://schemas.microsoft.com/office/powerpoint/2010/main" val="527975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custDataLst>
              <p:tags r:id="rId1"/>
            </p:custDataLst>
          </p:nvPr>
        </p:nvSpPr>
        <p:spPr/>
        <p:txBody>
          <a:bodyPr/>
          <a:lstStyle/>
          <a:p>
            <a:pPr>
              <a:defRPr/>
            </a:pPr>
            <a:r>
              <a:rPr lang="de-CH" dirty="0"/>
              <a:t>14</a:t>
            </a:r>
          </a:p>
        </p:txBody>
      </p:sp>
      <p:sp>
        <p:nvSpPr>
          <p:cNvPr id="5123" name="Rectangle 2"/>
          <p:cNvSpPr>
            <a:spLocks noGrp="1" noChangeArrowheads="1"/>
          </p:cNvSpPr>
          <p:nvPr>
            <p:ph type="title"/>
            <p:custDataLst>
              <p:tags r:id="rId2"/>
            </p:custDataLst>
          </p:nvPr>
        </p:nvSpPr>
        <p:spPr>
          <a:xfrm>
            <a:off x="442913" y="412750"/>
            <a:ext cx="6272212" cy="801688"/>
          </a:xfrm>
        </p:spPr>
        <p:txBody>
          <a:bodyPr/>
          <a:lstStyle/>
          <a:p>
            <a:pPr eaLnBrk="1" hangingPunct="1"/>
            <a:r>
              <a:rPr lang="de-CH" dirty="0"/>
              <a:t>Modus </a:t>
            </a:r>
            <a:r>
              <a:rPr lang="de-CH" dirty="0" err="1"/>
              <a:t>Operandi</a:t>
            </a:r>
            <a:endParaRPr lang="de-CH" dirty="0"/>
          </a:p>
        </p:txBody>
      </p:sp>
      <p:sp>
        <p:nvSpPr>
          <p:cNvPr id="5124" name="Rectangle 3"/>
          <p:cNvSpPr>
            <a:spLocks noGrp="1" noChangeArrowheads="1"/>
          </p:cNvSpPr>
          <p:nvPr>
            <p:ph type="body" idx="1"/>
            <p:custDataLst>
              <p:tags r:id="rId3"/>
            </p:custDataLst>
          </p:nvPr>
        </p:nvSpPr>
        <p:spPr/>
        <p:txBody>
          <a:bodyPr/>
          <a:lstStyle/>
          <a:p>
            <a:r>
              <a:rPr lang="de-CH" b="1" dirty="0">
                <a:solidFill>
                  <a:srgbClr val="C00000"/>
                </a:solidFill>
              </a:rPr>
              <a:t>HT ist eine den Akutstationen gleichwertige Behandlungseinheit</a:t>
            </a:r>
          </a:p>
          <a:p>
            <a:endParaRPr lang="de-CH" dirty="0"/>
          </a:p>
          <a:p>
            <a:pPr>
              <a:buFont typeface="Wingdings" panose="05000000000000000000" pitchFamily="2" charset="2"/>
              <a:buChar char="Ø"/>
            </a:pPr>
            <a:endParaRPr lang="de-CH" dirty="0"/>
          </a:p>
          <a:p>
            <a:pPr marL="0" indent="0"/>
            <a:endParaRPr lang="de-CH" dirty="0"/>
          </a:p>
          <a:p>
            <a:pPr>
              <a:buFont typeface="Arial" panose="020B0604020202020204" pitchFamily="34" charset="0"/>
              <a:buChar char="•"/>
            </a:pPr>
            <a:r>
              <a:rPr lang="de-CH" dirty="0"/>
              <a:t>Dieselben Behandlungselemente wie Akutstation</a:t>
            </a:r>
          </a:p>
          <a:p>
            <a:pPr marL="285750" indent="-285750">
              <a:buFont typeface="Arial" panose="020B0604020202020204" pitchFamily="34" charset="0"/>
              <a:buChar char="•"/>
            </a:pPr>
            <a:endParaRPr lang="de-CH" dirty="0"/>
          </a:p>
          <a:p>
            <a:pPr>
              <a:buFont typeface="Arial" panose="020B0604020202020204" pitchFamily="34" charset="0"/>
              <a:buChar char="•"/>
            </a:pPr>
            <a:r>
              <a:rPr lang="de-CH" dirty="0"/>
              <a:t>Tägliche Hausbesuche durch eine Fachperson (30-60 Minuten)</a:t>
            </a:r>
          </a:p>
          <a:p>
            <a:pPr>
              <a:buFont typeface="Arial" panose="020B0604020202020204" pitchFamily="34" charset="0"/>
              <a:buChar char="•"/>
            </a:pPr>
            <a:endParaRPr lang="de-CH" dirty="0"/>
          </a:p>
          <a:p>
            <a:pPr>
              <a:buFont typeface="Arial" panose="020B0604020202020204" pitchFamily="34" charset="0"/>
              <a:buChar char="•"/>
            </a:pPr>
            <a:r>
              <a:rPr lang="de-CH" dirty="0"/>
              <a:t>Häufigkeit und Dauer abhängig von individuellen Situation</a:t>
            </a:r>
          </a:p>
          <a:p>
            <a:pPr>
              <a:buFont typeface="Arial" panose="020B0604020202020204" pitchFamily="34" charset="0"/>
              <a:buChar char="•"/>
            </a:pPr>
            <a:endParaRPr lang="de-CH" dirty="0"/>
          </a:p>
          <a:p>
            <a:pPr>
              <a:buFont typeface="Arial" panose="020B0604020202020204" pitchFamily="34" charset="0"/>
              <a:buChar char="•"/>
            </a:pPr>
            <a:r>
              <a:rPr lang="de-CH" dirty="0"/>
              <a:t>Besuchsfrequenz: Festlegung i.R. täglichen </a:t>
            </a:r>
            <a:r>
              <a:rPr lang="de-CH" dirty="0" err="1"/>
              <a:t>interprof</a:t>
            </a:r>
            <a:r>
              <a:rPr lang="de-CH" dirty="0"/>
              <a:t>. Besprechungen</a:t>
            </a:r>
          </a:p>
          <a:p>
            <a:pPr>
              <a:buFont typeface="Arial" panose="020B0604020202020204" pitchFamily="34" charset="0"/>
              <a:buChar char="•"/>
            </a:pPr>
            <a:endParaRPr lang="de-CH" dirty="0"/>
          </a:p>
          <a:p>
            <a:pPr>
              <a:buFont typeface="Arial" panose="020B0604020202020204" pitchFamily="34" charset="0"/>
              <a:buChar char="•"/>
            </a:pPr>
            <a:r>
              <a:rPr lang="de-CH" dirty="0"/>
              <a:t>Ergotherapie, Soziale Arbeit und Psychologie nach Indikation</a:t>
            </a:r>
          </a:p>
          <a:p>
            <a:pPr marL="0" indent="0"/>
            <a:endParaRPr lang="de-CH" dirty="0"/>
          </a:p>
          <a:p>
            <a:pPr>
              <a:buFont typeface="Arial" panose="020B0604020202020204" pitchFamily="34" charset="0"/>
              <a:buChar char="•"/>
            </a:pPr>
            <a:r>
              <a:rPr lang="de-CH" dirty="0"/>
              <a:t>Zusätzlich: sämtliche Angebote (diagnostisch und therapeutisch) an den Hauptstandorten der PUK</a:t>
            </a:r>
          </a:p>
          <a:p>
            <a:pPr>
              <a:buFont typeface="Arial" panose="020B0604020202020204" pitchFamily="34" charset="0"/>
              <a:buChar char="•"/>
            </a:pPr>
            <a:endParaRPr lang="de-CH" dirty="0"/>
          </a:p>
          <a:p>
            <a:pPr marL="0" indent="0" eaLnBrk="1" hangingPunct="1"/>
            <a:endParaRPr lang="de-CH" dirty="0"/>
          </a:p>
          <a:p>
            <a:pPr marL="0" indent="0" eaLnBrk="1" hangingPunct="1"/>
            <a:endParaRPr lang="de-CH" dirty="0"/>
          </a:p>
        </p:txBody>
      </p:sp>
    </p:spTree>
    <p:extLst>
      <p:ext uri="{BB962C8B-B14F-4D97-AF65-F5344CB8AC3E}">
        <p14:creationId xmlns:p14="http://schemas.microsoft.com/office/powerpoint/2010/main" val="3287780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custDataLst>
              <p:tags r:id="rId1"/>
            </p:custDataLst>
          </p:nvPr>
        </p:nvSpPr>
        <p:spPr/>
        <p:txBody>
          <a:bodyPr/>
          <a:lstStyle/>
          <a:p>
            <a:pPr>
              <a:defRPr/>
            </a:pPr>
            <a:r>
              <a:rPr lang="de-CH" dirty="0"/>
              <a:t>13</a:t>
            </a:r>
          </a:p>
        </p:txBody>
      </p:sp>
      <p:sp>
        <p:nvSpPr>
          <p:cNvPr id="5123" name="Rectangle 2"/>
          <p:cNvSpPr>
            <a:spLocks noGrp="1" noChangeArrowheads="1"/>
          </p:cNvSpPr>
          <p:nvPr>
            <p:ph type="title"/>
            <p:custDataLst>
              <p:tags r:id="rId2"/>
            </p:custDataLst>
          </p:nvPr>
        </p:nvSpPr>
        <p:spPr>
          <a:xfrm>
            <a:off x="442913" y="412750"/>
            <a:ext cx="6272212" cy="801688"/>
          </a:xfrm>
        </p:spPr>
        <p:txBody>
          <a:bodyPr/>
          <a:lstStyle/>
          <a:p>
            <a:pPr eaLnBrk="1" hangingPunct="1"/>
            <a:r>
              <a:rPr lang="de-CH" dirty="0"/>
              <a:t>Zugangsweg und Aufnahmezeiten</a:t>
            </a:r>
          </a:p>
        </p:txBody>
      </p:sp>
      <p:sp>
        <p:nvSpPr>
          <p:cNvPr id="5124" name="Rectangle 3"/>
          <p:cNvSpPr>
            <a:spLocks noGrp="1" noChangeArrowheads="1"/>
          </p:cNvSpPr>
          <p:nvPr>
            <p:ph type="body" idx="1"/>
            <p:custDataLst>
              <p:tags r:id="rId3"/>
            </p:custDataLst>
          </p:nvPr>
        </p:nvSpPr>
        <p:spPr>
          <a:xfrm>
            <a:off x="466725" y="1844824"/>
            <a:ext cx="8281988" cy="4168626"/>
          </a:xfrm>
        </p:spPr>
        <p:txBody>
          <a:bodyPr/>
          <a:lstStyle/>
          <a:p>
            <a:pPr marL="285750" indent="-285750" eaLnBrk="1" hangingPunct="1">
              <a:buFont typeface="Arial" panose="020B0604020202020204" pitchFamily="34" charset="0"/>
              <a:buChar char="•"/>
            </a:pPr>
            <a:r>
              <a:rPr lang="de-CH" dirty="0"/>
              <a:t>PatientInnen ab 18. Lebensjahr</a:t>
            </a:r>
          </a:p>
          <a:p>
            <a:pPr marL="0" indent="0" eaLnBrk="1" hangingPunct="1"/>
            <a:endParaRPr lang="de-CH" dirty="0"/>
          </a:p>
          <a:p>
            <a:pPr marL="285750" indent="-285750" eaLnBrk="1" hangingPunct="1">
              <a:buFont typeface="Arial" panose="020B0604020202020204" pitchFamily="34" charset="0"/>
              <a:buChar char="•"/>
            </a:pPr>
            <a:r>
              <a:rPr lang="de-CH" dirty="0"/>
              <a:t>Anmeldungen von Mo – Fr 08.00-17.00</a:t>
            </a:r>
          </a:p>
          <a:p>
            <a:pPr marL="0" indent="0" eaLnBrk="1" hangingPunct="1"/>
            <a:endParaRPr lang="de-CH" dirty="0"/>
          </a:p>
          <a:p>
            <a:pPr marL="285750" indent="-285750" eaLnBrk="1" hangingPunct="1">
              <a:buFont typeface="Arial" panose="020B0604020202020204" pitchFamily="34" charset="0"/>
              <a:buChar char="•"/>
            </a:pPr>
            <a:r>
              <a:rPr lang="de-CH" dirty="0"/>
              <a:t>Zuweisung </a:t>
            </a:r>
            <a:r>
              <a:rPr lang="de-CH" dirty="0" err="1"/>
              <a:t>Triagestelle</a:t>
            </a:r>
            <a:r>
              <a:rPr lang="de-CH" dirty="0"/>
              <a:t>, Disposition &gt; Prüfung der formalen Aufnahmekriterien</a:t>
            </a:r>
          </a:p>
          <a:p>
            <a:pPr marL="0" indent="0" eaLnBrk="1" hangingPunct="1"/>
            <a:endParaRPr lang="de-CH" dirty="0"/>
          </a:p>
          <a:p>
            <a:pPr marL="285750" indent="-285750" eaLnBrk="1" hangingPunct="1">
              <a:buFont typeface="Arial" panose="020B0604020202020204" pitchFamily="34" charset="0"/>
              <a:buChar char="•"/>
            </a:pPr>
            <a:r>
              <a:rPr lang="de-CH" dirty="0"/>
              <a:t>Rücksprache mit Kaderarzt &gt; Abklärungs- /Aufnahmegespräch, zusammen mit Pflegefachperson, in der Regel innert 2 Tagen</a:t>
            </a:r>
          </a:p>
          <a:p>
            <a:pPr marL="285750" indent="-285750" eaLnBrk="1" hangingPunct="1">
              <a:buFont typeface="Arial" panose="020B0604020202020204" pitchFamily="34" charset="0"/>
              <a:buChar char="•"/>
            </a:pPr>
            <a:endParaRPr lang="de-CH" dirty="0"/>
          </a:p>
          <a:p>
            <a:pPr marL="285750" indent="-285750" eaLnBrk="1" hangingPunct="1">
              <a:buFont typeface="Arial" panose="020B0604020202020204" pitchFamily="34" charset="0"/>
              <a:buChar char="•"/>
            </a:pPr>
            <a:endParaRPr lang="de-CH" dirty="0"/>
          </a:p>
        </p:txBody>
      </p:sp>
    </p:spTree>
    <p:extLst>
      <p:ext uri="{BB962C8B-B14F-4D97-AF65-F5344CB8AC3E}">
        <p14:creationId xmlns:p14="http://schemas.microsoft.com/office/powerpoint/2010/main" val="3542289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custDataLst>
              <p:tags r:id="rId1"/>
            </p:custDataLst>
          </p:nvPr>
        </p:nvSpPr>
        <p:spPr/>
        <p:txBody>
          <a:bodyPr/>
          <a:lstStyle/>
          <a:p>
            <a:pPr>
              <a:defRPr/>
            </a:pPr>
            <a:r>
              <a:rPr lang="de-CH" dirty="0"/>
              <a:t>16</a:t>
            </a:r>
          </a:p>
        </p:txBody>
      </p:sp>
      <p:sp>
        <p:nvSpPr>
          <p:cNvPr id="5123" name="Rectangle 2"/>
          <p:cNvSpPr>
            <a:spLocks noGrp="1" noChangeArrowheads="1"/>
          </p:cNvSpPr>
          <p:nvPr>
            <p:ph type="title"/>
            <p:custDataLst>
              <p:tags r:id="rId2"/>
            </p:custDataLst>
          </p:nvPr>
        </p:nvSpPr>
        <p:spPr>
          <a:xfrm>
            <a:off x="442913" y="412750"/>
            <a:ext cx="6272212" cy="801688"/>
          </a:xfrm>
        </p:spPr>
        <p:txBody>
          <a:bodyPr/>
          <a:lstStyle/>
          <a:p>
            <a:pPr eaLnBrk="1" hangingPunct="1"/>
            <a:r>
              <a:rPr lang="de-CH" dirty="0"/>
              <a:t>Zielgruppe und Einschlusskriterien</a:t>
            </a:r>
          </a:p>
        </p:txBody>
      </p:sp>
      <p:sp>
        <p:nvSpPr>
          <p:cNvPr id="5124" name="Rectangle 3"/>
          <p:cNvSpPr>
            <a:spLocks noGrp="1" noChangeArrowheads="1"/>
          </p:cNvSpPr>
          <p:nvPr>
            <p:ph type="body" idx="1"/>
            <p:custDataLst>
              <p:tags r:id="rId3"/>
            </p:custDataLst>
          </p:nvPr>
        </p:nvSpPr>
        <p:spPr/>
        <p:txBody>
          <a:bodyPr/>
          <a:lstStyle/>
          <a:p>
            <a:pPr>
              <a:buFont typeface="Wingdings" panose="05000000000000000000" pitchFamily="2" charset="2"/>
              <a:buChar char="§"/>
            </a:pPr>
            <a:endParaRPr lang="de-CH" dirty="0"/>
          </a:p>
          <a:p>
            <a:pPr>
              <a:buFont typeface="Arial" panose="020B0604020202020204" pitchFamily="34" charset="0"/>
              <a:buChar char="•"/>
            </a:pPr>
            <a:r>
              <a:rPr lang="de-CH" dirty="0"/>
              <a:t>Akut und intensiv </a:t>
            </a:r>
            <a:r>
              <a:rPr lang="de-CH" dirty="0" err="1"/>
              <a:t>behandlungsbedürftige</a:t>
            </a:r>
            <a:r>
              <a:rPr lang="de-CH" dirty="0"/>
              <a:t> Menschen ab 18 Jahren mit einer psychischen Erkrankung</a:t>
            </a:r>
          </a:p>
          <a:p>
            <a:pPr>
              <a:buFont typeface="Arial" panose="020B0604020202020204" pitchFamily="34" charset="0"/>
              <a:buChar char="•"/>
            </a:pPr>
            <a:endParaRPr lang="de-CH" dirty="0"/>
          </a:p>
          <a:p>
            <a:pPr marL="342900" lvl="4" indent="-342900">
              <a:buFont typeface="Arial" panose="020B0604020202020204" pitchFamily="34" charset="0"/>
              <a:buChar char="•"/>
            </a:pPr>
            <a:r>
              <a:rPr lang="de-CH" dirty="0">
                <a:ea typeface="+mn-ea"/>
                <a:cs typeface="+mn-cs"/>
              </a:rPr>
              <a:t>Indikation zum stationären Aufenthalt</a:t>
            </a:r>
          </a:p>
          <a:p>
            <a:pPr marL="342900" lvl="4" indent="-342900">
              <a:buFont typeface="Arial" panose="020B0604020202020204" pitchFamily="34" charset="0"/>
              <a:buChar char="•"/>
            </a:pPr>
            <a:endParaRPr lang="de-CH" dirty="0">
              <a:ea typeface="+mn-ea"/>
              <a:cs typeface="+mn-cs"/>
            </a:endParaRPr>
          </a:p>
          <a:p>
            <a:pPr marL="342900" lvl="4" indent="-342900">
              <a:buFont typeface="Arial" panose="020B0604020202020204" pitchFamily="34" charset="0"/>
              <a:buChar char="•"/>
            </a:pPr>
            <a:r>
              <a:rPr lang="de-CH" dirty="0">
                <a:ea typeface="+mn-ea"/>
                <a:cs typeface="+mn-cs"/>
              </a:rPr>
              <a:t>Einverständnis PatientInnen und im selben Haushalt lebenden Personen</a:t>
            </a:r>
          </a:p>
          <a:p>
            <a:pPr marL="342900" lvl="4" indent="-342900">
              <a:buFont typeface="Arial" panose="020B0604020202020204" pitchFamily="34" charset="0"/>
              <a:buChar char="•"/>
            </a:pPr>
            <a:endParaRPr lang="de-CH" dirty="0">
              <a:ea typeface="+mn-ea"/>
              <a:cs typeface="+mn-cs"/>
            </a:endParaRPr>
          </a:p>
        </p:txBody>
      </p:sp>
    </p:spTree>
    <p:extLst>
      <p:ext uri="{BB962C8B-B14F-4D97-AF65-F5344CB8AC3E}">
        <p14:creationId xmlns:p14="http://schemas.microsoft.com/office/powerpoint/2010/main" val="2718902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custDataLst>
              <p:tags r:id="rId1"/>
            </p:custDataLst>
          </p:nvPr>
        </p:nvSpPr>
        <p:spPr/>
        <p:txBody>
          <a:bodyPr/>
          <a:lstStyle/>
          <a:p>
            <a:pPr>
              <a:defRPr/>
            </a:pPr>
            <a:r>
              <a:rPr lang="de-CH" dirty="0"/>
              <a:t>17</a:t>
            </a:r>
          </a:p>
        </p:txBody>
      </p:sp>
      <p:sp>
        <p:nvSpPr>
          <p:cNvPr id="5123" name="Rectangle 2"/>
          <p:cNvSpPr>
            <a:spLocks noGrp="1" noChangeArrowheads="1"/>
          </p:cNvSpPr>
          <p:nvPr>
            <p:ph type="title"/>
            <p:custDataLst>
              <p:tags r:id="rId2"/>
            </p:custDataLst>
          </p:nvPr>
        </p:nvSpPr>
        <p:spPr>
          <a:xfrm>
            <a:off x="442913" y="412750"/>
            <a:ext cx="6272212" cy="801688"/>
          </a:xfrm>
        </p:spPr>
        <p:txBody>
          <a:bodyPr/>
          <a:lstStyle/>
          <a:p>
            <a:pPr eaLnBrk="1" hangingPunct="1"/>
            <a:r>
              <a:rPr lang="de-CH" dirty="0"/>
              <a:t>Ausschlusskriterien</a:t>
            </a:r>
          </a:p>
        </p:txBody>
      </p:sp>
      <p:sp>
        <p:nvSpPr>
          <p:cNvPr id="5124" name="Rectangle 3"/>
          <p:cNvSpPr>
            <a:spLocks noGrp="1" noChangeArrowheads="1"/>
          </p:cNvSpPr>
          <p:nvPr>
            <p:ph type="body" idx="1"/>
            <p:custDataLst>
              <p:tags r:id="rId3"/>
            </p:custDataLst>
          </p:nvPr>
        </p:nvSpPr>
        <p:spPr/>
        <p:txBody>
          <a:bodyPr/>
          <a:lstStyle/>
          <a:p>
            <a:pPr lvl="0">
              <a:buFont typeface="Arial" panose="020B0604020202020204" pitchFamily="34" charset="0"/>
              <a:buChar char="•"/>
            </a:pPr>
            <a:r>
              <a:rPr lang="de-CH" dirty="0"/>
              <a:t>Akute Selbst- oder Fremdgefährdung</a:t>
            </a:r>
          </a:p>
          <a:p>
            <a:pPr marL="285750" lvl="0" indent="-285750">
              <a:buFont typeface="Arial" panose="020B0604020202020204" pitchFamily="34" charset="0"/>
              <a:buChar char="•"/>
            </a:pPr>
            <a:endParaRPr lang="de-CH" dirty="0"/>
          </a:p>
          <a:p>
            <a:pPr lvl="0">
              <a:buFont typeface="Arial" panose="020B0604020202020204" pitchFamily="34" charset="0"/>
              <a:buChar char="•"/>
            </a:pPr>
            <a:r>
              <a:rPr lang="de-CH" dirty="0"/>
              <a:t>Fehlende Absprache- und Kooperationsfähigkeit in Bezug auf das HT-Behandlungssetting </a:t>
            </a:r>
          </a:p>
          <a:p>
            <a:pPr marL="285750" lvl="0" indent="-285750">
              <a:buFont typeface="Arial" panose="020B0604020202020204" pitchFamily="34" charset="0"/>
              <a:buChar char="•"/>
            </a:pPr>
            <a:endParaRPr lang="de-CH" dirty="0"/>
          </a:p>
          <a:p>
            <a:pPr lvl="0">
              <a:buFont typeface="Arial" panose="020B0604020202020204" pitchFamily="34" charset="0"/>
              <a:buChar char="•"/>
            </a:pPr>
            <a:r>
              <a:rPr lang="de-CH" dirty="0"/>
              <a:t>Akute Intoxikation</a:t>
            </a:r>
          </a:p>
          <a:p>
            <a:pPr lvl="0">
              <a:buFont typeface="Arial" panose="020B0604020202020204" pitchFamily="34" charset="0"/>
              <a:buChar char="•"/>
            </a:pPr>
            <a:endParaRPr lang="de-CH" dirty="0"/>
          </a:p>
          <a:p>
            <a:pPr lvl="0">
              <a:buFont typeface="Arial" panose="020B0604020202020204" pitchFamily="34" charset="0"/>
              <a:buChar char="•"/>
            </a:pPr>
            <a:r>
              <a:rPr lang="de-CH" dirty="0"/>
              <a:t>Entzug oder schwere Abhängigkeitserkrankung als hauptsächlicher Behandlungsanlass</a:t>
            </a:r>
          </a:p>
          <a:p>
            <a:pPr marL="285750" lvl="0" indent="-285750">
              <a:buFont typeface="Arial" panose="020B0604020202020204" pitchFamily="34" charset="0"/>
              <a:buChar char="•"/>
            </a:pPr>
            <a:endParaRPr lang="de-CH" dirty="0"/>
          </a:p>
          <a:p>
            <a:pPr lvl="0">
              <a:buFont typeface="Arial" panose="020B0604020202020204" pitchFamily="34" charset="0"/>
              <a:buChar char="•"/>
            </a:pPr>
            <a:r>
              <a:rPr lang="de-CH" dirty="0"/>
              <a:t>Delir</a:t>
            </a:r>
          </a:p>
          <a:p>
            <a:pPr marL="285750" lvl="0" indent="-285750">
              <a:buFont typeface="Arial" panose="020B0604020202020204" pitchFamily="34" charset="0"/>
              <a:buChar char="•"/>
            </a:pPr>
            <a:endParaRPr lang="de-CH" dirty="0"/>
          </a:p>
          <a:p>
            <a:pPr lvl="0">
              <a:buFont typeface="Arial" panose="020B0604020202020204" pitchFamily="34" charset="0"/>
              <a:buChar char="•"/>
            </a:pPr>
            <a:r>
              <a:rPr lang="de-CH" dirty="0"/>
              <a:t>Mittelschwere und schwere Demenz (mit Vorbehalt)</a:t>
            </a:r>
          </a:p>
          <a:p>
            <a:pPr>
              <a:buFont typeface="Wingdings" panose="05000000000000000000" pitchFamily="2" charset="2"/>
              <a:buChar char="§"/>
            </a:pPr>
            <a:endParaRPr lang="de-CH" dirty="0"/>
          </a:p>
        </p:txBody>
      </p:sp>
    </p:spTree>
    <p:extLst>
      <p:ext uri="{BB962C8B-B14F-4D97-AF65-F5344CB8AC3E}">
        <p14:creationId xmlns:p14="http://schemas.microsoft.com/office/powerpoint/2010/main" val="2002292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custDataLst>
              <p:tags r:id="rId1"/>
            </p:custDataLst>
          </p:nvPr>
        </p:nvSpPr>
        <p:spPr/>
        <p:txBody>
          <a:bodyPr/>
          <a:lstStyle/>
          <a:p>
            <a:pPr>
              <a:defRPr/>
            </a:pPr>
            <a:r>
              <a:rPr lang="de-CH" dirty="0"/>
              <a:t>18</a:t>
            </a:r>
          </a:p>
        </p:txBody>
      </p:sp>
      <p:sp>
        <p:nvSpPr>
          <p:cNvPr id="5123" name="Rectangle 2"/>
          <p:cNvSpPr>
            <a:spLocks noGrp="1" noChangeArrowheads="1"/>
          </p:cNvSpPr>
          <p:nvPr>
            <p:ph type="title"/>
            <p:custDataLst>
              <p:tags r:id="rId2"/>
            </p:custDataLst>
          </p:nvPr>
        </p:nvSpPr>
        <p:spPr>
          <a:xfrm>
            <a:off x="442913" y="412750"/>
            <a:ext cx="6272212" cy="801688"/>
          </a:xfrm>
        </p:spPr>
        <p:txBody>
          <a:bodyPr/>
          <a:lstStyle/>
          <a:p>
            <a:pPr eaLnBrk="1" hangingPunct="1"/>
            <a:r>
              <a:rPr lang="de-CH" dirty="0"/>
              <a:t>Einzugsgebiet</a:t>
            </a:r>
          </a:p>
        </p:txBody>
      </p:sp>
      <p:pic>
        <p:nvPicPr>
          <p:cNvPr id="2" name="Grafik 1"/>
          <p:cNvPicPr>
            <a:picLocks noChangeAspect="1"/>
          </p:cNvPicPr>
          <p:nvPr/>
        </p:nvPicPr>
        <p:blipFill>
          <a:blip r:embed="rId5"/>
          <a:stretch>
            <a:fillRect/>
          </a:stretch>
        </p:blipFill>
        <p:spPr>
          <a:xfrm>
            <a:off x="1117062" y="1719285"/>
            <a:ext cx="5742930" cy="3456732"/>
          </a:xfrm>
          <a:prstGeom prst="rect">
            <a:avLst/>
          </a:prstGeom>
        </p:spPr>
      </p:pic>
      <p:sp>
        <p:nvSpPr>
          <p:cNvPr id="5124" name="Rectangle 3"/>
          <p:cNvSpPr>
            <a:spLocks noGrp="1" noChangeArrowheads="1"/>
          </p:cNvSpPr>
          <p:nvPr>
            <p:ph type="body" idx="1"/>
            <p:custDataLst>
              <p:tags r:id="rId3"/>
            </p:custDataLst>
          </p:nvPr>
        </p:nvSpPr>
        <p:spPr/>
        <p:txBody>
          <a:bodyPr/>
          <a:lstStyle/>
          <a:p>
            <a:pPr>
              <a:buFont typeface="Wingdings" panose="05000000000000000000" pitchFamily="2" charset="2"/>
              <a:buChar char="§"/>
            </a:pPr>
            <a:endParaRPr lang="de-CH" dirty="0"/>
          </a:p>
          <a:p>
            <a:pPr>
              <a:buFont typeface="Wingdings" panose="05000000000000000000" pitchFamily="2" charset="2"/>
              <a:buChar char="§"/>
            </a:pPr>
            <a:endParaRPr lang="de-CH" dirty="0"/>
          </a:p>
          <a:p>
            <a:pPr>
              <a:buFont typeface="Wingdings" panose="05000000000000000000" pitchFamily="2" charset="2"/>
              <a:buChar char="§"/>
            </a:pPr>
            <a:endParaRPr lang="de-CH" dirty="0"/>
          </a:p>
          <a:p>
            <a:pPr>
              <a:buFont typeface="Wingdings" panose="05000000000000000000" pitchFamily="2" charset="2"/>
              <a:buChar char="§"/>
            </a:pPr>
            <a:endParaRPr lang="de-CH" dirty="0"/>
          </a:p>
          <a:p>
            <a:pPr>
              <a:buFont typeface="Wingdings" panose="05000000000000000000" pitchFamily="2" charset="2"/>
              <a:buChar char="§"/>
            </a:pPr>
            <a:endParaRPr lang="de-CH" dirty="0"/>
          </a:p>
          <a:p>
            <a:pPr>
              <a:buFont typeface="Wingdings" panose="05000000000000000000" pitchFamily="2" charset="2"/>
              <a:buChar char="§"/>
            </a:pPr>
            <a:endParaRPr lang="de-CH" dirty="0"/>
          </a:p>
          <a:p>
            <a:pPr>
              <a:buFont typeface="Wingdings" panose="05000000000000000000" pitchFamily="2" charset="2"/>
              <a:buChar char="§"/>
            </a:pPr>
            <a:endParaRPr lang="de-CH" dirty="0"/>
          </a:p>
          <a:p>
            <a:pPr>
              <a:buFont typeface="Wingdings" panose="05000000000000000000" pitchFamily="2" charset="2"/>
              <a:buChar char="§"/>
            </a:pPr>
            <a:endParaRPr lang="de-CH" dirty="0"/>
          </a:p>
          <a:p>
            <a:pPr>
              <a:buFont typeface="Wingdings" panose="05000000000000000000" pitchFamily="2" charset="2"/>
              <a:buChar char="§"/>
            </a:pPr>
            <a:endParaRPr lang="de-CH" dirty="0"/>
          </a:p>
          <a:p>
            <a:pPr>
              <a:buFont typeface="Wingdings" panose="05000000000000000000" pitchFamily="2" charset="2"/>
              <a:buChar char="§"/>
            </a:pPr>
            <a:endParaRPr lang="de-CH" dirty="0"/>
          </a:p>
          <a:p>
            <a:pPr>
              <a:buFont typeface="Wingdings" panose="05000000000000000000" pitchFamily="2" charset="2"/>
              <a:buChar char="§"/>
            </a:pPr>
            <a:endParaRPr lang="de-CH" dirty="0"/>
          </a:p>
          <a:p>
            <a:pPr>
              <a:buFont typeface="Wingdings" panose="05000000000000000000" pitchFamily="2" charset="2"/>
              <a:buChar char="§"/>
            </a:pPr>
            <a:endParaRPr lang="de-CH" dirty="0"/>
          </a:p>
          <a:p>
            <a:pPr>
              <a:buFont typeface="Wingdings" panose="05000000000000000000" pitchFamily="2" charset="2"/>
              <a:buChar char="§"/>
            </a:pPr>
            <a:endParaRPr lang="de-CH" dirty="0"/>
          </a:p>
          <a:p>
            <a:pPr>
              <a:buFont typeface="Wingdings" panose="05000000000000000000" pitchFamily="2" charset="2"/>
              <a:buChar char="§"/>
            </a:pPr>
            <a:endParaRPr lang="de-CH" dirty="0"/>
          </a:p>
          <a:p>
            <a:pPr>
              <a:buFont typeface="Wingdings" panose="05000000000000000000" pitchFamily="2" charset="2"/>
              <a:buChar char="§"/>
            </a:pPr>
            <a:endParaRPr lang="de-CH" dirty="0"/>
          </a:p>
          <a:p>
            <a:pPr>
              <a:buFont typeface="Wingdings" panose="05000000000000000000" pitchFamily="2" charset="2"/>
              <a:buChar char="§"/>
            </a:pPr>
            <a:endParaRPr lang="de-CH" dirty="0"/>
          </a:p>
        </p:txBody>
      </p:sp>
      <p:grpSp>
        <p:nvGrpSpPr>
          <p:cNvPr id="3" name="Group 4"/>
          <p:cNvGrpSpPr>
            <a:grpSpLocks noChangeAspect="1"/>
          </p:cNvGrpSpPr>
          <p:nvPr/>
        </p:nvGrpSpPr>
        <p:grpSpPr bwMode="auto">
          <a:xfrm>
            <a:off x="900113" y="5481635"/>
            <a:ext cx="5711825" cy="492124"/>
            <a:chOff x="567" y="3453"/>
            <a:chExt cx="3598" cy="310"/>
          </a:xfrm>
        </p:grpSpPr>
        <p:sp>
          <p:nvSpPr>
            <p:cNvPr id="5" name="AutoShape 3"/>
            <p:cNvSpPr>
              <a:spLocks noChangeAspect="1" noChangeArrowheads="1" noTextEdit="1"/>
            </p:cNvSpPr>
            <p:nvPr/>
          </p:nvSpPr>
          <p:spPr bwMode="auto">
            <a:xfrm>
              <a:off x="567" y="3453"/>
              <a:ext cx="3598" cy="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a:p>
          </p:txBody>
        </p:sp>
        <p:sp>
          <p:nvSpPr>
            <p:cNvPr id="6" name="Rectangle 5"/>
            <p:cNvSpPr>
              <a:spLocks noChangeArrowheads="1"/>
            </p:cNvSpPr>
            <p:nvPr/>
          </p:nvSpPr>
          <p:spPr bwMode="auto">
            <a:xfrm>
              <a:off x="1082" y="3476"/>
              <a:ext cx="306"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dirty="0">
                  <a:ln>
                    <a:noFill/>
                  </a:ln>
                  <a:solidFill>
                    <a:srgbClr val="000000"/>
                  </a:solidFill>
                  <a:effectLst/>
                  <a:latin typeface="Arial" panose="020B0604020202020204" pitchFamily="34" charset="0"/>
                </a:rPr>
                <a:t>Von HT</a:t>
              </a: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7" name="Rectangle 6"/>
            <p:cNvSpPr>
              <a:spLocks noChangeArrowheads="1"/>
            </p:cNvSpPr>
            <p:nvPr/>
          </p:nvSpPr>
          <p:spPr bwMode="auto">
            <a:xfrm>
              <a:off x="1353" y="3476"/>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8" name="Rectangle 7"/>
            <p:cNvSpPr>
              <a:spLocks noChangeArrowheads="1"/>
            </p:cNvSpPr>
            <p:nvPr/>
          </p:nvSpPr>
          <p:spPr bwMode="auto">
            <a:xfrm>
              <a:off x="1380" y="3476"/>
              <a:ext cx="1187"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dirty="0">
                  <a:ln>
                    <a:noFill/>
                  </a:ln>
                  <a:solidFill>
                    <a:srgbClr val="000000"/>
                  </a:solidFill>
                  <a:effectLst/>
                  <a:latin typeface="Arial" panose="020B0604020202020204" pitchFamily="34" charset="0"/>
                </a:rPr>
                <a:t>vertraglich bedienbare Gemeinde</a:t>
              </a: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9" name="Rectangle 8"/>
            <p:cNvSpPr>
              <a:spLocks noChangeArrowheads="1"/>
            </p:cNvSpPr>
            <p:nvPr/>
          </p:nvSpPr>
          <p:spPr bwMode="auto">
            <a:xfrm>
              <a:off x="2741" y="3476"/>
              <a:ext cx="58"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a:ln>
                    <a:noFill/>
                  </a:ln>
                  <a:solidFill>
                    <a:srgbClr val="000000"/>
                  </a:solidFill>
                  <a:effectLst/>
                  <a:latin typeface="Arial" panose="020B0604020202020204" pitchFamily="34" charset="0"/>
                </a:rPr>
                <a:t> </a:t>
              </a: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0" name="Rectangle 9"/>
            <p:cNvSpPr>
              <a:spLocks noChangeArrowheads="1"/>
            </p:cNvSpPr>
            <p:nvPr/>
          </p:nvSpPr>
          <p:spPr bwMode="auto">
            <a:xfrm>
              <a:off x="1082" y="3589"/>
              <a:ext cx="27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dirty="0">
                  <a:ln>
                    <a:noFill/>
                  </a:ln>
                  <a:solidFill>
                    <a:srgbClr val="000000"/>
                  </a:solidFill>
                  <a:effectLst/>
                  <a:latin typeface="Arial" panose="020B0604020202020204" pitchFamily="34" charset="0"/>
                </a:rPr>
                <a:t>Von HT</a:t>
              </a: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11" name="Rectangle 10"/>
            <p:cNvSpPr>
              <a:spLocks noChangeArrowheads="1"/>
            </p:cNvSpPr>
            <p:nvPr/>
          </p:nvSpPr>
          <p:spPr bwMode="auto">
            <a:xfrm>
              <a:off x="1353" y="3589"/>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12" name="Rectangle 11"/>
            <p:cNvSpPr>
              <a:spLocks noChangeArrowheads="1"/>
            </p:cNvSpPr>
            <p:nvPr/>
          </p:nvSpPr>
          <p:spPr bwMode="auto">
            <a:xfrm>
              <a:off x="1380" y="3589"/>
              <a:ext cx="1420"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dirty="0">
                  <a:ln>
                    <a:noFill/>
                  </a:ln>
                  <a:solidFill>
                    <a:srgbClr val="000000"/>
                  </a:solidFill>
                  <a:effectLst/>
                  <a:latin typeface="Arial" panose="020B0604020202020204" pitchFamily="34" charset="0"/>
                </a:rPr>
                <a:t>vertraglich nicht bedienbare Gemeinde</a:t>
              </a: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13" name="Rectangle 12"/>
            <p:cNvSpPr>
              <a:spLocks noChangeArrowheads="1"/>
            </p:cNvSpPr>
            <p:nvPr/>
          </p:nvSpPr>
          <p:spPr bwMode="auto">
            <a:xfrm>
              <a:off x="2932" y="3589"/>
              <a:ext cx="58"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a:ln>
                    <a:noFill/>
                  </a:ln>
                  <a:solidFill>
                    <a:srgbClr val="000000"/>
                  </a:solidFill>
                  <a:effectLst/>
                  <a:latin typeface="Arial" panose="020B0604020202020204" pitchFamily="34" charset="0"/>
                </a:rPr>
                <a:t> </a:t>
              </a: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5" name="Oval 13"/>
            <p:cNvSpPr>
              <a:spLocks noChangeArrowheads="1"/>
            </p:cNvSpPr>
            <p:nvPr/>
          </p:nvSpPr>
          <p:spPr bwMode="auto">
            <a:xfrm>
              <a:off x="842" y="3499"/>
              <a:ext cx="144" cy="54"/>
            </a:xfrm>
            <a:prstGeom prst="ellipse">
              <a:avLst/>
            </a:prstGeom>
            <a:solidFill>
              <a:srgbClr val="D7E4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16" name="Oval 14"/>
            <p:cNvSpPr>
              <a:spLocks noChangeArrowheads="1"/>
            </p:cNvSpPr>
            <p:nvPr/>
          </p:nvSpPr>
          <p:spPr bwMode="auto">
            <a:xfrm>
              <a:off x="842" y="3499"/>
              <a:ext cx="144" cy="54"/>
            </a:xfrm>
            <a:prstGeom prst="ellipse">
              <a:avLst/>
            </a:prstGeom>
            <a:noFill/>
            <a:ln w="25400" cap="flat">
              <a:solidFill>
                <a:srgbClr val="D7E4B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7" name="Oval 15"/>
            <p:cNvSpPr>
              <a:spLocks noChangeArrowheads="1"/>
            </p:cNvSpPr>
            <p:nvPr/>
          </p:nvSpPr>
          <p:spPr bwMode="auto">
            <a:xfrm>
              <a:off x="842" y="3601"/>
              <a:ext cx="144" cy="55"/>
            </a:xfrm>
            <a:prstGeom prst="ellipse">
              <a:avLst/>
            </a:prstGeom>
            <a:solidFill>
              <a:srgbClr val="F2DCDB"/>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18" name="Oval 16"/>
            <p:cNvSpPr>
              <a:spLocks noChangeArrowheads="1"/>
            </p:cNvSpPr>
            <p:nvPr/>
          </p:nvSpPr>
          <p:spPr bwMode="auto">
            <a:xfrm>
              <a:off x="842" y="3601"/>
              <a:ext cx="144" cy="55"/>
            </a:xfrm>
            <a:prstGeom prst="ellipse">
              <a:avLst/>
            </a:prstGeom>
            <a:noFill/>
            <a:ln w="25400" cap="flat">
              <a:solidFill>
                <a:srgbClr val="F2DCDB"/>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grpSp>
    </p:spTree>
    <p:extLst>
      <p:ext uri="{BB962C8B-B14F-4D97-AF65-F5344CB8AC3E}">
        <p14:creationId xmlns:p14="http://schemas.microsoft.com/office/powerpoint/2010/main" val="6141478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442912" y="412750"/>
            <a:ext cx="7621476" cy="801688"/>
          </a:xfrm>
        </p:spPr>
        <p:txBody>
          <a:bodyPr/>
          <a:lstStyle/>
          <a:p>
            <a:r>
              <a:rPr lang="de-CH" dirty="0"/>
              <a:t>Fallvignette – Frau K.</a:t>
            </a:r>
          </a:p>
        </p:txBody>
      </p:sp>
      <p:sp>
        <p:nvSpPr>
          <p:cNvPr id="3" name="Inhaltsplatzhalter 2"/>
          <p:cNvSpPr>
            <a:spLocks noGrp="1"/>
          </p:cNvSpPr>
          <p:nvPr>
            <p:ph idx="1"/>
            <p:custDataLst>
              <p:tags r:id="rId2"/>
            </p:custDataLst>
          </p:nvPr>
        </p:nvSpPr>
        <p:spPr/>
        <p:txBody>
          <a:bodyPr/>
          <a:lstStyle/>
          <a:p>
            <a:pPr>
              <a:buFont typeface="Arial" panose="020B0604020202020204" pitchFamily="34" charset="0"/>
              <a:buChar char="•"/>
            </a:pPr>
            <a:r>
              <a:rPr lang="de-CH" dirty="0"/>
              <a:t>Frau, geboren 1998</a:t>
            </a:r>
          </a:p>
          <a:p>
            <a:pPr>
              <a:buFont typeface="Arial" panose="020B0604020202020204" pitchFamily="34" charset="0"/>
              <a:buChar char="•"/>
            </a:pPr>
            <a:endParaRPr lang="de-CH" dirty="0"/>
          </a:p>
          <a:p>
            <a:pPr>
              <a:buFont typeface="Arial" panose="020B0604020202020204" pitchFamily="34" charset="0"/>
              <a:buChar char="•"/>
            </a:pPr>
            <a:r>
              <a:rPr lang="de-CH" dirty="0"/>
              <a:t>Maniforme Erstpsychose im Urlaub in Mexiko (Januar 2022):</a:t>
            </a:r>
          </a:p>
          <a:p>
            <a:pPr lvl="2">
              <a:buFont typeface="Arial" panose="020B0604020202020204" pitchFamily="34" charset="0"/>
              <a:buChar char="•"/>
            </a:pPr>
            <a:r>
              <a:rPr lang="de-CH" dirty="0"/>
              <a:t>Desorganisiertheit, Verfolgungsideen, Unruhe, diffuse Ängste</a:t>
            </a:r>
          </a:p>
          <a:p>
            <a:pPr lvl="2">
              <a:buFont typeface="Arial" panose="020B0604020202020204" pitchFamily="34" charset="0"/>
              <a:buChar char="•"/>
            </a:pPr>
            <a:r>
              <a:rPr lang="de-CH" dirty="0"/>
              <a:t>Kurzfristiger Abbruch der eigentlich geplanten Rückreise in die Schweiz</a:t>
            </a:r>
          </a:p>
          <a:p>
            <a:pPr lvl="2">
              <a:buFont typeface="Arial" panose="020B0604020202020204" pitchFamily="34" charset="0"/>
              <a:buChar char="•"/>
            </a:pPr>
            <a:r>
              <a:rPr lang="de-CH" dirty="0"/>
              <a:t>Durch auffälliges Verhalten Unterbringung in Polizeigewahrsam für 1 Nacht</a:t>
            </a:r>
            <a:br>
              <a:rPr lang="de-CH" dirty="0"/>
            </a:br>
            <a:endParaRPr lang="de-CH" dirty="0"/>
          </a:p>
          <a:p>
            <a:pPr lvl="2">
              <a:buFont typeface="Arial" panose="020B0604020202020204" pitchFamily="34" charset="0"/>
              <a:buChar char="•"/>
            </a:pPr>
            <a:endParaRPr lang="de-CH" dirty="0"/>
          </a:p>
          <a:p>
            <a:pPr>
              <a:buFont typeface="Arial" panose="020B0604020202020204" pitchFamily="34" charset="0"/>
              <a:buChar char="•"/>
            </a:pPr>
            <a:r>
              <a:rPr lang="de-CH" dirty="0"/>
              <a:t>Rückreise in die Schweiz</a:t>
            </a:r>
          </a:p>
          <a:p>
            <a:pPr marL="0" indent="0"/>
            <a:endParaRPr lang="de-CH" dirty="0"/>
          </a:p>
          <a:p>
            <a:pPr marL="0" indent="0"/>
            <a:endParaRPr lang="de-CH" dirty="0"/>
          </a:p>
        </p:txBody>
      </p:sp>
      <p:sp>
        <p:nvSpPr>
          <p:cNvPr id="4" name="Foliennummernplatzhalter 3"/>
          <p:cNvSpPr>
            <a:spLocks noGrp="1"/>
          </p:cNvSpPr>
          <p:nvPr>
            <p:ph type="sldNum" sz="quarter" idx="10"/>
            <p:custDataLst>
              <p:tags r:id="rId3"/>
            </p:custDataLst>
          </p:nvPr>
        </p:nvSpPr>
        <p:spPr/>
        <p:txBody>
          <a:bodyPr/>
          <a:lstStyle/>
          <a:p>
            <a:pPr>
              <a:defRPr/>
            </a:pPr>
            <a:r>
              <a:rPr lang="de-CH" dirty="0"/>
              <a:t>19</a:t>
            </a:r>
          </a:p>
        </p:txBody>
      </p:sp>
    </p:spTree>
    <p:extLst>
      <p:ext uri="{BB962C8B-B14F-4D97-AF65-F5344CB8AC3E}">
        <p14:creationId xmlns:p14="http://schemas.microsoft.com/office/powerpoint/2010/main" val="36474008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C9FF6FD8-38DF-8E82-505C-3D530B8E00CC}"/>
              </a:ext>
            </a:extLst>
          </p:cNvPr>
          <p:cNvSpPr>
            <a:spLocks noGrp="1"/>
          </p:cNvSpPr>
          <p:nvPr>
            <p:ph idx="1"/>
          </p:nvPr>
        </p:nvSpPr>
        <p:spPr/>
        <p:txBody>
          <a:bodyPr/>
          <a:lstStyle/>
          <a:p>
            <a:pPr>
              <a:buFont typeface="Arial" panose="020B0604020202020204" pitchFamily="34" charset="0"/>
              <a:buChar char="•"/>
            </a:pPr>
            <a:r>
              <a:rPr lang="de-CH" dirty="0"/>
              <a:t>Notfallpsychiater durch Familie avisiert</a:t>
            </a:r>
          </a:p>
          <a:p>
            <a:pPr>
              <a:buFont typeface="Arial" panose="020B0604020202020204" pitchFamily="34" charset="0"/>
              <a:buChar char="•"/>
            </a:pPr>
            <a:endParaRPr lang="de-CH" dirty="0"/>
          </a:p>
          <a:p>
            <a:pPr>
              <a:buFont typeface="Arial" panose="020B0604020202020204" pitchFamily="34" charset="0"/>
              <a:buChar char="•"/>
            </a:pPr>
            <a:r>
              <a:rPr lang="de-CH" dirty="0"/>
              <a:t>Zunächst stationäre Zuweisung in die Klinik per Fürsorgerischer Unterbringung</a:t>
            </a:r>
          </a:p>
          <a:p>
            <a:pPr>
              <a:buFont typeface="Arial" panose="020B0604020202020204" pitchFamily="34" charset="0"/>
              <a:buChar char="•"/>
            </a:pPr>
            <a:endParaRPr lang="de-CH" dirty="0"/>
          </a:p>
          <a:p>
            <a:pPr>
              <a:buFont typeface="Arial" panose="020B0604020202020204" pitchFamily="34" charset="0"/>
              <a:buChar char="•"/>
            </a:pPr>
            <a:r>
              <a:rPr lang="de-CH" dirty="0"/>
              <a:t>Hospitalisation auf einer Akutstation</a:t>
            </a:r>
          </a:p>
          <a:p>
            <a:pPr lvl="3">
              <a:buFont typeface="Arial" panose="020B0604020202020204" pitchFamily="34" charset="0"/>
              <a:buChar char="•"/>
            </a:pPr>
            <a:r>
              <a:rPr lang="de-CH" dirty="0"/>
              <a:t>Ausgeprägte Unruhe, Distanzminderung gegenüber Mitpatientinnen</a:t>
            </a:r>
          </a:p>
          <a:p>
            <a:pPr lvl="3">
              <a:buFont typeface="Arial" panose="020B0604020202020204" pitchFamily="34" charset="0"/>
              <a:buChar char="•"/>
            </a:pPr>
            <a:r>
              <a:rPr lang="de-CH" dirty="0"/>
              <a:t>Rezidivierende Isolationen zur Reizabschirmung und zum Schutz</a:t>
            </a:r>
          </a:p>
          <a:p>
            <a:pPr lvl="3">
              <a:buFont typeface="Arial" panose="020B0604020202020204" pitchFamily="34" charset="0"/>
              <a:buChar char="•"/>
            </a:pPr>
            <a:r>
              <a:rPr lang="de-CH" dirty="0"/>
              <a:t>Teilremission nach einigen frustranen </a:t>
            </a:r>
            <a:r>
              <a:rPr lang="de-CH" dirty="0" err="1"/>
              <a:t>Pharmakotherapieversuchen</a:t>
            </a:r>
            <a:endParaRPr lang="de-CH" dirty="0"/>
          </a:p>
          <a:p>
            <a:pPr>
              <a:buFont typeface="Arial" panose="020B0604020202020204" pitchFamily="34" charset="0"/>
              <a:buChar char="•"/>
            </a:pPr>
            <a:endParaRPr lang="de-CH" dirty="0"/>
          </a:p>
          <a:p>
            <a:pPr>
              <a:buFont typeface="Arial" panose="020B0604020202020204" pitchFamily="34" charset="0"/>
              <a:buChar char="•"/>
            </a:pPr>
            <a:r>
              <a:rPr lang="de-CH" dirty="0"/>
              <a:t>Intervention der Familie und Entlassung gegen ärztlichen Rat</a:t>
            </a:r>
          </a:p>
          <a:p>
            <a:endParaRPr lang="de-DE" dirty="0"/>
          </a:p>
        </p:txBody>
      </p:sp>
      <p:sp>
        <p:nvSpPr>
          <p:cNvPr id="3" name="Foliennummernplatzhalter 2">
            <a:extLst>
              <a:ext uri="{FF2B5EF4-FFF2-40B4-BE49-F238E27FC236}">
                <a16:creationId xmlns:a16="http://schemas.microsoft.com/office/drawing/2014/main" id="{1B4CBD7C-26B7-CB41-E55F-946940B991ED}"/>
              </a:ext>
            </a:extLst>
          </p:cNvPr>
          <p:cNvSpPr>
            <a:spLocks noGrp="1"/>
          </p:cNvSpPr>
          <p:nvPr>
            <p:ph type="sldNum" sz="quarter" idx="10"/>
          </p:nvPr>
        </p:nvSpPr>
        <p:spPr/>
        <p:txBody>
          <a:bodyPr/>
          <a:lstStyle/>
          <a:p>
            <a:pPr>
              <a:defRPr/>
            </a:pPr>
            <a:fld id="{E23EC4FB-952C-4AB1-BD85-EDEE35A776F9}" type="slidenum">
              <a:rPr lang="de-CH" smtClean="0"/>
              <a:pPr>
                <a:defRPr/>
              </a:pPr>
              <a:t>19</a:t>
            </a:fld>
            <a:endParaRPr lang="de-CH" dirty="0"/>
          </a:p>
        </p:txBody>
      </p:sp>
      <p:sp>
        <p:nvSpPr>
          <p:cNvPr id="4" name="Titel 3">
            <a:extLst>
              <a:ext uri="{FF2B5EF4-FFF2-40B4-BE49-F238E27FC236}">
                <a16:creationId xmlns:a16="http://schemas.microsoft.com/office/drawing/2014/main" id="{1D425411-DB19-B7AD-1761-3DBA403F9424}"/>
              </a:ext>
            </a:extLst>
          </p:cNvPr>
          <p:cNvSpPr>
            <a:spLocks noGrp="1"/>
          </p:cNvSpPr>
          <p:nvPr>
            <p:ph type="title"/>
          </p:nvPr>
        </p:nvSpPr>
        <p:spPr/>
        <p:txBody>
          <a:bodyPr/>
          <a:lstStyle/>
          <a:p>
            <a:r>
              <a:rPr lang="de-DE" dirty="0"/>
              <a:t>Fallvignette – Frau K.</a:t>
            </a:r>
          </a:p>
        </p:txBody>
      </p:sp>
    </p:spTree>
    <p:extLst>
      <p:ext uri="{BB962C8B-B14F-4D97-AF65-F5344CB8AC3E}">
        <p14:creationId xmlns:p14="http://schemas.microsoft.com/office/powerpoint/2010/main" val="4284014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custDataLst>
              <p:tags r:id="rId1"/>
            </p:custDataLst>
          </p:nvPr>
        </p:nvSpPr>
        <p:spPr/>
        <p:txBody>
          <a:bodyPr/>
          <a:lstStyle/>
          <a:p>
            <a:pPr>
              <a:defRPr/>
            </a:pPr>
            <a:r>
              <a:rPr lang="de-CH" dirty="0"/>
              <a:t>1</a:t>
            </a:r>
          </a:p>
        </p:txBody>
      </p:sp>
      <p:sp>
        <p:nvSpPr>
          <p:cNvPr id="5123" name="Rectangle 2"/>
          <p:cNvSpPr>
            <a:spLocks noGrp="1" noChangeArrowheads="1"/>
          </p:cNvSpPr>
          <p:nvPr>
            <p:ph type="title"/>
            <p:custDataLst>
              <p:tags r:id="rId2"/>
            </p:custDataLst>
          </p:nvPr>
        </p:nvSpPr>
        <p:spPr>
          <a:xfrm>
            <a:off x="442913" y="412750"/>
            <a:ext cx="6272212" cy="801688"/>
          </a:xfrm>
        </p:spPr>
        <p:txBody>
          <a:bodyPr/>
          <a:lstStyle/>
          <a:p>
            <a:pPr eaLnBrk="1" hangingPunct="1"/>
            <a:r>
              <a:rPr lang="de-CH" dirty="0"/>
              <a:t>Definition</a:t>
            </a:r>
          </a:p>
        </p:txBody>
      </p:sp>
      <p:sp>
        <p:nvSpPr>
          <p:cNvPr id="5124" name="Rectangle 3"/>
          <p:cNvSpPr>
            <a:spLocks noGrp="1" noChangeArrowheads="1"/>
          </p:cNvSpPr>
          <p:nvPr>
            <p:ph type="body" idx="1"/>
            <p:custDataLst>
              <p:tags r:id="rId3"/>
            </p:custDataLst>
          </p:nvPr>
        </p:nvSpPr>
        <p:spPr/>
        <p:txBody>
          <a:bodyPr/>
          <a:lstStyle/>
          <a:p>
            <a:pPr marL="0" indent="0" eaLnBrk="1" hangingPunct="1"/>
            <a:endParaRPr lang="de-CH" dirty="0"/>
          </a:p>
          <a:p>
            <a:pPr marL="0" indent="0" eaLnBrk="1" hangingPunct="1"/>
            <a:endParaRPr lang="de-CH" dirty="0"/>
          </a:p>
          <a:p>
            <a:pPr marL="0" indent="0" eaLnBrk="1" hangingPunct="1"/>
            <a:endParaRPr lang="de-CH" dirty="0"/>
          </a:p>
          <a:p>
            <a:pPr marL="0" indent="0" eaLnBrk="1" hangingPunct="1"/>
            <a:r>
              <a:rPr lang="de-CH" dirty="0"/>
              <a:t>„Unter HT im engeren Sinne versteht man die intensive, stationsäquivalente Akutbehandlung psychisch kranker Menschen in der häuslichen Umgebung statt in der psychiatrischen Klinik. Die Behandlung erfolgt durch ein mobiles und multiprofessionelles Team, das rund um die Uhr verfügbar ist.“ </a:t>
            </a:r>
          </a:p>
          <a:p>
            <a:pPr marL="0" indent="0" eaLnBrk="1" hangingPunct="1"/>
            <a:r>
              <a:rPr lang="de-CH" i="1" dirty="0"/>
              <a:t>Hepp und Schulz (2017) </a:t>
            </a:r>
          </a:p>
          <a:p>
            <a:pPr marL="0" indent="0" eaLnBrk="1" hangingPunct="1"/>
            <a:endParaRPr lang="de-CH" dirty="0"/>
          </a:p>
        </p:txBody>
      </p:sp>
    </p:spTree>
    <p:extLst>
      <p:ext uri="{BB962C8B-B14F-4D97-AF65-F5344CB8AC3E}">
        <p14:creationId xmlns:p14="http://schemas.microsoft.com/office/powerpoint/2010/main" val="1989055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2F92121E-F9AC-4A3C-CB04-2F95778F84CA}"/>
              </a:ext>
            </a:extLst>
          </p:cNvPr>
          <p:cNvSpPr>
            <a:spLocks noGrp="1"/>
          </p:cNvSpPr>
          <p:nvPr>
            <p:ph idx="1"/>
          </p:nvPr>
        </p:nvSpPr>
        <p:spPr/>
        <p:txBody>
          <a:bodyPr/>
          <a:lstStyle/>
          <a:p>
            <a:pPr>
              <a:buFont typeface="Arial" panose="020B0604020202020204" pitchFamily="34" charset="0"/>
              <a:buChar char="•"/>
            </a:pPr>
            <a:r>
              <a:rPr lang="de-CH" dirty="0"/>
              <a:t>Übertritt ins Home Treatment </a:t>
            </a:r>
          </a:p>
          <a:p>
            <a:pPr>
              <a:buFont typeface="Arial" panose="020B0604020202020204" pitchFamily="34" charset="0"/>
              <a:buChar char="•"/>
            </a:pPr>
            <a:endParaRPr lang="de-CH" dirty="0"/>
          </a:p>
          <a:p>
            <a:pPr>
              <a:buFont typeface="Arial" panose="020B0604020202020204" pitchFamily="34" charset="0"/>
              <a:buChar char="•"/>
            </a:pPr>
            <a:r>
              <a:rPr lang="de-CH" dirty="0"/>
              <a:t>Intensive Mitbetreuung durch das familiäre Umfeld</a:t>
            </a:r>
          </a:p>
          <a:p>
            <a:pPr lvl="3">
              <a:buFont typeface="Arial" panose="020B0604020202020204" pitchFamily="34" charset="0"/>
              <a:buChar char="•"/>
            </a:pPr>
            <a:r>
              <a:rPr lang="de-CH" dirty="0"/>
              <a:t>Teils mit 24-Stunden 1:1 Betreuung durch die Familie</a:t>
            </a:r>
          </a:p>
          <a:p>
            <a:pPr>
              <a:buFont typeface="Arial" panose="020B0604020202020204" pitchFamily="34" charset="0"/>
              <a:buChar char="•"/>
            </a:pPr>
            <a:endParaRPr lang="de-CH" dirty="0"/>
          </a:p>
          <a:p>
            <a:pPr>
              <a:buFont typeface="Arial" panose="020B0604020202020204" pitchFamily="34" charset="0"/>
              <a:buChar char="•"/>
            </a:pPr>
            <a:r>
              <a:rPr lang="de-CH" dirty="0"/>
              <a:t>Medikamentöse Optimierung und Stabilisierung über mehrere Wochen</a:t>
            </a:r>
          </a:p>
          <a:p>
            <a:pPr>
              <a:buFont typeface="Arial" panose="020B0604020202020204" pitchFamily="34" charset="0"/>
              <a:buChar char="•"/>
            </a:pPr>
            <a:endParaRPr lang="de-CH" dirty="0"/>
          </a:p>
          <a:p>
            <a:pPr>
              <a:buFont typeface="Arial" panose="020B0604020202020204" pitchFamily="34" charset="0"/>
              <a:buChar char="•"/>
            </a:pPr>
            <a:r>
              <a:rPr lang="de-CH" dirty="0"/>
              <a:t>Organisation einer ambulanten Weiterbehandlung</a:t>
            </a:r>
          </a:p>
          <a:p>
            <a:pPr lvl="3">
              <a:buFont typeface="Arial" panose="020B0604020202020204" pitchFamily="34" charset="0"/>
              <a:buChar char="•"/>
            </a:pPr>
            <a:r>
              <a:rPr lang="de-CH" dirty="0"/>
              <a:t>Zunächst bei der Patientin </a:t>
            </a:r>
          </a:p>
          <a:p>
            <a:pPr lvl="3">
              <a:buFont typeface="Arial" panose="020B0604020202020204" pitchFamily="34" charset="0"/>
              <a:buChar char="•"/>
            </a:pPr>
            <a:r>
              <a:rPr lang="de-CH" dirty="0"/>
              <a:t>Später im Ambulatorium</a:t>
            </a:r>
          </a:p>
          <a:p>
            <a:endParaRPr lang="de-DE" dirty="0"/>
          </a:p>
        </p:txBody>
      </p:sp>
      <p:sp>
        <p:nvSpPr>
          <p:cNvPr id="3" name="Foliennummernplatzhalter 2">
            <a:extLst>
              <a:ext uri="{FF2B5EF4-FFF2-40B4-BE49-F238E27FC236}">
                <a16:creationId xmlns:a16="http://schemas.microsoft.com/office/drawing/2014/main" id="{BAF1A52C-7143-D5E8-5D61-02CE761C7570}"/>
              </a:ext>
            </a:extLst>
          </p:cNvPr>
          <p:cNvSpPr>
            <a:spLocks noGrp="1"/>
          </p:cNvSpPr>
          <p:nvPr>
            <p:ph type="sldNum" sz="quarter" idx="10"/>
          </p:nvPr>
        </p:nvSpPr>
        <p:spPr/>
        <p:txBody>
          <a:bodyPr/>
          <a:lstStyle/>
          <a:p>
            <a:pPr>
              <a:defRPr/>
            </a:pPr>
            <a:fld id="{E23EC4FB-952C-4AB1-BD85-EDEE35A776F9}" type="slidenum">
              <a:rPr lang="de-CH" smtClean="0"/>
              <a:pPr>
                <a:defRPr/>
              </a:pPr>
              <a:t>20</a:t>
            </a:fld>
            <a:endParaRPr lang="de-CH" dirty="0"/>
          </a:p>
        </p:txBody>
      </p:sp>
      <p:sp>
        <p:nvSpPr>
          <p:cNvPr id="4" name="Titel 3">
            <a:extLst>
              <a:ext uri="{FF2B5EF4-FFF2-40B4-BE49-F238E27FC236}">
                <a16:creationId xmlns:a16="http://schemas.microsoft.com/office/drawing/2014/main" id="{2EFB87C8-A5F6-56B1-1EE4-240C5B7CEB0D}"/>
              </a:ext>
            </a:extLst>
          </p:cNvPr>
          <p:cNvSpPr>
            <a:spLocks noGrp="1"/>
          </p:cNvSpPr>
          <p:nvPr>
            <p:ph type="title"/>
          </p:nvPr>
        </p:nvSpPr>
        <p:spPr/>
        <p:txBody>
          <a:bodyPr/>
          <a:lstStyle/>
          <a:p>
            <a:r>
              <a:rPr lang="de-DE" dirty="0"/>
              <a:t>Fallvignette – Frau K.</a:t>
            </a:r>
          </a:p>
        </p:txBody>
      </p:sp>
    </p:spTree>
    <p:extLst>
      <p:ext uri="{BB962C8B-B14F-4D97-AF65-F5344CB8AC3E}">
        <p14:creationId xmlns:p14="http://schemas.microsoft.com/office/powerpoint/2010/main" val="22650289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1DC7221A-ACC5-93A2-0178-2D917A43C019}"/>
              </a:ext>
            </a:extLst>
          </p:cNvPr>
          <p:cNvSpPr>
            <a:spLocks noGrp="1"/>
          </p:cNvSpPr>
          <p:nvPr>
            <p:ph idx="1"/>
          </p:nvPr>
        </p:nvSpPr>
        <p:spPr/>
        <p:txBody>
          <a:bodyPr/>
          <a:lstStyle/>
          <a:p>
            <a:pPr>
              <a:buFont typeface="Arial" panose="020B0604020202020204" pitchFamily="34" charset="0"/>
              <a:buChar char="•"/>
            </a:pPr>
            <a:r>
              <a:rPr lang="de-DE" dirty="0"/>
              <a:t>Patientin wohnt wieder allein in stabiler Partnerschaft</a:t>
            </a:r>
          </a:p>
          <a:p>
            <a:pPr>
              <a:buFont typeface="Arial" panose="020B0604020202020204" pitchFamily="34" charset="0"/>
              <a:buChar char="•"/>
            </a:pPr>
            <a:endParaRPr lang="de-DE" dirty="0"/>
          </a:p>
          <a:p>
            <a:pPr>
              <a:buFont typeface="Arial" panose="020B0604020202020204" pitchFamily="34" charset="0"/>
              <a:buChar char="•"/>
            </a:pPr>
            <a:r>
              <a:rPr lang="de-DE" dirty="0"/>
              <a:t>Geht ihrem Studium nach</a:t>
            </a:r>
          </a:p>
          <a:p>
            <a:pPr>
              <a:buFont typeface="Arial" panose="020B0604020202020204" pitchFamily="34" charset="0"/>
              <a:buChar char="•"/>
            </a:pPr>
            <a:endParaRPr lang="de-DE" dirty="0"/>
          </a:p>
          <a:p>
            <a:pPr>
              <a:buFont typeface="Arial" panose="020B0604020202020204" pitchFamily="34" charset="0"/>
              <a:buChar char="•"/>
            </a:pPr>
            <a:r>
              <a:rPr lang="de-DE" dirty="0"/>
              <a:t>Unter Lithiumtherapie durchgehend stabil</a:t>
            </a:r>
          </a:p>
          <a:p>
            <a:pPr>
              <a:buFont typeface="Arial" panose="020B0604020202020204" pitchFamily="34" charset="0"/>
              <a:buChar char="•"/>
            </a:pPr>
            <a:endParaRPr lang="de-DE" dirty="0"/>
          </a:p>
          <a:p>
            <a:pPr>
              <a:buFont typeface="Arial" panose="020B0604020202020204" pitchFamily="34" charset="0"/>
              <a:buChar char="•"/>
            </a:pPr>
            <a:r>
              <a:rPr lang="de-DE" dirty="0"/>
              <a:t>Keine Rückfälle</a:t>
            </a:r>
          </a:p>
        </p:txBody>
      </p:sp>
      <p:sp>
        <p:nvSpPr>
          <p:cNvPr id="3" name="Foliennummernplatzhalter 2">
            <a:extLst>
              <a:ext uri="{FF2B5EF4-FFF2-40B4-BE49-F238E27FC236}">
                <a16:creationId xmlns:a16="http://schemas.microsoft.com/office/drawing/2014/main" id="{8A950FA6-13CD-848D-D10A-9E3203E664E7}"/>
              </a:ext>
            </a:extLst>
          </p:cNvPr>
          <p:cNvSpPr>
            <a:spLocks noGrp="1"/>
          </p:cNvSpPr>
          <p:nvPr>
            <p:ph type="sldNum" sz="quarter" idx="10"/>
          </p:nvPr>
        </p:nvSpPr>
        <p:spPr/>
        <p:txBody>
          <a:bodyPr/>
          <a:lstStyle/>
          <a:p>
            <a:pPr>
              <a:defRPr/>
            </a:pPr>
            <a:fld id="{E23EC4FB-952C-4AB1-BD85-EDEE35A776F9}" type="slidenum">
              <a:rPr lang="de-CH" smtClean="0"/>
              <a:pPr>
                <a:defRPr/>
              </a:pPr>
              <a:t>21</a:t>
            </a:fld>
            <a:endParaRPr lang="de-CH" dirty="0"/>
          </a:p>
        </p:txBody>
      </p:sp>
      <p:sp>
        <p:nvSpPr>
          <p:cNvPr id="4" name="Titel 3">
            <a:extLst>
              <a:ext uri="{FF2B5EF4-FFF2-40B4-BE49-F238E27FC236}">
                <a16:creationId xmlns:a16="http://schemas.microsoft.com/office/drawing/2014/main" id="{ACAB3A26-067E-3CD8-628E-9DE51A989540}"/>
              </a:ext>
            </a:extLst>
          </p:cNvPr>
          <p:cNvSpPr>
            <a:spLocks noGrp="1"/>
          </p:cNvSpPr>
          <p:nvPr>
            <p:ph type="title"/>
          </p:nvPr>
        </p:nvSpPr>
        <p:spPr/>
        <p:txBody>
          <a:bodyPr/>
          <a:lstStyle/>
          <a:p>
            <a:r>
              <a:rPr lang="de-DE" dirty="0"/>
              <a:t>Fallvignette – Frau K.</a:t>
            </a:r>
          </a:p>
        </p:txBody>
      </p:sp>
    </p:spTree>
    <p:extLst>
      <p:ext uri="{BB962C8B-B14F-4D97-AF65-F5344CB8AC3E}">
        <p14:creationId xmlns:p14="http://schemas.microsoft.com/office/powerpoint/2010/main" val="27264451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custDataLst>
              <p:tags r:id="rId1"/>
            </p:custDataLst>
          </p:nvPr>
        </p:nvSpPr>
        <p:spPr/>
        <p:txBody>
          <a:bodyPr/>
          <a:lstStyle/>
          <a:p>
            <a:pPr>
              <a:defRPr/>
            </a:pPr>
            <a:r>
              <a:rPr lang="de-CH" dirty="0"/>
              <a:t>20</a:t>
            </a:r>
          </a:p>
        </p:txBody>
      </p:sp>
      <p:sp>
        <p:nvSpPr>
          <p:cNvPr id="5123" name="Rectangle 2"/>
          <p:cNvSpPr>
            <a:spLocks noGrp="1" noChangeArrowheads="1"/>
          </p:cNvSpPr>
          <p:nvPr>
            <p:ph type="title"/>
            <p:custDataLst>
              <p:tags r:id="rId2"/>
            </p:custDataLst>
          </p:nvPr>
        </p:nvSpPr>
        <p:spPr>
          <a:xfrm>
            <a:off x="1223628" y="2744924"/>
            <a:ext cx="6272212" cy="801688"/>
          </a:xfrm>
        </p:spPr>
        <p:txBody>
          <a:bodyPr/>
          <a:lstStyle/>
          <a:p>
            <a:pPr algn="ctr" eaLnBrk="1" hangingPunct="1"/>
            <a:r>
              <a:rPr lang="de-CH" dirty="0"/>
              <a:t>Herzlichen Dank für die Aufmerksamkeit</a:t>
            </a:r>
          </a:p>
        </p:txBody>
      </p:sp>
    </p:spTree>
    <p:extLst>
      <p:ext uri="{BB962C8B-B14F-4D97-AF65-F5344CB8AC3E}">
        <p14:creationId xmlns:p14="http://schemas.microsoft.com/office/powerpoint/2010/main" val="3120268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custDataLst>
              <p:tags r:id="rId1"/>
            </p:custDataLst>
          </p:nvPr>
        </p:nvSpPr>
        <p:spPr/>
        <p:txBody>
          <a:bodyPr/>
          <a:lstStyle/>
          <a:p>
            <a:pPr>
              <a:defRPr/>
            </a:pPr>
            <a:r>
              <a:rPr lang="de-CH" dirty="0"/>
              <a:t>2</a:t>
            </a:r>
          </a:p>
        </p:txBody>
      </p:sp>
      <p:sp>
        <p:nvSpPr>
          <p:cNvPr id="5123" name="Rectangle 2"/>
          <p:cNvSpPr>
            <a:spLocks noGrp="1" noChangeArrowheads="1"/>
          </p:cNvSpPr>
          <p:nvPr>
            <p:ph type="title"/>
            <p:custDataLst>
              <p:tags r:id="rId2"/>
            </p:custDataLst>
          </p:nvPr>
        </p:nvSpPr>
        <p:spPr>
          <a:xfrm>
            <a:off x="442913" y="412750"/>
            <a:ext cx="6272212" cy="801688"/>
          </a:xfrm>
        </p:spPr>
        <p:txBody>
          <a:bodyPr/>
          <a:lstStyle/>
          <a:p>
            <a:pPr eaLnBrk="1" hangingPunct="1"/>
            <a:r>
              <a:rPr lang="de-CH" dirty="0"/>
              <a:t>Ausgangslage – USA, GB, …</a:t>
            </a:r>
          </a:p>
        </p:txBody>
      </p:sp>
      <p:sp>
        <p:nvSpPr>
          <p:cNvPr id="2" name="Textfeld 1"/>
          <p:cNvSpPr txBox="1"/>
          <p:nvPr>
            <p:custDataLst>
              <p:tags r:id="rId3"/>
            </p:custDataLst>
          </p:nvPr>
        </p:nvSpPr>
        <p:spPr bwMode="auto">
          <a:xfrm>
            <a:off x="287524" y="1603433"/>
            <a:ext cx="7405451" cy="318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rtlCol="0" anchor="b">
            <a:spAutoFit/>
          </a:bodyPr>
          <a:lstStyle/>
          <a:p>
            <a:pPr marL="285750" indent="-285750" eaLnBrk="1" hangingPunct="1">
              <a:buFont typeface="Arial" panose="020B0604020202020204" pitchFamily="34" charset="0"/>
              <a:buChar char="•"/>
            </a:pPr>
            <a:endParaRPr lang="de-CH" sz="1800" dirty="0">
              <a:latin typeface="Arial" charset="0"/>
            </a:endParaRPr>
          </a:p>
          <a:p>
            <a:pPr marL="285750" indent="-285750" eaLnBrk="1" hangingPunct="1">
              <a:lnSpc>
                <a:spcPct val="150000"/>
              </a:lnSpc>
              <a:buFont typeface="Arial" panose="020B0604020202020204" pitchFamily="34" charset="0"/>
              <a:buChar char="•"/>
            </a:pPr>
            <a:r>
              <a:rPr lang="de-CH" sz="1800" dirty="0">
                <a:latin typeface="Arial" charset="0"/>
              </a:rPr>
              <a:t>Flächendeckend in den USA, GB, AUS, NL und Skandinavien</a:t>
            </a:r>
          </a:p>
          <a:p>
            <a:pPr marL="285750" indent="-285750" eaLnBrk="1" hangingPunct="1">
              <a:lnSpc>
                <a:spcPct val="150000"/>
              </a:lnSpc>
              <a:buFont typeface="Arial" panose="020B0604020202020204" pitchFamily="34" charset="0"/>
              <a:buChar char="•"/>
            </a:pPr>
            <a:endParaRPr lang="de-CH" sz="1800" dirty="0">
              <a:latin typeface="Arial" charset="0"/>
            </a:endParaRPr>
          </a:p>
          <a:p>
            <a:pPr marL="285750" indent="-285750" eaLnBrk="1" hangingPunct="1">
              <a:lnSpc>
                <a:spcPct val="150000"/>
              </a:lnSpc>
              <a:buFont typeface="Arial" panose="020B0604020202020204" pitchFamily="34" charset="0"/>
              <a:buChar char="•"/>
            </a:pPr>
            <a:r>
              <a:rPr lang="de-CH" sz="1800" dirty="0">
                <a:latin typeface="Arial" charset="0"/>
              </a:rPr>
              <a:t>Regionale Modellprojekte in D, Ö, CH</a:t>
            </a:r>
          </a:p>
          <a:p>
            <a:pPr marL="285750" indent="-285750" eaLnBrk="1" hangingPunct="1">
              <a:lnSpc>
                <a:spcPct val="150000"/>
              </a:lnSpc>
              <a:buFont typeface="Arial" panose="020B0604020202020204" pitchFamily="34" charset="0"/>
              <a:buChar char="•"/>
            </a:pPr>
            <a:endParaRPr lang="de-CH" sz="1800" dirty="0">
              <a:latin typeface="Arial" charset="0"/>
            </a:endParaRPr>
          </a:p>
          <a:p>
            <a:pPr marL="285750" indent="-285750" eaLnBrk="1" hangingPunct="1">
              <a:lnSpc>
                <a:spcPct val="150000"/>
              </a:lnSpc>
              <a:buFont typeface="Arial" panose="020B0604020202020204" pitchFamily="34" charset="0"/>
              <a:buChar char="•"/>
            </a:pPr>
            <a:r>
              <a:rPr lang="de-CH" sz="1800" dirty="0">
                <a:latin typeface="Arial" charset="0"/>
              </a:rPr>
              <a:t>Studien zur Wirksamkeit und Effizienz zur Hauptsache aus den USA und GB</a:t>
            </a:r>
          </a:p>
          <a:p>
            <a:pPr eaLnBrk="1" hangingPunct="1">
              <a:lnSpc>
                <a:spcPct val="150000"/>
              </a:lnSpc>
            </a:pPr>
            <a:endParaRPr lang="de-CH" sz="1800" dirty="0">
              <a:latin typeface="Arial" charset="0"/>
            </a:endParaRPr>
          </a:p>
        </p:txBody>
      </p:sp>
    </p:spTree>
    <p:extLst>
      <p:ext uri="{BB962C8B-B14F-4D97-AF65-F5344CB8AC3E}">
        <p14:creationId xmlns:p14="http://schemas.microsoft.com/office/powerpoint/2010/main" val="749272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4" name="Rectangle 3"/>
          <p:cNvSpPr>
            <a:spLocks noGrp="1" noChangeArrowheads="1"/>
          </p:cNvSpPr>
          <p:nvPr>
            <p:ph idx="1"/>
            <p:custDataLst>
              <p:tags r:id="rId2"/>
            </p:custDataLst>
          </p:nvPr>
        </p:nvSpPr>
        <p:spPr/>
        <p:txBody>
          <a:bodyPr/>
          <a:lstStyle/>
          <a:p>
            <a:pPr marL="285750" indent="-285750">
              <a:buFont typeface="Arial" panose="020B0604020202020204" pitchFamily="34" charset="0"/>
              <a:buChar char="•"/>
            </a:pPr>
            <a:r>
              <a:rPr lang="de-CH" dirty="0"/>
              <a:t>Wahrscheinlichkeit stationärer Aufnahmen ↓ </a:t>
            </a:r>
          </a:p>
          <a:p>
            <a:pPr marL="285750" indent="-285750">
              <a:buFont typeface="Arial" panose="020B0604020202020204" pitchFamily="34" charset="0"/>
              <a:buChar char="•"/>
            </a:pPr>
            <a:r>
              <a:rPr lang="de-CH" dirty="0"/>
              <a:t>Stationäre Behandlungszeiten ↓ </a:t>
            </a:r>
          </a:p>
          <a:p>
            <a:pPr marL="0" indent="0"/>
            <a:r>
              <a:rPr lang="de-CH" sz="1200" i="1" dirty="0">
                <a:latin typeface="Arial" panose="020B0604020202020204" pitchFamily="34" charset="0"/>
                <a:cs typeface="Arial" panose="020B0604020202020204" pitchFamily="34" charset="0"/>
              </a:rPr>
              <a:t> (Mötteli, et. al., 2018)</a:t>
            </a:r>
          </a:p>
          <a:p>
            <a:pPr marL="285750" indent="-285750">
              <a:buFont typeface="Arial" panose="020B0604020202020204" pitchFamily="34" charset="0"/>
              <a:buChar char="•"/>
            </a:pPr>
            <a:endParaRPr lang="de-CH" dirty="0"/>
          </a:p>
          <a:p>
            <a:pPr marL="285750" indent="-285750">
              <a:buFont typeface="Arial" panose="020B0604020202020204" pitchFamily="34" charset="0"/>
              <a:buChar char="•"/>
            </a:pPr>
            <a:r>
              <a:rPr lang="de-CH" dirty="0"/>
              <a:t>Kosteneffektivität der Behandlung ↑</a:t>
            </a:r>
          </a:p>
          <a:p>
            <a:pPr marL="285750" indent="-285750">
              <a:buFont typeface="Arial" panose="020B0604020202020204" pitchFamily="34" charset="0"/>
              <a:buChar char="•"/>
            </a:pPr>
            <a:r>
              <a:rPr lang="de-CH" dirty="0"/>
              <a:t>Behandlungsabbrüche ↓</a:t>
            </a:r>
          </a:p>
          <a:p>
            <a:pPr marL="285750" indent="-285750">
              <a:buFont typeface="Arial" panose="020B0604020202020204" pitchFamily="34" charset="0"/>
              <a:buChar char="•"/>
            </a:pPr>
            <a:r>
              <a:rPr lang="de-CH" dirty="0"/>
              <a:t>Belastung der Angehörigen ↓</a:t>
            </a:r>
          </a:p>
          <a:p>
            <a:pPr marL="0" indent="0"/>
            <a:r>
              <a:rPr lang="de-CH" sz="1200" i="1" dirty="0">
                <a:latin typeface="Arial" panose="020B0604020202020204" pitchFamily="34" charset="0"/>
                <a:cs typeface="Arial" panose="020B0604020202020204" pitchFamily="34" charset="0"/>
              </a:rPr>
              <a:t>(NICE, 2014; Joy, Adam, &amp; Rice, 2006; </a:t>
            </a:r>
            <a:r>
              <a:rPr lang="de-CH" sz="1200" i="1" dirty="0" err="1">
                <a:latin typeface="Arial" panose="020B0604020202020204" pitchFamily="34" charset="0"/>
                <a:cs typeface="Arial" panose="020B0604020202020204" pitchFamily="34" charset="0"/>
              </a:rPr>
              <a:t>McCrone</a:t>
            </a:r>
            <a:r>
              <a:rPr lang="de-CH" sz="1200" i="1" dirty="0">
                <a:latin typeface="Arial" panose="020B0604020202020204" pitchFamily="34" charset="0"/>
                <a:cs typeface="Arial" panose="020B0604020202020204" pitchFamily="34" charset="0"/>
              </a:rPr>
              <a:t> et al., 2009; </a:t>
            </a:r>
            <a:r>
              <a:rPr lang="de-CH" sz="1200" i="1" dirty="0" err="1">
                <a:latin typeface="Arial" panose="020B0604020202020204" pitchFamily="34" charset="0"/>
                <a:cs typeface="Arial" panose="020B0604020202020204" pitchFamily="34" charset="0"/>
              </a:rPr>
              <a:t>Gühne</a:t>
            </a:r>
            <a:r>
              <a:rPr lang="de-CH" sz="1200" i="1" dirty="0">
                <a:latin typeface="Arial" panose="020B0604020202020204" pitchFamily="34" charset="0"/>
                <a:cs typeface="Arial" panose="020B0604020202020204" pitchFamily="34" charset="0"/>
              </a:rPr>
              <a:t> et al., 2011; Murphy et al., 2012, Mötteli et al., 2018, 2020, 2021)</a:t>
            </a:r>
          </a:p>
          <a:p>
            <a:pPr marL="285750" indent="-285750">
              <a:buFont typeface="Arial" panose="020B0604020202020204" pitchFamily="34" charset="0"/>
              <a:buChar char="•"/>
            </a:pPr>
            <a:endParaRPr lang="de-CH" dirty="0"/>
          </a:p>
          <a:p>
            <a:pPr marL="285750" indent="-285750">
              <a:buFont typeface="Arial" panose="020B0604020202020204" pitchFamily="34" charset="0"/>
              <a:buChar char="•"/>
            </a:pPr>
            <a:r>
              <a:rPr lang="de-CH" dirty="0"/>
              <a:t>Angehörigen- und Patientenzufriedenheit ↑</a:t>
            </a:r>
          </a:p>
          <a:p>
            <a:pPr marL="285750" indent="-285750">
              <a:buFont typeface="Arial" panose="020B0604020202020204" pitchFamily="34" charset="0"/>
              <a:buChar char="•"/>
            </a:pPr>
            <a:r>
              <a:rPr lang="de-CH" dirty="0"/>
              <a:t>Einschnitte im Alltagsleben ↓</a:t>
            </a:r>
          </a:p>
          <a:p>
            <a:pPr marL="285750" indent="-285750">
              <a:buFont typeface="Arial" panose="020B0604020202020204" pitchFamily="34" charset="0"/>
              <a:buChar char="•"/>
            </a:pPr>
            <a:r>
              <a:rPr lang="de-CH" dirty="0"/>
              <a:t>Stigmatisierung ↓</a:t>
            </a:r>
          </a:p>
          <a:p>
            <a:pPr marL="0" indent="0"/>
            <a:r>
              <a:rPr lang="de-CH" sz="1200" i="1" dirty="0">
                <a:latin typeface="Arial" panose="020B0604020202020204" pitchFamily="34" charset="0"/>
                <a:cs typeface="Arial" panose="020B0604020202020204" pitchFamily="34" charset="0"/>
              </a:rPr>
              <a:t>(Brenner, </a:t>
            </a:r>
            <a:r>
              <a:rPr lang="de-CH" sz="1200" i="1" dirty="0" err="1">
                <a:latin typeface="Arial" panose="020B0604020202020204" pitchFamily="34" charset="0"/>
                <a:cs typeface="Arial" panose="020B0604020202020204" pitchFamily="34" charset="0"/>
              </a:rPr>
              <a:t>Junghan</a:t>
            </a:r>
            <a:r>
              <a:rPr lang="de-CH" sz="1200" i="1" dirty="0">
                <a:latin typeface="Arial" panose="020B0604020202020204" pitchFamily="34" charset="0"/>
                <a:cs typeface="Arial" panose="020B0604020202020204" pitchFamily="34" charset="0"/>
              </a:rPr>
              <a:t>, &amp; </a:t>
            </a:r>
            <a:r>
              <a:rPr lang="de-CH" sz="1200" i="1" dirty="0" err="1">
                <a:latin typeface="Arial" panose="020B0604020202020204" pitchFamily="34" charset="0"/>
                <a:cs typeface="Arial" panose="020B0604020202020204" pitchFamily="34" charset="0"/>
              </a:rPr>
              <a:t>Pfamatter</a:t>
            </a:r>
            <a:r>
              <a:rPr lang="de-CH" sz="1200" i="1" dirty="0">
                <a:latin typeface="Arial" panose="020B0604020202020204" pitchFamily="34" charset="0"/>
                <a:cs typeface="Arial" panose="020B0604020202020204" pitchFamily="34" charset="0"/>
              </a:rPr>
              <a:t>, 2000)</a:t>
            </a:r>
          </a:p>
          <a:p>
            <a:pPr marL="0" indent="0"/>
            <a:r>
              <a:rPr lang="de-CH" dirty="0"/>
              <a:t> </a:t>
            </a:r>
          </a:p>
          <a:p>
            <a:pPr marL="0" indent="0" eaLnBrk="1" hangingPunct="1"/>
            <a:endParaRPr lang="de-CH" dirty="0"/>
          </a:p>
          <a:p>
            <a:pPr marL="0" indent="0" eaLnBrk="1" hangingPunct="1"/>
            <a:endParaRPr lang="de-CH" dirty="0"/>
          </a:p>
          <a:p>
            <a:pPr marL="0" indent="0" eaLnBrk="1" hangingPunct="1"/>
            <a:endParaRPr lang="de-CH" dirty="0"/>
          </a:p>
          <a:p>
            <a:pPr marL="0" indent="0" eaLnBrk="1" hangingPunct="1"/>
            <a:endParaRPr lang="de-CH" dirty="0"/>
          </a:p>
        </p:txBody>
      </p:sp>
      <p:sp>
        <p:nvSpPr>
          <p:cNvPr id="4" name="Foliennummernplatzhalter 3"/>
          <p:cNvSpPr>
            <a:spLocks noGrp="1"/>
          </p:cNvSpPr>
          <p:nvPr>
            <p:ph type="sldNum" sz="quarter" idx="10"/>
            <p:custDataLst>
              <p:tags r:id="rId3"/>
            </p:custDataLst>
          </p:nvPr>
        </p:nvSpPr>
        <p:spPr/>
        <p:txBody>
          <a:bodyPr/>
          <a:lstStyle/>
          <a:p>
            <a:pPr>
              <a:defRPr/>
            </a:pPr>
            <a:r>
              <a:rPr lang="de-CH" dirty="0"/>
              <a:t>3</a:t>
            </a:r>
          </a:p>
        </p:txBody>
      </p:sp>
      <p:sp>
        <p:nvSpPr>
          <p:cNvPr id="5123" name="Rectangle 2"/>
          <p:cNvSpPr>
            <a:spLocks noGrp="1" noChangeArrowheads="1"/>
          </p:cNvSpPr>
          <p:nvPr>
            <p:ph type="title"/>
            <p:custDataLst>
              <p:tags r:id="rId4"/>
            </p:custDataLst>
          </p:nvPr>
        </p:nvSpPr>
        <p:spPr/>
        <p:txBody>
          <a:bodyPr/>
          <a:lstStyle/>
          <a:p>
            <a:pPr eaLnBrk="1" hangingPunct="1"/>
            <a:r>
              <a:rPr lang="de-CH" dirty="0"/>
              <a:t>Ausgangslage – Evidenz</a:t>
            </a:r>
          </a:p>
        </p:txBody>
      </p:sp>
    </p:spTree>
    <p:extLst>
      <p:ext uri="{BB962C8B-B14F-4D97-AF65-F5344CB8AC3E}">
        <p14:creationId xmlns:p14="http://schemas.microsoft.com/office/powerpoint/2010/main" val="472650166"/>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custDataLst>
              <p:tags r:id="rId1"/>
            </p:custDataLst>
          </p:nvPr>
        </p:nvSpPr>
        <p:spPr/>
        <p:txBody>
          <a:bodyPr/>
          <a:lstStyle/>
          <a:p>
            <a:pPr>
              <a:defRPr/>
            </a:pPr>
            <a:r>
              <a:rPr lang="de-CH" dirty="0"/>
              <a:t>4</a:t>
            </a:r>
          </a:p>
        </p:txBody>
      </p:sp>
      <p:sp>
        <p:nvSpPr>
          <p:cNvPr id="5123" name="Rectangle 2"/>
          <p:cNvSpPr>
            <a:spLocks noGrp="1" noChangeArrowheads="1"/>
          </p:cNvSpPr>
          <p:nvPr>
            <p:ph type="title"/>
            <p:custDataLst>
              <p:tags r:id="rId2"/>
            </p:custDataLst>
          </p:nvPr>
        </p:nvSpPr>
        <p:spPr>
          <a:xfrm>
            <a:off x="442913" y="412750"/>
            <a:ext cx="6272212" cy="801688"/>
          </a:xfrm>
        </p:spPr>
        <p:txBody>
          <a:bodyPr/>
          <a:lstStyle/>
          <a:p>
            <a:pPr eaLnBrk="1" hangingPunct="1"/>
            <a:r>
              <a:rPr lang="de-CH" dirty="0"/>
              <a:t>Ausgangslage – Wirkfaktoren</a:t>
            </a:r>
          </a:p>
        </p:txBody>
      </p:sp>
      <p:sp>
        <p:nvSpPr>
          <p:cNvPr id="5124" name="Rectangle 3"/>
          <p:cNvSpPr>
            <a:spLocks noGrp="1" noChangeArrowheads="1"/>
          </p:cNvSpPr>
          <p:nvPr>
            <p:ph type="body" idx="1"/>
            <p:custDataLst>
              <p:tags r:id="rId3"/>
            </p:custDataLst>
          </p:nvPr>
        </p:nvSpPr>
        <p:spPr>
          <a:xfrm>
            <a:off x="435577" y="1736812"/>
            <a:ext cx="8305800" cy="4536504"/>
          </a:xfrm>
        </p:spPr>
        <p:txBody>
          <a:bodyPr>
            <a:noAutofit/>
          </a:bodyPr>
          <a:lstStyle/>
          <a:p>
            <a:pPr>
              <a:lnSpc>
                <a:spcPts val="1500"/>
              </a:lnSpc>
              <a:buFont typeface="Arial" panose="020B0604020202020204" pitchFamily="34" charset="0"/>
              <a:buChar char="•"/>
            </a:pPr>
            <a:r>
              <a:rPr lang="de-CH" dirty="0"/>
              <a:t>Case-Load ↓</a:t>
            </a:r>
          </a:p>
          <a:p>
            <a:pPr>
              <a:lnSpc>
                <a:spcPts val="1500"/>
              </a:lnSpc>
              <a:buFont typeface="Arial" panose="020B0604020202020204" pitchFamily="34" charset="0"/>
              <a:buChar char="•"/>
            </a:pPr>
            <a:endParaRPr lang="de-CH" dirty="0"/>
          </a:p>
          <a:p>
            <a:pPr>
              <a:lnSpc>
                <a:spcPts val="1500"/>
              </a:lnSpc>
              <a:buFont typeface="Arial" panose="020B0604020202020204" pitchFamily="34" charset="0"/>
              <a:buChar char="•"/>
            </a:pPr>
            <a:r>
              <a:rPr lang="de-CH" b="1" dirty="0"/>
              <a:t>Regelmässige Hausbesuche ↑</a:t>
            </a:r>
          </a:p>
          <a:p>
            <a:pPr>
              <a:lnSpc>
                <a:spcPts val="1500"/>
              </a:lnSpc>
              <a:buFont typeface="Arial" panose="020B0604020202020204" pitchFamily="34" charset="0"/>
              <a:buChar char="•"/>
            </a:pPr>
            <a:endParaRPr lang="de-CH" dirty="0"/>
          </a:p>
          <a:p>
            <a:pPr>
              <a:lnSpc>
                <a:spcPts val="1500"/>
              </a:lnSpc>
              <a:buFont typeface="Arial" panose="020B0604020202020204" pitchFamily="34" charset="0"/>
              <a:buChar char="•"/>
            </a:pPr>
            <a:r>
              <a:rPr lang="de-CH" dirty="0"/>
              <a:t>Flexibilität ↑</a:t>
            </a:r>
          </a:p>
          <a:p>
            <a:pPr>
              <a:lnSpc>
                <a:spcPts val="1500"/>
              </a:lnSpc>
              <a:buFont typeface="Arial" panose="020B0604020202020204" pitchFamily="34" charset="0"/>
              <a:buChar char="•"/>
            </a:pPr>
            <a:endParaRPr lang="de-CH" dirty="0"/>
          </a:p>
          <a:p>
            <a:pPr>
              <a:lnSpc>
                <a:spcPts val="1500"/>
              </a:lnSpc>
              <a:buFont typeface="Arial" panose="020B0604020202020204" pitchFamily="34" charset="0"/>
              <a:buChar char="•"/>
            </a:pPr>
            <a:r>
              <a:rPr lang="de-CH" dirty="0"/>
              <a:t>Interprofessionalität ↑</a:t>
            </a:r>
          </a:p>
          <a:p>
            <a:pPr>
              <a:lnSpc>
                <a:spcPts val="1500"/>
              </a:lnSpc>
              <a:buFont typeface="Arial" panose="020B0604020202020204" pitchFamily="34" charset="0"/>
              <a:buChar char="•"/>
            </a:pPr>
            <a:endParaRPr lang="de-CH" dirty="0"/>
          </a:p>
          <a:p>
            <a:pPr>
              <a:lnSpc>
                <a:spcPts val="1500"/>
              </a:lnSpc>
              <a:buFont typeface="Arial" panose="020B0604020202020204" pitchFamily="34" charset="0"/>
              <a:buChar char="•"/>
            </a:pPr>
            <a:r>
              <a:rPr lang="de-CH" b="1" dirty="0"/>
              <a:t>Einbeziehung des sozialen Netzes ↑</a:t>
            </a:r>
          </a:p>
          <a:p>
            <a:pPr>
              <a:lnSpc>
                <a:spcPts val="1500"/>
              </a:lnSpc>
              <a:buFont typeface="Arial" panose="020B0604020202020204" pitchFamily="34" charset="0"/>
              <a:buChar char="•"/>
            </a:pPr>
            <a:endParaRPr lang="de-CH" dirty="0"/>
          </a:p>
          <a:p>
            <a:pPr>
              <a:lnSpc>
                <a:spcPts val="1500"/>
              </a:lnSpc>
              <a:buFont typeface="Arial" panose="020B0604020202020204" pitchFamily="34" charset="0"/>
              <a:buChar char="•"/>
            </a:pPr>
            <a:r>
              <a:rPr lang="de-CH" dirty="0"/>
              <a:t>Gewährleistung einer geeigneten Nachsorge ↑</a:t>
            </a:r>
          </a:p>
          <a:p>
            <a:pPr>
              <a:lnSpc>
                <a:spcPts val="1500"/>
              </a:lnSpc>
              <a:buFont typeface="Arial" panose="020B0604020202020204" pitchFamily="34" charset="0"/>
              <a:buChar char="•"/>
            </a:pPr>
            <a:endParaRPr lang="de-CH" dirty="0"/>
          </a:p>
          <a:p>
            <a:pPr marL="0" indent="0">
              <a:lnSpc>
                <a:spcPts val="1500"/>
              </a:lnSpc>
            </a:pPr>
            <a:endParaRPr lang="de-CH" dirty="0"/>
          </a:p>
          <a:p>
            <a:pPr>
              <a:lnSpc>
                <a:spcPts val="1900"/>
              </a:lnSpc>
              <a:buFont typeface="Arial" panose="020B0604020202020204" pitchFamily="34" charset="0"/>
              <a:buChar char="•"/>
            </a:pPr>
            <a:endParaRPr lang="de-CH" dirty="0"/>
          </a:p>
          <a:p>
            <a:pPr marL="0" indent="0">
              <a:lnSpc>
                <a:spcPts val="1600"/>
              </a:lnSpc>
            </a:pPr>
            <a:r>
              <a:rPr lang="de-CH" sz="1000" i="1" dirty="0">
                <a:latin typeface="Arial" panose="020B0604020202020204" pitchFamily="34" charset="0"/>
                <a:cs typeface="Arial" panose="020B0604020202020204" pitchFamily="34" charset="0"/>
              </a:rPr>
              <a:t>Berhe et al. Nervenarzt. 2005;76:822-31; Burns et al. Acta </a:t>
            </a:r>
            <a:r>
              <a:rPr lang="de-CH" sz="1000" i="1" dirty="0" err="1">
                <a:latin typeface="Arial" panose="020B0604020202020204" pitchFamily="34" charset="0"/>
                <a:cs typeface="Arial" panose="020B0604020202020204" pitchFamily="34" charset="0"/>
              </a:rPr>
              <a:t>Psychiatr</a:t>
            </a:r>
            <a:r>
              <a:rPr lang="de-CH" sz="1000" i="1" dirty="0">
                <a:latin typeface="Arial" panose="020B0604020202020204" pitchFamily="34" charset="0"/>
                <a:cs typeface="Arial" panose="020B0604020202020204" pitchFamily="34" charset="0"/>
              </a:rPr>
              <a:t> Scan. 2006;113(</a:t>
            </a:r>
            <a:r>
              <a:rPr lang="de-CH" sz="1000" i="1" dirty="0" err="1">
                <a:latin typeface="Arial" panose="020B0604020202020204" pitchFamily="34" charset="0"/>
                <a:cs typeface="Arial" panose="020B0604020202020204" pitchFamily="34" charset="0"/>
              </a:rPr>
              <a:t>Suppl</a:t>
            </a:r>
            <a:r>
              <a:rPr lang="de-CH" sz="1000" i="1" dirty="0">
                <a:latin typeface="Arial" panose="020B0604020202020204" pitchFamily="34" charset="0"/>
                <a:cs typeface="Arial" panose="020B0604020202020204" pitchFamily="34" charset="0"/>
              </a:rPr>
              <a:t> 429):33-5; DGPPN. S3-Leitlinie «Psychosoziale Therapien bei schweren psychischen Erkrankungen». Berlin: 2013; Hepp &amp; </a:t>
            </a:r>
            <a:r>
              <a:rPr lang="de-CH" sz="1000" i="1" dirty="0" err="1">
                <a:latin typeface="Arial" panose="020B0604020202020204" pitchFamily="34" charset="0"/>
                <a:cs typeface="Arial" panose="020B0604020202020204" pitchFamily="34" charset="0"/>
              </a:rPr>
              <a:t>Stulz</a:t>
            </a:r>
            <a:r>
              <a:rPr lang="de-CH" sz="1000" i="1" dirty="0">
                <a:latin typeface="Arial" panose="020B0604020202020204" pitchFamily="34" charset="0"/>
                <a:cs typeface="Arial" panose="020B0604020202020204" pitchFamily="34" charset="0"/>
              </a:rPr>
              <a:t>. Nervenarzt. 2017;88:983-8; Hepp &amp; </a:t>
            </a:r>
            <a:r>
              <a:rPr lang="de-CH" sz="1000" i="1" dirty="0" err="1">
                <a:latin typeface="Arial" panose="020B0604020202020204" pitchFamily="34" charset="0"/>
                <a:cs typeface="Arial" panose="020B0604020202020204" pitchFamily="34" charset="0"/>
              </a:rPr>
              <a:t>Stulz</a:t>
            </a:r>
            <a:r>
              <a:rPr lang="de-CH" sz="1000" i="1" dirty="0">
                <a:latin typeface="Arial" panose="020B0604020202020204" pitchFamily="34" charset="0"/>
                <a:cs typeface="Arial" panose="020B0604020202020204" pitchFamily="34" charset="0"/>
              </a:rPr>
              <a:t>. </a:t>
            </a:r>
            <a:r>
              <a:rPr lang="de-CH" sz="1000" i="1" dirty="0" err="1">
                <a:latin typeface="Arial" panose="020B0604020202020204" pitchFamily="34" charset="0"/>
                <a:cs typeface="Arial" panose="020B0604020202020204" pitchFamily="34" charset="0"/>
              </a:rPr>
              <a:t>Psychiat</a:t>
            </a:r>
            <a:r>
              <a:rPr lang="de-CH" sz="1000" i="1" dirty="0">
                <a:latin typeface="Arial" panose="020B0604020202020204" pitchFamily="34" charset="0"/>
                <a:cs typeface="Arial" panose="020B0604020202020204" pitchFamily="34" charset="0"/>
              </a:rPr>
              <a:t> </a:t>
            </a:r>
            <a:r>
              <a:rPr lang="de-CH" sz="1000" i="1" dirty="0" err="1">
                <a:latin typeface="Arial" panose="020B0604020202020204" pitchFamily="34" charset="0"/>
                <a:cs typeface="Arial" panose="020B0604020202020204" pitchFamily="34" charset="0"/>
              </a:rPr>
              <a:t>Prax</a:t>
            </a:r>
            <a:r>
              <a:rPr lang="de-CH" sz="1000" i="1" dirty="0">
                <a:latin typeface="Arial" panose="020B0604020202020204" pitchFamily="34" charset="0"/>
                <a:cs typeface="Arial" panose="020B0604020202020204" pitchFamily="34" charset="0"/>
              </a:rPr>
              <a:t>. 2017;44;371-3; </a:t>
            </a:r>
            <a:r>
              <a:rPr lang="de-CH" sz="1000" i="1" dirty="0" err="1">
                <a:latin typeface="Arial" panose="020B0604020202020204" pitchFamily="34" charset="0"/>
                <a:cs typeface="Arial" panose="020B0604020202020204" pitchFamily="34" charset="0"/>
              </a:rPr>
              <a:t>Wyder</a:t>
            </a:r>
            <a:r>
              <a:rPr lang="de-CH" sz="1000" i="1" dirty="0">
                <a:latin typeface="Arial" panose="020B0604020202020204" pitchFamily="34" charset="0"/>
                <a:cs typeface="Arial" panose="020B0604020202020204" pitchFamily="34" charset="0"/>
              </a:rPr>
              <a:t> et al. </a:t>
            </a:r>
            <a:r>
              <a:rPr lang="de-CH" sz="1000" i="1" dirty="0" err="1">
                <a:latin typeface="Arial" panose="020B0604020202020204" pitchFamily="34" charset="0"/>
                <a:cs typeface="Arial" panose="020B0604020202020204" pitchFamily="34" charset="0"/>
              </a:rPr>
              <a:t>Psychiatr</a:t>
            </a:r>
            <a:r>
              <a:rPr lang="de-CH" sz="1000" i="1" dirty="0">
                <a:latin typeface="Arial" panose="020B0604020202020204" pitchFamily="34" charset="0"/>
                <a:cs typeface="Arial" panose="020B0604020202020204" pitchFamily="34" charset="0"/>
              </a:rPr>
              <a:t> </a:t>
            </a:r>
            <a:r>
              <a:rPr lang="de-CH" sz="1000" i="1" dirty="0" err="1">
                <a:latin typeface="Arial" panose="020B0604020202020204" pitchFamily="34" charset="0"/>
                <a:cs typeface="Arial" panose="020B0604020202020204" pitchFamily="34" charset="0"/>
              </a:rPr>
              <a:t>Prax</a:t>
            </a:r>
            <a:r>
              <a:rPr lang="de-CH" sz="1000" i="1" dirty="0">
                <a:latin typeface="Arial" panose="020B0604020202020204" pitchFamily="34" charset="0"/>
                <a:cs typeface="Arial" panose="020B0604020202020204" pitchFamily="34" charset="0"/>
              </a:rPr>
              <a:t>. 2018;45(8):405-11</a:t>
            </a:r>
          </a:p>
          <a:p>
            <a:pPr marL="0" indent="0" eaLnBrk="1" hangingPunct="1">
              <a:lnSpc>
                <a:spcPts val="1000"/>
              </a:lnSpc>
              <a:defRPr/>
            </a:pPr>
            <a:endParaRPr lang="de-CH" sz="1000" kern="1200" dirty="0"/>
          </a:p>
          <a:p>
            <a:pPr marL="0" indent="0" eaLnBrk="1" hangingPunct="1">
              <a:lnSpc>
                <a:spcPts val="1000"/>
              </a:lnSpc>
              <a:defRPr/>
            </a:pPr>
            <a:endParaRPr lang="de-CH" sz="1000" kern="1200" dirty="0"/>
          </a:p>
        </p:txBody>
      </p:sp>
    </p:spTree>
    <p:extLst>
      <p:ext uri="{BB962C8B-B14F-4D97-AF65-F5344CB8AC3E}">
        <p14:creationId xmlns:p14="http://schemas.microsoft.com/office/powerpoint/2010/main" val="3140536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442913" y="412750"/>
            <a:ext cx="6272212" cy="1252054"/>
          </a:xfrm>
        </p:spPr>
        <p:txBody>
          <a:bodyPr/>
          <a:lstStyle/>
          <a:p>
            <a:pPr>
              <a:lnSpc>
                <a:spcPts val="2200"/>
              </a:lnSpc>
            </a:pPr>
            <a:r>
              <a:rPr lang="de-CH" sz="1400" dirty="0"/>
              <a:t>The </a:t>
            </a:r>
            <a:r>
              <a:rPr lang="de-CH" sz="1400" dirty="0" err="1"/>
              <a:t>effectiveness</a:t>
            </a:r>
            <a:r>
              <a:rPr lang="de-CH" sz="1400" dirty="0"/>
              <a:t> </a:t>
            </a:r>
            <a:r>
              <a:rPr lang="de-CH" sz="1400" dirty="0" err="1"/>
              <a:t>of</a:t>
            </a:r>
            <a:r>
              <a:rPr lang="de-CH" sz="1400" dirty="0"/>
              <a:t> intensive </a:t>
            </a:r>
            <a:r>
              <a:rPr lang="de-CH" sz="1400" dirty="0" err="1"/>
              <a:t>home</a:t>
            </a:r>
            <a:r>
              <a:rPr lang="de-CH" sz="1400" dirty="0"/>
              <a:t> </a:t>
            </a:r>
            <a:r>
              <a:rPr lang="de-CH" sz="1400" dirty="0" err="1"/>
              <a:t>treatment</a:t>
            </a:r>
            <a:r>
              <a:rPr lang="de-CH" sz="1400" dirty="0"/>
              <a:t> </a:t>
            </a:r>
            <a:r>
              <a:rPr lang="de-CH" sz="1400" dirty="0" err="1"/>
              <a:t>as</a:t>
            </a:r>
            <a:r>
              <a:rPr lang="de-CH" sz="1400" dirty="0"/>
              <a:t> a </a:t>
            </a:r>
            <a:r>
              <a:rPr lang="de-CH" sz="1400" dirty="0" err="1"/>
              <a:t>substitute</a:t>
            </a:r>
            <a:r>
              <a:rPr lang="de-CH" sz="1400" dirty="0"/>
              <a:t> </a:t>
            </a:r>
            <a:r>
              <a:rPr lang="de-CH" sz="1400" dirty="0" err="1"/>
              <a:t>for</a:t>
            </a:r>
            <a:r>
              <a:rPr lang="de-CH" sz="1400" dirty="0"/>
              <a:t> </a:t>
            </a:r>
            <a:r>
              <a:rPr lang="de-CH" sz="1400" dirty="0" err="1"/>
              <a:t>hospital</a:t>
            </a:r>
            <a:r>
              <a:rPr lang="de-CH" sz="1400" dirty="0"/>
              <a:t> </a:t>
            </a:r>
            <a:r>
              <a:rPr lang="de-CH" sz="1400" dirty="0" err="1"/>
              <a:t>admission</a:t>
            </a:r>
            <a:r>
              <a:rPr lang="de-CH" sz="1400" dirty="0"/>
              <a:t> in </a:t>
            </a:r>
            <a:r>
              <a:rPr lang="de-CH" sz="1400" dirty="0" err="1"/>
              <a:t>acute</a:t>
            </a:r>
            <a:r>
              <a:rPr lang="de-CH" sz="1400" dirty="0"/>
              <a:t> </a:t>
            </a:r>
            <a:r>
              <a:rPr lang="de-CH" sz="1400" dirty="0" err="1"/>
              <a:t>psychiatric</a:t>
            </a:r>
            <a:r>
              <a:rPr lang="de-CH" sz="1400" dirty="0"/>
              <a:t> </a:t>
            </a:r>
            <a:r>
              <a:rPr lang="de-CH" sz="1400" dirty="0" err="1"/>
              <a:t>crisis</a:t>
            </a:r>
            <a:r>
              <a:rPr lang="de-CH" sz="1400" dirty="0"/>
              <a:t> </a:t>
            </a:r>
            <a:r>
              <a:rPr lang="de-CH" sz="1400" dirty="0" err="1"/>
              <a:t>resoultion</a:t>
            </a:r>
            <a:r>
              <a:rPr lang="de-CH" sz="1400" dirty="0"/>
              <a:t> in </a:t>
            </a:r>
            <a:r>
              <a:rPr lang="de-CH" sz="1400" dirty="0" err="1"/>
              <a:t>the</a:t>
            </a:r>
            <a:r>
              <a:rPr lang="de-CH" sz="1400" dirty="0"/>
              <a:t> </a:t>
            </a:r>
            <a:r>
              <a:rPr lang="de-CH" sz="1400" dirty="0" err="1"/>
              <a:t>Netherlands</a:t>
            </a:r>
            <a:r>
              <a:rPr lang="de-CH" sz="1400" dirty="0"/>
              <a:t>: a </a:t>
            </a:r>
            <a:r>
              <a:rPr lang="de-CH" sz="1400" dirty="0" err="1"/>
              <a:t>two</a:t>
            </a:r>
            <a:r>
              <a:rPr lang="de-CH" sz="1400" dirty="0"/>
              <a:t> </a:t>
            </a:r>
            <a:r>
              <a:rPr lang="de-CH" sz="1400" dirty="0" err="1"/>
              <a:t>centre</a:t>
            </a:r>
            <a:r>
              <a:rPr lang="de-CH" sz="1400" dirty="0"/>
              <a:t> </a:t>
            </a:r>
            <a:r>
              <a:rPr lang="de-CH" sz="1400" dirty="0" err="1"/>
              <a:t>Zelen</a:t>
            </a:r>
            <a:r>
              <a:rPr lang="de-CH" sz="1400" dirty="0"/>
              <a:t> double-</a:t>
            </a:r>
            <a:r>
              <a:rPr lang="de-CH" sz="1400" dirty="0" err="1"/>
              <a:t>consent</a:t>
            </a:r>
            <a:r>
              <a:rPr lang="de-CH" sz="1400" dirty="0"/>
              <a:t> </a:t>
            </a:r>
            <a:r>
              <a:rPr lang="de-CH" sz="1400" dirty="0" err="1"/>
              <a:t>randomised</a:t>
            </a:r>
            <a:r>
              <a:rPr lang="de-CH" sz="1400" dirty="0"/>
              <a:t> </a:t>
            </a:r>
            <a:r>
              <a:rPr lang="de-CH" sz="1400" dirty="0" err="1"/>
              <a:t>controlled</a:t>
            </a:r>
            <a:r>
              <a:rPr lang="de-CH" sz="1400" dirty="0"/>
              <a:t> </a:t>
            </a:r>
            <a:r>
              <a:rPr lang="de-CH" sz="1400" dirty="0" err="1"/>
              <a:t>trial</a:t>
            </a:r>
            <a:br>
              <a:rPr lang="de-CH" sz="1400" dirty="0"/>
            </a:br>
            <a:r>
              <a:rPr lang="de-CH" sz="1000" b="0" i="1" dirty="0">
                <a:solidFill>
                  <a:schemeClr val="tx1"/>
                </a:solidFill>
                <a:latin typeface="Arial" panose="020B0604020202020204" pitchFamily="34" charset="0"/>
                <a:cs typeface="Arial" panose="020B0604020202020204" pitchFamily="34" charset="0"/>
              </a:rPr>
              <a:t>Lancet </a:t>
            </a:r>
            <a:r>
              <a:rPr lang="de-CH" sz="1000" b="0" i="1" dirty="0" err="1">
                <a:solidFill>
                  <a:schemeClr val="tx1"/>
                </a:solidFill>
                <a:latin typeface="Arial" panose="020B0604020202020204" pitchFamily="34" charset="0"/>
                <a:cs typeface="Arial" panose="020B0604020202020204" pitchFamily="34" charset="0"/>
              </a:rPr>
              <a:t>Psychiatry</a:t>
            </a:r>
            <a:r>
              <a:rPr lang="de-CH" sz="1000" b="0" i="1" dirty="0">
                <a:solidFill>
                  <a:schemeClr val="tx1"/>
                </a:solidFill>
                <a:latin typeface="Arial" panose="020B0604020202020204" pitchFamily="34" charset="0"/>
                <a:cs typeface="Arial" panose="020B0604020202020204" pitchFamily="34" charset="0"/>
              </a:rPr>
              <a:t> 2022; 9: 625–35 </a:t>
            </a:r>
            <a:r>
              <a:rPr lang="de-CH" sz="1000" b="0" i="1" dirty="0" err="1">
                <a:solidFill>
                  <a:schemeClr val="tx1"/>
                </a:solidFill>
                <a:latin typeface="Arial" panose="020B0604020202020204" pitchFamily="34" charset="0"/>
                <a:cs typeface="Arial" panose="020B0604020202020204" pitchFamily="34" charset="0"/>
              </a:rPr>
              <a:t>Published</a:t>
            </a:r>
            <a:r>
              <a:rPr lang="de-CH" sz="1000" b="0" i="1" dirty="0">
                <a:solidFill>
                  <a:schemeClr val="tx1"/>
                </a:solidFill>
                <a:latin typeface="Arial" panose="020B0604020202020204" pitchFamily="34" charset="0"/>
                <a:cs typeface="Arial" panose="020B0604020202020204" pitchFamily="34" charset="0"/>
              </a:rPr>
              <a:t> Online </a:t>
            </a:r>
            <a:r>
              <a:rPr lang="de-CH" sz="1000" b="0" i="1" dirty="0" err="1">
                <a:solidFill>
                  <a:schemeClr val="tx1"/>
                </a:solidFill>
                <a:latin typeface="Arial" panose="020B0604020202020204" pitchFamily="34" charset="0"/>
                <a:cs typeface="Arial" panose="020B0604020202020204" pitchFamily="34" charset="0"/>
              </a:rPr>
              <a:t>July</a:t>
            </a:r>
            <a:r>
              <a:rPr lang="de-CH" sz="1000" b="0" i="1" dirty="0">
                <a:solidFill>
                  <a:schemeClr val="tx1"/>
                </a:solidFill>
                <a:latin typeface="Arial" panose="020B0604020202020204" pitchFamily="34" charset="0"/>
                <a:cs typeface="Arial" panose="020B0604020202020204" pitchFamily="34" charset="0"/>
              </a:rPr>
              <a:t> 5, 2022</a:t>
            </a:r>
            <a:br>
              <a:rPr lang="de-CH" sz="1400" dirty="0"/>
            </a:br>
            <a:br>
              <a:rPr lang="de-CH" sz="1400" dirty="0"/>
            </a:br>
            <a:endParaRPr lang="de-CH" sz="1400" dirty="0"/>
          </a:p>
        </p:txBody>
      </p:sp>
      <p:sp>
        <p:nvSpPr>
          <p:cNvPr id="3" name="Inhaltsplatzhalter 2"/>
          <p:cNvSpPr>
            <a:spLocks noGrp="1"/>
          </p:cNvSpPr>
          <p:nvPr>
            <p:ph idx="1"/>
            <p:custDataLst>
              <p:tags r:id="rId2"/>
            </p:custDataLst>
          </p:nvPr>
        </p:nvSpPr>
        <p:spPr>
          <a:xfrm>
            <a:off x="442913" y="2096852"/>
            <a:ext cx="7957703" cy="3960440"/>
          </a:xfrm>
        </p:spPr>
        <p:txBody>
          <a:bodyPr/>
          <a:lstStyle/>
          <a:p>
            <a:pPr marL="0" indent="0"/>
            <a:endParaRPr lang="de-CH" sz="1600" dirty="0"/>
          </a:p>
          <a:p>
            <a:pPr>
              <a:buFont typeface="Arial" panose="020B0604020202020204" pitchFamily="34" charset="0"/>
              <a:buChar char="•"/>
            </a:pPr>
            <a:r>
              <a:rPr lang="de-CH" sz="1600" dirty="0"/>
              <a:t>Randomisierte kontrollierte Studie an 2 Zentren in NL</a:t>
            </a:r>
          </a:p>
          <a:p>
            <a:pPr>
              <a:buFont typeface="Arial" panose="020B0604020202020204" pitchFamily="34" charset="0"/>
              <a:buChar char="•"/>
            </a:pPr>
            <a:endParaRPr lang="de-CH" sz="1600" dirty="0"/>
          </a:p>
          <a:p>
            <a:pPr>
              <a:buFont typeface="Arial" panose="020B0604020202020204" pitchFamily="34" charset="0"/>
              <a:buChar char="•"/>
            </a:pPr>
            <a:endParaRPr lang="de-CH" sz="1600" dirty="0"/>
          </a:p>
          <a:p>
            <a:r>
              <a:rPr lang="de-CH" sz="1600" b="1" dirty="0"/>
              <a:t>Randomisierung</a:t>
            </a:r>
          </a:p>
          <a:p>
            <a:endParaRPr lang="de-CH" sz="1600" dirty="0"/>
          </a:p>
          <a:p>
            <a:pPr>
              <a:buFont typeface="Wingdings" panose="05000000000000000000" pitchFamily="2" charset="2"/>
              <a:buChar char="v"/>
            </a:pPr>
            <a:r>
              <a:rPr lang="de-CH" sz="1600" dirty="0"/>
              <a:t>Erstkontakt und Indikationsstellung &gt; automatisierte webbasierte Randomisierung</a:t>
            </a:r>
          </a:p>
          <a:p>
            <a:pPr>
              <a:buFont typeface="Wingdings" panose="05000000000000000000" pitchFamily="2" charset="2"/>
              <a:buChar char="v"/>
            </a:pPr>
            <a:endParaRPr lang="de-CH" sz="1600" dirty="0"/>
          </a:p>
          <a:p>
            <a:pPr>
              <a:buFont typeface="Wingdings" panose="05000000000000000000" pitchFamily="2" charset="2"/>
              <a:buChar char="v"/>
            </a:pPr>
            <a:r>
              <a:rPr lang="de-CH" sz="1600" dirty="0"/>
              <a:t>Verteilung 2:1 an Home Treatment oder herkömmliche psychiatrische Behandlung</a:t>
            </a:r>
          </a:p>
          <a:p>
            <a:pPr>
              <a:buFont typeface="Wingdings" panose="05000000000000000000" pitchFamily="2" charset="2"/>
              <a:buChar char="v"/>
            </a:pPr>
            <a:endParaRPr lang="de-CH" sz="1600" dirty="0"/>
          </a:p>
          <a:p>
            <a:pPr>
              <a:buFont typeface="Wingdings" panose="05000000000000000000" pitchFamily="2" charset="2"/>
              <a:buChar char="v"/>
            </a:pPr>
            <a:r>
              <a:rPr lang="de-CH" sz="1600" dirty="0"/>
              <a:t>Einwilligung zur Randomisierung nach Aufklärung </a:t>
            </a:r>
          </a:p>
          <a:p>
            <a:pPr>
              <a:buFont typeface="Arial" panose="020B0604020202020204" pitchFamily="34" charset="0"/>
              <a:buChar char="•"/>
            </a:pPr>
            <a:endParaRPr lang="de-CH" sz="1600" dirty="0"/>
          </a:p>
          <a:p>
            <a:pPr marL="0" indent="0"/>
            <a:endParaRPr lang="de-CH" sz="1600" dirty="0"/>
          </a:p>
          <a:p>
            <a:br>
              <a:rPr lang="de-CH" dirty="0"/>
            </a:br>
            <a:endParaRPr lang="de-CH" dirty="0"/>
          </a:p>
        </p:txBody>
      </p:sp>
      <p:sp>
        <p:nvSpPr>
          <p:cNvPr id="4" name="Foliennummernplatzhalter 3"/>
          <p:cNvSpPr>
            <a:spLocks noGrp="1"/>
          </p:cNvSpPr>
          <p:nvPr>
            <p:ph type="sldNum" sz="quarter" idx="10"/>
            <p:custDataLst>
              <p:tags r:id="rId3"/>
            </p:custDataLst>
          </p:nvPr>
        </p:nvSpPr>
        <p:spPr/>
        <p:txBody>
          <a:bodyPr/>
          <a:lstStyle/>
          <a:p>
            <a:pPr>
              <a:defRPr/>
            </a:pPr>
            <a:r>
              <a:rPr lang="de-CH" dirty="0"/>
              <a:t>5</a:t>
            </a:r>
          </a:p>
        </p:txBody>
      </p:sp>
    </p:spTree>
    <p:extLst>
      <p:ext uri="{BB962C8B-B14F-4D97-AF65-F5344CB8AC3E}">
        <p14:creationId xmlns:p14="http://schemas.microsoft.com/office/powerpoint/2010/main" val="913319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442913" y="412750"/>
            <a:ext cx="6272212" cy="801688"/>
          </a:xfrm>
        </p:spPr>
        <p:txBody>
          <a:bodyPr/>
          <a:lstStyle/>
          <a:p>
            <a:r>
              <a:rPr lang="de-CH" dirty="0"/>
              <a:t>Methodik 1</a:t>
            </a:r>
          </a:p>
        </p:txBody>
      </p:sp>
      <p:sp>
        <p:nvSpPr>
          <p:cNvPr id="3" name="Inhaltsplatzhalter 2"/>
          <p:cNvSpPr>
            <a:spLocks noGrp="1"/>
          </p:cNvSpPr>
          <p:nvPr>
            <p:ph idx="1"/>
            <p:custDataLst>
              <p:tags r:id="rId2"/>
            </p:custDataLst>
          </p:nvPr>
        </p:nvSpPr>
        <p:spPr/>
        <p:txBody>
          <a:bodyPr/>
          <a:lstStyle/>
          <a:p>
            <a:pPr>
              <a:buFont typeface="Wingdings" panose="05000000000000000000" pitchFamily="2" charset="2"/>
              <a:buChar char="v"/>
            </a:pPr>
            <a:endParaRPr lang="de-CH" dirty="0"/>
          </a:p>
          <a:p>
            <a:pPr>
              <a:buFont typeface="Wingdings" panose="05000000000000000000" pitchFamily="2" charset="2"/>
              <a:buChar char="v"/>
            </a:pPr>
            <a:r>
              <a:rPr lang="de-CH" dirty="0"/>
              <a:t>Durchgeführt zwischen November 2016 und November 2018</a:t>
            </a:r>
          </a:p>
          <a:p>
            <a:pPr>
              <a:buFont typeface="Wingdings" panose="05000000000000000000" pitchFamily="2" charset="2"/>
              <a:buChar char="v"/>
            </a:pPr>
            <a:endParaRPr lang="de-CH" dirty="0"/>
          </a:p>
          <a:p>
            <a:pPr>
              <a:buFont typeface="Wingdings" panose="05000000000000000000" pitchFamily="2" charset="2"/>
              <a:buChar char="v"/>
            </a:pPr>
            <a:endParaRPr lang="de-CH" dirty="0"/>
          </a:p>
          <a:p>
            <a:pPr>
              <a:buFont typeface="Wingdings" panose="05000000000000000000" pitchFamily="2" charset="2"/>
              <a:buChar char="v"/>
            </a:pPr>
            <a:r>
              <a:rPr lang="de-CH" dirty="0"/>
              <a:t>Psychiatrische Notdienste und Notaufnahmen der beiden grossen psychiatrischen Einrichtungen (</a:t>
            </a:r>
            <a:r>
              <a:rPr lang="de-CH" dirty="0" err="1"/>
              <a:t>Arkin</a:t>
            </a:r>
            <a:r>
              <a:rPr lang="de-CH" dirty="0"/>
              <a:t> und GGZ in Geest) in Amsterdam</a:t>
            </a:r>
          </a:p>
          <a:p>
            <a:pPr>
              <a:buFont typeface="Wingdings" panose="05000000000000000000" pitchFamily="2" charset="2"/>
              <a:buChar char="v"/>
            </a:pPr>
            <a:endParaRPr lang="de-CH" dirty="0"/>
          </a:p>
          <a:p>
            <a:pPr>
              <a:buFont typeface="Wingdings" panose="05000000000000000000" pitchFamily="2" charset="2"/>
              <a:buChar char="v"/>
            </a:pPr>
            <a:endParaRPr lang="de-CH" dirty="0"/>
          </a:p>
          <a:p>
            <a:pPr>
              <a:buFont typeface="Wingdings" panose="05000000000000000000" pitchFamily="2" charset="2"/>
              <a:buChar char="v"/>
            </a:pPr>
            <a:r>
              <a:rPr lang="de-CH" dirty="0"/>
              <a:t>246 Patienten (183 Patienten im HT gegenüber 63 Patienten mit konventioneller Behandlung)</a:t>
            </a:r>
          </a:p>
          <a:p>
            <a:pPr>
              <a:buFont typeface="Wingdings" panose="05000000000000000000" pitchFamily="2" charset="2"/>
              <a:buChar char="v"/>
            </a:pPr>
            <a:endParaRPr lang="de-CH" dirty="0"/>
          </a:p>
          <a:p>
            <a:pPr marL="0" indent="0"/>
            <a:endParaRPr lang="de-CH" dirty="0"/>
          </a:p>
          <a:p>
            <a:pPr>
              <a:buFont typeface="Wingdings" panose="05000000000000000000" pitchFamily="2" charset="2"/>
              <a:buChar char="v"/>
            </a:pPr>
            <a:r>
              <a:rPr lang="de-CH" dirty="0"/>
              <a:t>135 Frauen (55%) und 111 Männer (45%)  </a:t>
            </a:r>
          </a:p>
        </p:txBody>
      </p:sp>
      <p:sp>
        <p:nvSpPr>
          <p:cNvPr id="4" name="Foliennummernplatzhalter 3"/>
          <p:cNvSpPr>
            <a:spLocks noGrp="1"/>
          </p:cNvSpPr>
          <p:nvPr>
            <p:ph type="sldNum" sz="quarter" idx="10"/>
            <p:custDataLst>
              <p:tags r:id="rId3"/>
            </p:custDataLst>
          </p:nvPr>
        </p:nvSpPr>
        <p:spPr/>
        <p:txBody>
          <a:bodyPr/>
          <a:lstStyle/>
          <a:p>
            <a:pPr>
              <a:defRPr/>
            </a:pPr>
            <a:r>
              <a:rPr lang="de-CH" dirty="0"/>
              <a:t>6</a:t>
            </a:r>
          </a:p>
        </p:txBody>
      </p:sp>
    </p:spTree>
    <p:extLst>
      <p:ext uri="{BB962C8B-B14F-4D97-AF65-F5344CB8AC3E}">
        <p14:creationId xmlns:p14="http://schemas.microsoft.com/office/powerpoint/2010/main" val="584330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442913" y="412750"/>
            <a:ext cx="6272212" cy="801688"/>
          </a:xfrm>
        </p:spPr>
        <p:txBody>
          <a:bodyPr/>
          <a:lstStyle/>
          <a:p>
            <a:r>
              <a:rPr lang="de-CH" dirty="0"/>
              <a:t>Methodik 2</a:t>
            </a:r>
          </a:p>
        </p:txBody>
      </p:sp>
      <p:sp>
        <p:nvSpPr>
          <p:cNvPr id="3" name="Inhaltsplatzhalter 2"/>
          <p:cNvSpPr>
            <a:spLocks noGrp="1"/>
          </p:cNvSpPr>
          <p:nvPr>
            <p:ph idx="1"/>
            <p:custDataLst>
              <p:tags r:id="rId2"/>
            </p:custDataLst>
          </p:nvPr>
        </p:nvSpPr>
        <p:spPr/>
        <p:txBody>
          <a:bodyPr/>
          <a:lstStyle/>
          <a:p>
            <a:pPr>
              <a:buFont typeface="Arial" panose="020B0604020202020204" pitchFamily="34" charset="0"/>
              <a:buChar char="•"/>
            </a:pPr>
            <a:r>
              <a:rPr lang="de-CH" sz="2000" u="sng" dirty="0"/>
              <a:t>Einschlusskriterien: </a:t>
            </a:r>
          </a:p>
          <a:p>
            <a:pPr>
              <a:buFont typeface="Arial" panose="020B0604020202020204" pitchFamily="34" charset="0"/>
              <a:buChar char="•"/>
            </a:pPr>
            <a:endParaRPr lang="de-CH" dirty="0"/>
          </a:p>
          <a:p>
            <a:pPr>
              <a:buFont typeface="Arial" panose="020B0604020202020204" pitchFamily="34" charset="0"/>
              <a:buChar char="•"/>
            </a:pPr>
            <a:endParaRPr lang="de-CH" dirty="0"/>
          </a:p>
          <a:p>
            <a:pPr>
              <a:buFont typeface="Wingdings" panose="05000000000000000000" pitchFamily="2" charset="2"/>
              <a:buChar char="Ø"/>
            </a:pPr>
            <a:r>
              <a:rPr lang="de-CH" dirty="0"/>
              <a:t>Wohnsitz in Amsterdam</a:t>
            </a:r>
          </a:p>
          <a:p>
            <a:pPr>
              <a:buFont typeface="Wingdings" panose="05000000000000000000" pitchFamily="2" charset="2"/>
              <a:buChar char="Ø"/>
            </a:pPr>
            <a:endParaRPr lang="de-CH" dirty="0"/>
          </a:p>
          <a:p>
            <a:pPr>
              <a:buFont typeface="Wingdings" panose="05000000000000000000" pitchFamily="2" charset="2"/>
              <a:buChar char="Ø"/>
            </a:pPr>
            <a:r>
              <a:rPr lang="de-CH" dirty="0"/>
              <a:t>Alter: zwischen 18-65 Jahren</a:t>
            </a:r>
          </a:p>
          <a:p>
            <a:pPr>
              <a:buFont typeface="Wingdings" panose="05000000000000000000" pitchFamily="2" charset="2"/>
              <a:buChar char="Ø"/>
            </a:pPr>
            <a:endParaRPr lang="de-CH" dirty="0"/>
          </a:p>
          <a:p>
            <a:pPr>
              <a:buFont typeface="Wingdings" panose="05000000000000000000" pitchFamily="2" charset="2"/>
              <a:buChar char="Ø"/>
            </a:pPr>
            <a:r>
              <a:rPr lang="de-CH" dirty="0"/>
              <a:t>Mindestens eine DSM-IV-TR-oder DSM-5-Störung (nicht primär eine Substanzkonsumstörung)</a:t>
            </a:r>
          </a:p>
          <a:p>
            <a:pPr>
              <a:buFont typeface="Wingdings" panose="05000000000000000000" pitchFamily="2" charset="2"/>
              <a:buChar char="Ø"/>
            </a:pPr>
            <a:endParaRPr lang="de-CH" dirty="0"/>
          </a:p>
          <a:p>
            <a:pPr>
              <a:buFont typeface="Wingdings" panose="05000000000000000000" pitchFamily="2" charset="2"/>
              <a:buChar char="Ø"/>
            </a:pPr>
            <a:r>
              <a:rPr lang="de-CH" dirty="0"/>
              <a:t>Akute schwere psychiatrische Krise, für die ein Psychiater eine klinische Einweisung indiziert oder durchgeführt hat </a:t>
            </a:r>
          </a:p>
          <a:p>
            <a:pPr>
              <a:buFont typeface="Wingdings" panose="05000000000000000000" pitchFamily="2" charset="2"/>
              <a:buChar char="Ø"/>
            </a:pPr>
            <a:endParaRPr lang="de-CH" dirty="0"/>
          </a:p>
          <a:p>
            <a:pPr>
              <a:buFont typeface="Wingdings" panose="05000000000000000000" pitchFamily="2" charset="2"/>
              <a:buChar char="Ø"/>
            </a:pPr>
            <a:r>
              <a:rPr lang="de-CH" dirty="0"/>
              <a:t>Fähigkeit, Niederländisch zu lesen und zu verstehen </a:t>
            </a:r>
          </a:p>
          <a:p>
            <a:endParaRPr lang="de-CH" dirty="0"/>
          </a:p>
        </p:txBody>
      </p:sp>
      <p:sp>
        <p:nvSpPr>
          <p:cNvPr id="4" name="Foliennummernplatzhalter 3"/>
          <p:cNvSpPr>
            <a:spLocks noGrp="1"/>
          </p:cNvSpPr>
          <p:nvPr>
            <p:ph type="sldNum" sz="quarter" idx="10"/>
            <p:custDataLst>
              <p:tags r:id="rId3"/>
            </p:custDataLst>
          </p:nvPr>
        </p:nvSpPr>
        <p:spPr/>
        <p:txBody>
          <a:bodyPr/>
          <a:lstStyle/>
          <a:p>
            <a:pPr>
              <a:defRPr/>
            </a:pPr>
            <a:r>
              <a:rPr lang="de-CH" dirty="0"/>
              <a:t>7</a:t>
            </a:r>
          </a:p>
        </p:txBody>
      </p:sp>
    </p:spTree>
    <p:extLst>
      <p:ext uri="{BB962C8B-B14F-4D97-AF65-F5344CB8AC3E}">
        <p14:creationId xmlns:p14="http://schemas.microsoft.com/office/powerpoint/2010/main" val="3819875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442913" y="412750"/>
            <a:ext cx="6272212" cy="801688"/>
          </a:xfrm>
        </p:spPr>
        <p:txBody>
          <a:bodyPr/>
          <a:lstStyle/>
          <a:p>
            <a:r>
              <a:rPr lang="de-CH" dirty="0"/>
              <a:t>Resultate</a:t>
            </a:r>
          </a:p>
        </p:txBody>
      </p:sp>
      <p:sp>
        <p:nvSpPr>
          <p:cNvPr id="3" name="Inhaltsplatzhalter 2"/>
          <p:cNvSpPr>
            <a:spLocks noGrp="1"/>
          </p:cNvSpPr>
          <p:nvPr>
            <p:ph idx="1"/>
            <p:custDataLst>
              <p:tags r:id="rId2"/>
            </p:custDataLst>
          </p:nvPr>
        </p:nvSpPr>
        <p:spPr>
          <a:xfrm>
            <a:off x="466725" y="1377950"/>
            <a:ext cx="8281988" cy="4751350"/>
          </a:xfrm>
        </p:spPr>
        <p:txBody>
          <a:bodyPr/>
          <a:lstStyle/>
          <a:p>
            <a:endParaRPr lang="de-CH" dirty="0"/>
          </a:p>
          <a:p>
            <a:pPr>
              <a:buFont typeface="Wingdings" panose="05000000000000000000" pitchFamily="2" charset="2"/>
              <a:buChar char="v"/>
            </a:pPr>
            <a:r>
              <a:rPr lang="de-CH" dirty="0"/>
              <a:t>Nach 12 Monaten betrug die mittlere Anzahl der Behandlungstage im Home Treatment 42,47 gegenüber 67,02 für die herkömmliche Behandlung, eine Reduktion von 24,55 Tagen oder 36,6%.</a:t>
            </a:r>
          </a:p>
          <a:p>
            <a:pPr marL="0" indent="0"/>
            <a:endParaRPr lang="de-CH" dirty="0"/>
          </a:p>
          <a:p>
            <a:pPr>
              <a:buFont typeface="Wingdings" panose="05000000000000000000" pitchFamily="2" charset="2"/>
              <a:buChar char="v"/>
            </a:pPr>
            <a:r>
              <a:rPr lang="de-CH" dirty="0"/>
              <a:t>Insgesamt 26 unerwünschte Ereignisse wurden registriert, davon 23 Suizidversuche - 15 [8%] in der Home Treatment-Gruppe vs. fünf [8%] in der herkömmlichen Behandlungsgruppe.</a:t>
            </a:r>
          </a:p>
          <a:p>
            <a:pPr marL="0" indent="0"/>
            <a:endParaRPr lang="de-CH" dirty="0"/>
          </a:p>
          <a:p>
            <a:pPr>
              <a:buFont typeface="Wingdings" panose="05000000000000000000" pitchFamily="2" charset="2"/>
              <a:buChar char="v"/>
            </a:pPr>
            <a:r>
              <a:rPr lang="de-CH" dirty="0"/>
              <a:t>Fünf Patienten starben durch Suizid (drei [2%] in der Home Treatment-Gruppe vs. zwei [3%] in der herkömmlichen Behandlungsgruppe.</a:t>
            </a:r>
          </a:p>
          <a:p>
            <a:pPr>
              <a:buFont typeface="Wingdings" panose="05000000000000000000" pitchFamily="2" charset="2"/>
              <a:buChar char="v"/>
            </a:pPr>
            <a:endParaRPr lang="de-CH" dirty="0"/>
          </a:p>
          <a:p>
            <a:pPr>
              <a:buFont typeface="Wingdings" panose="05000000000000000000" pitchFamily="2" charset="2"/>
              <a:buChar char="v"/>
            </a:pPr>
            <a:r>
              <a:rPr lang="de-CH" dirty="0"/>
              <a:t>Keine Unterschiede in Bezug auf klinische Ergebnisse, Sicherheit und Patientenzufriedenheit im Vergleich zur herkömmlichen Behandlung.</a:t>
            </a:r>
          </a:p>
          <a:p>
            <a:endParaRPr lang="de-CH" dirty="0"/>
          </a:p>
        </p:txBody>
      </p:sp>
      <p:sp>
        <p:nvSpPr>
          <p:cNvPr id="4" name="Foliennummernplatzhalter 3"/>
          <p:cNvSpPr>
            <a:spLocks noGrp="1"/>
          </p:cNvSpPr>
          <p:nvPr>
            <p:ph type="sldNum" sz="quarter" idx="10"/>
            <p:custDataLst>
              <p:tags r:id="rId3"/>
            </p:custDataLst>
          </p:nvPr>
        </p:nvSpPr>
        <p:spPr/>
        <p:txBody>
          <a:bodyPr/>
          <a:lstStyle/>
          <a:p>
            <a:pPr>
              <a:defRPr/>
            </a:pPr>
            <a:r>
              <a:rPr lang="de-CH" dirty="0"/>
              <a:t>8</a:t>
            </a:r>
          </a:p>
        </p:txBody>
      </p:sp>
    </p:spTree>
    <p:extLst>
      <p:ext uri="{BB962C8B-B14F-4D97-AF65-F5344CB8AC3E}">
        <p14:creationId xmlns:p14="http://schemas.microsoft.com/office/powerpoint/2010/main" val="104799484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OFFICEATWORKPOWERPOINTMASTERTEMPLATECONFIGURATION" val="&lt;!--Created with officeatwork--&gt;&#10;&lt;MasterTemplateConfiguration&gt;&#10;  &lt;TableOfContentsCollection /&gt;&#10;  &lt;ThemeDefinition&gt;&#10;    &lt;DefaultThemeDefinition&gt;&lt;/DefaultThemeDefinition&gt;&#10;    &lt;PresentationThemeDefinition&gt;&lt;/PresentationThemeDefinition&gt;&#10;    &lt;SlideThemeDefinition&gt;&lt;/SlideThemeDefinition&gt;&#10;    &lt;ObjectThemeDefinition&gt;&lt;/ObjectThemeDefinition&gt;&#10;  &lt;/ThemeDefinition&gt;&#10;  &lt;MasterProperties&gt;&#10;    &lt;MasterProperty Id=&quot;2004112217333376588294&quot;&gt;&#10;      &lt;Fields&gt;&#10;        &lt;Field Id=&quot;2014050113430167643200&quot; ShowField=&quot;false&quot; /&gt;&#10;        &lt;Field Id=&quot;2010030416385012448864&quot; ShowField=&quot;false&quot; /&gt;&#10;        &lt;Field Id=&quot;2011062114483450322857&quot; ShowField=&quot;false&quot; /&gt;&#10;        &lt;Field Id=&quot;2009113010035001892635&quot; ShowField=&quot;false&quot; /&gt;&#10;        &lt;Field Id=&quot;2011051711051085795864&quot; ShowField=&quot;false&quot; /&gt;&#10;        &lt;Field Id=&quot;2011051711050263502330&quot; ShowField=&quot;false&quot; /&gt;&#10;        &lt;Field Id=&quot;2011051711052008863018&quot; ShowField=&quot;false&quot; /&gt;&#10;        &lt;Field Id=&quot;2005040809241304770672&quot; ShowField=&quot;false&quot; /&gt;&#10;        &lt;Field Id=&quot;2014050115143453074230&quot; ShowField=&quot;false&quot; /&gt;&#10;        &lt;Field Id=&quot;2011042616005387238323&quot; ShowField=&quot;false&quot; /&gt;&#10;        &lt;Field Id=&quot;2011042616013276818706&quot; ShowField=&quot;false&quot; /&gt;&#10;        &lt;Field Id=&quot;2011062210454552558117&quot; ShowField=&quot;false&quot; /&gt;&#10;        &lt;Field Id=&quot;2011062210455318857509&quot; ShowField=&quot;false&quot; /&gt;&#10;        &lt;Field Id=&quot;2011052514170271263515&quot; ShowField=&quot;false&quot; /&gt;&#10;        &lt;Field Id=&quot;2011052514210933375240&quot; ShowField=&quot;false&quot; /&gt;&#10;        &lt;Field Id=&quot;2011052514215490267131&quot; ShowField=&quot;false&quot; /&gt;&#10;        &lt;Field Id=&quot;2011052514223139476024&quot; ShowField=&quot;false&quot; /&gt;&#10;        &lt;Field Id=&quot;2011052514230825170986&quot; ShowField=&quot;false&quot; /&gt;&#10;        &lt;Field Id=&quot;2014043009393198698940&quot; ShowField=&quot;false&quot; /&gt;&#10;        &lt;Field Id=&quot;2014050210204778004162&quot; ShowField=&quot;false&quot; /&gt;&#10;        &lt;Field Id=&quot;2011052514235335405620&quot; ShowField=&quot;false&quot; /&gt;&#10;        &lt;Field Id=&quot;2011061415442165347011&quot; ShowField=&quot;false&quot; /&gt;&#10;        &lt;Field Id=&quot;2011061415475484204906&quot; ShowField=&quot;false&quot; /&gt;&#10;        &lt;Field Id=&quot;2011061415480160362087&quot; ShowField=&quot;false&quot; /&gt;&#10;        &lt;Field Id=&quot;2011061415480706816753&quot; ShowField=&quot;false&quot; /&gt;&#10;        &lt;Field Id=&quot;2011061415481405242443&quot; ShowField=&quot;false&quot; /&gt;&#10;        &lt;Field Id=&quot;2014052612552521221737&quot; ShowField=&quot;false&quot; /&gt;&#10;        &lt;Field Id=&quot;2010032915520270663768&quot; ShowField=&quot;true&quot; /&gt;&#10;        &lt;Field Id=&quot;2014050114594873382213&quot; ShowField=&quot;false&quot; /&gt;&#10;        &lt;Field Id=&quot;2010071616312887805645&quot; ShowField=&quot;true&quot; /&gt;&#10;        &lt;Field Id=&quot;2010071616312990191265&quot; ShowField=&quot;true&quot; /&gt;&#10;        &lt;Field Id=&quot;2014050215135678047176&quot; ShowField=&quot;true&quot; /&gt;&#10;      &lt;/Fields&gt;&#10;    &lt;/MasterProperty&gt;&#10;  &lt;/MasterProperties&gt;&#10;  &lt;ContentItems&gt;&#10;    &lt;ContentItem Language=&quot;2057&quot; IsDefault=&quot;false&quot;&gt;&#10;      &lt;File HasContent=&quot;false&quot; LinkToLanguage=&quot;&quot; /&gt;&#10;    &lt;/ContentItem&gt;&#10;    &lt;ContentItem Language=&quot;2055&quot; IsDefault=&quot;true&quot;&gt;&#10;      &lt;File HasContent=&quot;true&quot; LinkToLanguage=&quot;&quot; /&gt;&#10;    &lt;/ContentItem&gt;&#10;  &lt;/ContentItems&gt;&#10;&lt;/MasterTemplateConfiguration&gt;"/>
  <p:tag name="OFFICEATWORKPOWERPOINTMASTERTEMPLATEID" val="PowerPointPräsentation"/>
  <p:tag name="OAWWIZARDSTEPS" val="0|1|4"/>
  <p:tag name="ZOAWLANGID" val="2055"/>
  <p:tag name="OAWDOCPROPSOURCE" val="&lt;DocProps&gt;&lt;DocProp UID=&quot;2002122011014149059130932&quot; EntryUID=&quot;2016042614370333302886&quot; PrimaryUID=&quot;ClientSuite&quot;&gt;&lt;Field Name=&quot;IDName&quot; Value=&quot;Psychiatrische Universitätsklinik Zürich, Klinik für Psychiatrie, Psychotherapie und Psychosomatik, Zentrum für Assessment und Triage, Home Treatment&quot;/&gt;&lt;Field Name=&quot;Gesamtinstitution&quot; Value=&quot;Psychiatrische Universitätsklinik Zürich&quot;/&gt;&lt;Field Name=&quot;DirektionKlinik&quot; Value=&quot;Klinik für Psychiatrie, Psychotherapie und Psychosomatik&quot;/&gt;&lt;Field Name=&quot;DirektionKlinikBriefkopf&quot; Value=&quot;Klinik für Psychiatrie, Psychotherapie &amp;#xA;und Psychosomatik&quot;/&gt;&lt;Field Name=&quot;ZentrumBereich&quot; Value=&quot;Zentrum für Assessment und Triage&quot;/&gt;&lt;Field Name=&quot;ZentrumBereichBriefkopf&quot; Value=&quot;Zentrum für Assessment und Triage&quot;/&gt;&lt;Field Name=&quot;StationAbteilung&quot; Value=&quot;Home Treatment&quot;/&gt;&lt;Field Name=&quot;StationAbteilungBriefkopf&quot; Value=&quot;Home Treatment&quot;/&gt;&lt;Field Name=&quot;Adresszeile1&quot; Value=&quot;Lenggstrasse 31, Postfach 363&quot;/&gt;&lt;Field Name=&quot;Adresszeile2&quot; Value=&quot;8032 Zürich&quot;/&gt;&lt;Field Name=&quot;Fensterzeile&quot; Value=&quot;Postfach 363, 8032 Zürich&quot;/&gt;&lt;Field Name=&quot;Ort&quot; Value=&quot;Zürich&quot;/&gt;&lt;Field Name=&quot;Telefon&quot; Value=&quot;+41 (0)58 384 28 58&quot;/&gt;&lt;Field Name=&quot;Telefax&quot; Value=&quot;&quot;/&gt;&lt;Field Name=&quot;Zentrale&quot; Value=&quot;&quot;/&gt;&lt;Field Name=&quot;Mail&quot; Value=&quot;hometreatment@pukzh.ch&quot;/&gt;&lt;Field Name=&quot;Internet&quot; Value=&quot;www.pukzh.ch&quot;/&gt;&lt;Field Name=&quot;Direktorium1&quot; Value=&quot;Direktor Klinik für Psychiatrie, Psychotherapie und Psychosomatik:&quot;/&gt;&lt;Field Name=&quot;DirektoriumBriefkopf&quot; Value=&quot;Direktor Klinik für Psychiatrie, Psychotherapie &amp;#xA;und Psychosomatik:&quot;/&gt;&lt;Field Name=&quot;Direktorium2&quot; Value=&quot;Prof. Dr. med. Erich Seifritz&quot;/&gt;&lt;Field Name=&quot;Direktorium3&quot; Value=&quot;&quot;/&gt;&lt;Field Name=&quot;LogoFarbig&quot; Value=&quot;%Logos%\PUKLogo.Color.D.2100.490.wmf&quot;/&gt;&lt;Field Name=&quot;LogoSW&quot; Value=&quot;%Logos%\PUKLogo.BW.D.2100.490.wmf&quot;/&gt;&lt;Field Name=&quot;LogoFusszeile&quot; Value=&quot;%Logos%\PUKFooter.BW.D.2100.490.emf&quot;/&gt;&lt;Field Name=&quot;LogoFarbigQuer&quot; Value=&quot;%Logos%\PUKLogo.Color.Quer.D.2970.490.wmf&quot;/&gt;&lt;Field Name=&quot;LogoSWQuer&quot; Value=&quot;%Logos%\PUKLogo.BW.Quer.D.2970.490.wmf&quot;/&gt;&lt;Field Name=&quot;LogoFusszeileQuer&quot; Value=&quot;%Logos%\PUKFooter.BW.Quer.D.2970.490.emf&quot;/&gt;&lt;Field Name=&quot;LogoZusatzHochFarbig&quot; Value=&quot;%Logos%\PUK to excellence_color.2100.700.wmf&quot;/&gt;&lt;Field Name=&quot;LogoZusatzHochSW&quot; Value=&quot;%Logos%\PUK to excellence_bw.2100.700.wmf&quot;/&gt;&lt;Field Name=&quot;LogoZusatzQuerFarbig&quot; Value=&quot;%Logos%\PUK to excellence_landscape_color.2970.700.wmf&quot;/&gt;&lt;Field Name=&quot;LogoZusatzQuerSW&quot; Value=&quot;%Logos%\PUK to excellence_landscape_bw.2970.700.wmf&quot;/&gt;&lt;Field Name=&quot;LogoFarbigHochA5&quot; Value=&quot;%Logos%\PUKLogo.Color.D.A5.1480.300.wmf&quot;/&gt;&lt;Field Name=&quot;LogoSWHochA5&quot; Value=&quot;%Logos%\PUKLogo.BW.D.A5.1480.300.wmf&quot;/&gt;&lt;Field Name=&quot;LogoFarbigQuerA5&quot; Value=&quot;%Logos%\PUKLogo.Color.Quer.D.A5.2100.300.wmf&quot;/&gt;&lt;Field Name=&quot;LogoSWQuerA5&quot; Value=&quot;%Logos%\PUKLogo.BW.Quer.D.A5.2100.300.wmf&quot;/&gt;&lt;Field Name=&quot;LogoFusszeileA5&quot; Value=&quot;%Logos%\PUKFooterA5.D.1480.490.emf&quot;/&gt;&lt;Field Name=&quot;LogoFusszeileQuerA5&quot; Value=&quot;%Logos%\PUKFooterQuerA5.D.2100.490.emf&quot;/&gt;&lt;Field Name=&quot;LogoFarbigHochA3&quot; Value=&quot;%Logos%\PUKLogo.Color.D.A3.2970.350.wmf&quot;/&gt;&lt;Field Name=&quot;LogoSWHochA3&quot; Value=&quot;%Logos%\PUKLogo.BW.D.A3.2970.350.wmf&quot;/&gt;&lt;Field Name=&quot;LogoFarbigQuerA3&quot; Value=&quot;%Logos%\PUKLogo.Color.Quer.D.A3.4200.350.wmf&quot;/&gt;&lt;Field Name=&quot;LogoSWQuerA3&quot; Value=&quot;%Logos%\PUKLogo.BW.Quer.D.A3.4200.350.wmf&quot;/&gt;&lt;Field Name=&quot;LogoFusszeileA3&quot; Value=&quot;%Logos%\PUKFooterA3.D.2970.490.emf&quot;/&gt;&lt;Field Name=&quot;LogoFusszeileQuerA3&quot; Value=&quot;%Logos%\PUKFooterQuerA3.D.4200.490.emf&quot;/&gt;&lt;Field Name=&quot;LogoFarbigPP&quot; Value=&quot;%Logos%\PUKLogo.PP.Color.D.2540.1905.wmf&quot;/&gt;&lt;Field Name=&quot;FusszeilePP&quot; Value=&quot;Klinik für Psychiatrie, Psychotherapie und Psychosomatik, Zentrum für Assessment und Triage, Home Treatment&quot;/&gt;&lt;Field Name=&quot;LogoFarbigPP1&quot; Value=&quot;%Logos%\PUKLogo.PP1.Color.D.2100.2970.wmf&quot;/&gt;&lt;Field Name=&quot;LogoFarbigPP3&quot; Value=&quot;%Logos%\PUKLogo.PP3.Color.D.2100.2970.wmf&quot;/&gt;&lt;Field Name=&quot;OutlookSignatureLogo&quot; Value=&quot;&quot;/&gt;&lt;Field Name=&quot;OutlookSignatureLink&quot; Value=&quot;&quot;/&gt;&lt;Field Name=&quot;LogoProjektK4K&quot; Value=&quot;%Logos%\K4K_Color_Portrait.2100.490.emf&quot;/&gt;&lt;Field Name=&quot;LogoProjektK4KQuer&quot; Value=&quot;%Logos%\K4K_Color_Quer.2970.490.emf&quot;/&gt;&lt;Field Name=&quot;LogoProjektKPPP&quot; Value=&quot;%Logos%\KPPP_Color_Portrait.2100.490.emf&quot;/&gt;&lt;Field Name=&quot;LogoProjektKPPPQuer&quot; Value=&quot;%Logos%\KPPP_Color_Quer.2970.490.emf&quot;/&gt;&lt;Field Name=&quot;LogoProjektK4K_PP_4_3&quot; Value=&quot;%Logos%\K4K_4_3_PPT.2540.1905.png&quot;/&gt;&lt;Field Name=&quot;LogoProjektK4K_PP_16_9&quot; Value=&quot;%Logos%\K4K_16_9_PPT.2540.1429.png&quot;/&gt;&lt;Field Name=&quot;LogoProjektKPPP_PP_4_3&quot; Value=&quot;%Logos%\KPPP_4_3_PPT.2540.1905.png&quot;/&gt;&lt;Field Name=&quot;LogoProjektKPPP_PP_16_9&quot; Value=&quot;%Logos%\KPPP_16_9_PPT.2540.1429.png&quot;/&gt;&lt;Field Name=&quot;LogoFarbigPP_16_9&quot; Value=&quot;%Logos%\PUK_16_9_PPT_DE.2540.1429.png&quot;/&gt;&lt;Field Name=&quot;LogoFarbigPP_4_3&quot; Value=&quot;%Logos%\PUK_4_3_PPT_DE.2540.1905.png&quot;/&gt;&lt;Field Name=&quot;SelectedUID&quot; Value=&quot;2004123010144120300001&quot;/&gt;&lt;/DocProp&gt;&lt;DocProp UID=&quot;2006040509495284662868&quot; EntryUID=&quot;2019070111044922987087&quot; PrimaryUID=&quot;ClientSuite&quot;&gt;&lt;Field Name=&quot;IDName&quot; Value=&quot;&quot;/&gt;&lt;Field Name=&quot;Name&quot; Value=&quot;&quot;/&gt;&lt;Field Name=&quot;Funktion&quot; Value=&quot;&quot;/&gt;&lt;Field Name=&quot;TelefonDirekt&quot; Value=&quot;&quot;/&gt;&lt;Field Name=&quot;EMail&quot; Value=&quot;&quot;/&gt;&lt;Field Name=&quot;SelectedUID&quot; Value=&quot;2004123010144120300001&quot;/&gt;&lt;/DocProp&gt;&lt;DocProp UID=&quot;2002122010583847234010578&quot; EntryUID=&quot;2019070111044922987087&quot; PrimaryUID=&quot;ClientSuite&quot;&gt;&lt;Field Name=&quot;IDName&quot; Value=&quot;&quot;/&gt;&lt;Field Name=&quot;Name&quot; Value=&quot;&quot;/&gt;&lt;Field Name=&quot;Funktion&quot; Value=&quot;&quot;/&gt;&lt;Field Name=&quot;TelefonDirekt&quot; Value=&quot;&quot;/&gt;&lt;Field Name=&quot;EMail&quot; Value=&quot;&quot;/&gt;&lt;Field Name=&quot;SelectedUID&quot; Value=&quot;2004123010144120300001&quot;/&gt;&lt;/DocProp&gt;&lt;DocProp UID=&quot;2003061115381095709037&quot; EntryUID=&quot;2003121817293296325874&quot; PrimaryUID=&quot;ClientSuite&quot;&gt;&lt;Field Name=&quot;IDName&quot; Value=&quot;(Leer)&quot;/&gt;&lt;Field Name=&quot;Name&quot; Value=&quot;&quot;/&gt;&lt;Field Name=&quot;Funktion&quot; Value=&quot;&quot;/&gt;&lt;Field Name=&quot;TelefonDirekt&quot; Value=&quot;&quot;/&gt;&lt;Field Name=&quot;EMail&quot; Value=&quot;&quot;/&gt;&lt;Field Name=&quot;SelectedUID&quot; Value=&quot;2004123010144120300001&quot;/&gt;&lt;/DocProp&gt;&lt;DocProp UID=&quot;2011042715470072349041&quot; EntryUID=&quot;2003121817293296325874&quot; PrimaryUID=&quot;ClientSuite&quot;&gt;&lt;Field Name=&quot;IDName&quot; Value=&quot;(Leer)&quot;/&gt;&lt;Field Name=&quot;Name&quot; Value=&quot;&quot;/&gt;&lt;Field Name=&quot;Funktion&quot; Value=&quot;&quot;/&gt;&lt;Field Name=&quot;TelefonDirekt&quot; Value=&quot;&quot;/&gt;&lt;Field Name=&quot;EMail&quot; Value=&quot;&quot;/&gt;&lt;Field Name=&quot;SelectedUID&quot; Value=&quot;2004123010144120300001&quot;/&gt;&lt;/DocProp&gt;&lt;DocProp UID=&quot;2011042715481766891231&quot; EntryUID=&quot;2003121817293296325874&quot; PrimaryUID=&quot;ClientSuite&quot;&gt;&lt;Field Name=&quot;IDName&quot; Value=&quot;(Leer)&quot;/&gt;&lt;Field Name=&quot;Name&quot; Value=&quot;&quot;/&gt;&lt;Field Name=&quot;Funktion&quot; Value=&quot;&quot;/&gt;&lt;Field Name=&quot;TelefonDirekt&quot; Value=&quot;&quot;/&gt;&lt;Field Name=&quot;EMail&quot; Value=&quot;&quot;/&gt;&lt;Field Name=&quot;SelectedUID&quot; Value=&quot;2004123010144120300001&quot;/&gt;&lt;/DocProp&gt;&lt;DocProp UID=&quot;2004112217333376588294&quot; EntryUID=&quot;2004123010144120300001&quot;&gt;&lt;Field UID=&quot;2010032915520270663768&quot; Name=&quot;Date&quot; Value=&quot;08.12.2022&quot;/&gt;&lt;Field UID=&quot;2010071616312887805645&quot; Name=&quot;PPTitle&quot; Value=&quot;Home Treatment&quot;/&gt;&lt;Field UID=&quot;2010071616312990191265&quot; Name=&quot;PPSubtitle&quot; Value=&quot;Akutbehandlung zu Hause&quot;/&gt;&lt;Field UID=&quot;2014050215135678047176&quot; Name=&quot;AdditionalAuthors&quot; Value=&quot;Dr. med. M. Knorr%vbCrLf%Dr. med. A. Gruber%vbCrLf%&quot;/&gt;&lt;/DocProp&gt;&lt;/DocProps&gt;&#10;"/>
  <p:tag name="OFFICEATWORKPRESENTATIONPROJECTID" val="pukzhch"/>
</p:tagLst>
</file>

<file path=ppt/tags/tag10.xml><?xml version="1.0" encoding="utf-8"?>
<p:tagLst xmlns:a="http://schemas.openxmlformats.org/drawingml/2006/main" xmlns:r="http://schemas.openxmlformats.org/officeDocument/2006/relationships" xmlns:p="http://schemas.openxmlformats.org/presentationml/2006/main">
  <p:tag name="ZOAWCODE" val="2002122011014149059130932.DirektionKlinik"/>
  <p:tag name="ZOAWTYPE" val="Text"/>
  <p:tag name="OFFICATWORKEXPRESSIONTAG" val="Klinik für Psychiatrie, Psychotherapie und Psychosomatik"/>
</p:tagLst>
</file>

<file path=ppt/tags/tag100.xml><?xml version="1.0" encoding="utf-8"?>
<p:tagLst xmlns:a="http://schemas.openxmlformats.org/drawingml/2006/main" xmlns:r="http://schemas.openxmlformats.org/officeDocument/2006/relationships" xmlns:p="http://schemas.openxmlformats.org/presentationml/2006/main">
  <p:tag name="OFFICATWORKEXPRESSIONTAG" val="Methodik 2"/>
</p:tagLst>
</file>

<file path=ppt/tags/tag101.xml><?xml version="1.0" encoding="utf-8"?>
<p:tagLst xmlns:a="http://schemas.openxmlformats.org/drawingml/2006/main" xmlns:r="http://schemas.openxmlformats.org/officeDocument/2006/relationships" xmlns:p="http://schemas.openxmlformats.org/presentationml/2006/main">
  <p:tag name="OFFICATWORKEXPRESSIONTAG" val="Einschlusskriterien: &#10;&#10;&#10;Wohnsitz in Amsterdam&#10;&#10;Alter: zwischen 18-65 Jahren&#10;&#10;Mindestens eine DSM-IV-TR-oder DSM-5-Störung (nicht primär eine Substanzkonsumstörung)&#10;&#10;Akute schwere psychiatrische Krise, für die ein Psychiater eine klinische Einweisung indiziert oder durchgeführt hat &#10;&#10;Fähigkeit, Niederländisch zu lesen und zu verstehen &#10;"/>
</p:tagLst>
</file>

<file path=ppt/tags/tag102.xml><?xml version="1.0" encoding="utf-8"?>
<p:tagLst xmlns:a="http://schemas.openxmlformats.org/drawingml/2006/main" xmlns:r="http://schemas.openxmlformats.org/officeDocument/2006/relationships" xmlns:p="http://schemas.openxmlformats.org/presentationml/2006/main">
  <p:tag name="OFFICATWORKEXPRESSIONTAG" val="7"/>
</p:tagLst>
</file>

<file path=ppt/tags/tag103.xml><?xml version="1.0" encoding="utf-8"?>
<p:tagLst xmlns:a="http://schemas.openxmlformats.org/drawingml/2006/main" xmlns:r="http://schemas.openxmlformats.org/officeDocument/2006/relationships" xmlns:p="http://schemas.openxmlformats.org/presentationml/2006/main">
  <p:tag name="OFFICATWORKEXPRESSIONTAG" val="Resultate"/>
</p:tagLst>
</file>

<file path=ppt/tags/tag104.xml><?xml version="1.0" encoding="utf-8"?>
<p:tagLst xmlns:a="http://schemas.openxmlformats.org/drawingml/2006/main" xmlns:r="http://schemas.openxmlformats.org/officeDocument/2006/relationships" xmlns:p="http://schemas.openxmlformats.org/presentationml/2006/main">
  <p:tag name="OFFICATWORKEXPRESSIONTAG" val="&#10;Nach 12 Monaten betrug die mittlere Anzahl der Behandlungstage im Home Treatment 42,47 gegenüber 67,02 für die herkömmliche Behandlung, eine Reduktion von 24,55 Tagen oder 36,6%.&#10;&#10;Insgesamt 26 unerwünschte Ereignisse wurden registriert, davon 23 Suizidversuche - 15 [8%] in der Home Treatment-Gruppe vs. fünf [8%] in der herkömmlichen Behandlungsgruppe.&#10;&#10;Fünf Patienten starben durch Suizid (drei [2%] in der Home Treatment-Gruppe vs. zwei [3%] in der herkömmlichen Behandlungsgruppe.&#10;&#10;Keine Unterschiede in Bezug auf klinische Ergebnisse, Sicherheit und Patientenzufriedenheit im Vergleich zur herkömmlichen Behandlung.&#10;"/>
</p:tagLst>
</file>

<file path=ppt/tags/tag105.xml><?xml version="1.0" encoding="utf-8"?>
<p:tagLst xmlns:a="http://schemas.openxmlformats.org/drawingml/2006/main" xmlns:r="http://schemas.openxmlformats.org/officeDocument/2006/relationships" xmlns:p="http://schemas.openxmlformats.org/presentationml/2006/main">
  <p:tag name="OFFICATWORKEXPRESSIONTAG" val="8"/>
</p:tagLst>
</file>

<file path=ppt/tags/tag106.xml><?xml version="1.0" encoding="utf-8"?>
<p:tagLst xmlns:a="http://schemas.openxmlformats.org/drawingml/2006/main" xmlns:r="http://schemas.openxmlformats.org/officeDocument/2006/relationships" xmlns:p="http://schemas.openxmlformats.org/presentationml/2006/main">
  <p:tag name="OFFICATWORKEXPRESSIONTAG" val="Interpretation"/>
</p:tagLst>
</file>

<file path=ppt/tags/tag107.xml><?xml version="1.0" encoding="utf-8"?>
<p:tagLst xmlns:a="http://schemas.openxmlformats.org/drawingml/2006/main" xmlns:r="http://schemas.openxmlformats.org/officeDocument/2006/relationships" xmlns:p="http://schemas.openxmlformats.org/presentationml/2006/main">
  <p:tag name="OFFICATWORKEXPRESSIONTAG" val="HT als sicherer und wirksamer Teilersatz &#10;zur herkömmlichen Krisenbehandlung&#10;&#10;&#10;&gt;&gt; Verringerung der Behandlungstage bei&#10;&#10;&#10;Ähnlichen klinischen Auswirkungen&#10;&#10;Ähnlicher Patientenzufriedenheit&#10;&#10;Ähnlichen unerwünschten Ereignissen"/>
</p:tagLst>
</file>

<file path=ppt/tags/tag108.xml><?xml version="1.0" encoding="utf-8"?>
<p:tagLst xmlns:a="http://schemas.openxmlformats.org/drawingml/2006/main" xmlns:r="http://schemas.openxmlformats.org/officeDocument/2006/relationships" xmlns:p="http://schemas.openxmlformats.org/presentationml/2006/main">
  <p:tag name="OFFICATWORKEXPRESSIONTAG" val="9"/>
</p:tagLst>
</file>

<file path=ppt/tags/tag109.xml><?xml version="1.0" encoding="utf-8"?>
<p:tagLst xmlns:a="http://schemas.openxmlformats.org/drawingml/2006/main" xmlns:r="http://schemas.openxmlformats.org/officeDocument/2006/relationships" xmlns:p="http://schemas.openxmlformats.org/presentationml/2006/main">
  <p:tag name="OFFICATWORKEXPRESSIONTAG" val="2"/>
</p:tagLst>
</file>

<file path=ppt/tags/tag11.xml><?xml version="1.0" encoding="utf-8"?>
<p:tagLst xmlns:a="http://schemas.openxmlformats.org/drawingml/2006/main" xmlns:r="http://schemas.openxmlformats.org/officeDocument/2006/relationships" xmlns:p="http://schemas.openxmlformats.org/presentationml/2006/main">
  <p:tag name="ZOAWCODE" val="2004112217333376588294.Date"/>
  <p:tag name="ZOAWTYPE" val="Text"/>
  <p:tag name="OFFICATWORKEXPRESSIONTAG" val="03.05.2022"/>
</p:tagLst>
</file>

<file path=ppt/tags/tag110.xml><?xml version="1.0" encoding="utf-8"?>
<p:tagLst xmlns:a="http://schemas.openxmlformats.org/drawingml/2006/main" xmlns:r="http://schemas.openxmlformats.org/officeDocument/2006/relationships" xmlns:p="http://schemas.openxmlformats.org/presentationml/2006/main">
  <p:tag name="OFFICATWORKEXPRESSIONTAG" val="Ausgangslage – Implementierung PUK"/>
</p:tagLst>
</file>

<file path=ppt/tags/tag111.xml><?xml version="1.0" encoding="utf-8"?>
<p:tagLst xmlns:a="http://schemas.openxmlformats.org/drawingml/2006/main" xmlns:r="http://schemas.openxmlformats.org/officeDocument/2006/relationships" xmlns:p="http://schemas.openxmlformats.org/presentationml/2006/main">
  <p:tag name="OFFICATWORKEXPRESSIONTAG" val=" &#10;&#10;&#10;&#10;"/>
</p:tagLst>
</file>

<file path=ppt/tags/tag112.xml><?xml version="1.0" encoding="utf-8"?>
<p:tagLst xmlns:a="http://schemas.openxmlformats.org/drawingml/2006/main" xmlns:r="http://schemas.openxmlformats.org/officeDocument/2006/relationships" xmlns:p="http://schemas.openxmlformats.org/presentationml/2006/main">
  <p:tag name="OFFICATWORKEXPRESSIONTAG" val="2016 – KPPP: HT als neues Angebot&#10;&#10;Idee: HT für alle 4 Kliniken&#10;&#10;2020: Vorhaben HT KAP als eigenständiges Projekt &#10;&#10;&#10;&#10;&#10;                                                 «HT-Plus»&#10;&#10; -&gt; KPPP + KAP: HT ab 18 bis ins Senium"/>
</p:tagLst>
</file>

<file path=ppt/tags/tag113.xml><?xml version="1.0" encoding="utf-8"?>
<p:tagLst xmlns:a="http://schemas.openxmlformats.org/drawingml/2006/main" xmlns:r="http://schemas.openxmlformats.org/officeDocument/2006/relationships" xmlns:p="http://schemas.openxmlformats.org/presentationml/2006/main">
  <p:tag name="OFFICATWORKEXPRESSIONTAG" val="2"/>
</p:tagLst>
</file>

<file path=ppt/tags/tag114.xml><?xml version="1.0" encoding="utf-8"?>
<p:tagLst xmlns:a="http://schemas.openxmlformats.org/drawingml/2006/main" xmlns:r="http://schemas.openxmlformats.org/officeDocument/2006/relationships" xmlns:p="http://schemas.openxmlformats.org/presentationml/2006/main">
  <p:tag name="OFFICATWORKEXPRESSIONTAG" val="Strategie"/>
</p:tagLst>
</file>

<file path=ppt/tags/tag115.xml><?xml version="1.0" encoding="utf-8"?>
<p:tagLst xmlns:a="http://schemas.openxmlformats.org/drawingml/2006/main" xmlns:r="http://schemas.openxmlformats.org/officeDocument/2006/relationships" xmlns:p="http://schemas.openxmlformats.org/presentationml/2006/main">
  <p:tag name="OFFICATWORKEXPRESSIONTAG" val="Diagnostik: &#10;Bildgebende Diagnostik (MRI, CT)&#10;Labordiagnostik (Blut, Liquor)&#10;Apparative Diagnostik (EKG, EEG)&#10;Klinische Diagnostik&#10;Kognitive Screenings&#10;Neuropsychologische Testungen&#10;Depression- und Delir-Screenings&#10;Neurokognitive Störung &gt; Gedächtnissprechstunde &#10;&#10;&#10;&#10;Therapie:&#10;Medikamentös &#10;Psychotherapeutisch (Expositionstherapie, Verhaltensaktivierung)&#10;Kurzzeitkrisenintervention&#10;&#10;"/>
</p:tagLst>
</file>

<file path=ppt/tags/tag116.xml><?xml version="1.0" encoding="utf-8"?>
<p:tagLst xmlns:a="http://schemas.openxmlformats.org/drawingml/2006/main" xmlns:r="http://schemas.openxmlformats.org/officeDocument/2006/relationships" xmlns:p="http://schemas.openxmlformats.org/presentationml/2006/main">
  <p:tag name="OFFICATWORKEXPRESSIONTAG" val="2"/>
</p:tagLst>
</file>

<file path=ppt/tags/tag117.xml><?xml version="1.0" encoding="utf-8"?>
<p:tagLst xmlns:a="http://schemas.openxmlformats.org/drawingml/2006/main" xmlns:r="http://schemas.openxmlformats.org/officeDocument/2006/relationships" xmlns:p="http://schemas.openxmlformats.org/presentationml/2006/main">
  <p:tag name="OFFICATWORKEXPRESSIONTAG" val="Modus Operandi"/>
</p:tagLst>
</file>

<file path=ppt/tags/tag118.xml><?xml version="1.0" encoding="utf-8"?>
<p:tagLst xmlns:a="http://schemas.openxmlformats.org/drawingml/2006/main" xmlns:r="http://schemas.openxmlformats.org/officeDocument/2006/relationships" xmlns:p="http://schemas.openxmlformats.org/presentationml/2006/main">
  <p:tag name="OFFICATWORKEXPRESSIONTAG" val="HT ist eine den Akutstationen gleichwertige Behandlungseinheit&#10;&#10;&#10;&#10;&#10;Dieselben Behandlungselemente&#10;&#10;Tägliche Hausbesuche durch eine Fachperson&#10;&#10;Häufigkeit und Dauer abhängig von individuellen Situation&#10;&#10;Besuchsfrequenz: Festlegung i.R. täglichen interprof. Besprechungen&#10;&#10;"/>
</p:tagLst>
</file>

<file path=ppt/tags/tag119.xml><?xml version="1.0" encoding="utf-8"?>
<p:tagLst xmlns:a="http://schemas.openxmlformats.org/drawingml/2006/main" xmlns:r="http://schemas.openxmlformats.org/officeDocument/2006/relationships" xmlns:p="http://schemas.openxmlformats.org/presentationml/2006/main">
  <p:tag name="OFFICATWORKEXPRESSIONTAG" val="2"/>
</p:tagLst>
</file>

<file path=ppt/tags/tag12.xml><?xml version="1.0" encoding="utf-8"?>
<p:tagLst xmlns:a="http://schemas.openxmlformats.org/drawingml/2006/main" xmlns:r="http://schemas.openxmlformats.org/officeDocument/2006/relationships" xmlns:p="http://schemas.openxmlformats.org/presentationml/2006/main">
  <p:tag name="ZOAWCODE" val="2004112217333376588294.PPTitle"/>
  <p:tag name="ZOAWTYPE" val="Text"/>
  <p:tag name="OFFICATWORKEXPRESSIONTAG" val="Home Treatment"/>
</p:tagLst>
</file>

<file path=ppt/tags/tag120.xml><?xml version="1.0" encoding="utf-8"?>
<p:tagLst xmlns:a="http://schemas.openxmlformats.org/drawingml/2006/main" xmlns:r="http://schemas.openxmlformats.org/officeDocument/2006/relationships" xmlns:p="http://schemas.openxmlformats.org/presentationml/2006/main">
  <p:tag name="OFFICATWORKEXPRESSIONTAG" val="Zugangsweg und Aufnahmezeiten"/>
</p:tagLst>
</file>

<file path=ppt/tags/tag121.xml><?xml version="1.0" encoding="utf-8"?>
<p:tagLst xmlns:a="http://schemas.openxmlformats.org/drawingml/2006/main" xmlns:r="http://schemas.openxmlformats.org/officeDocument/2006/relationships" xmlns:p="http://schemas.openxmlformats.org/presentationml/2006/main">
  <p:tag name="OFFICATWORKEXPRESSIONTAG" val="PatientInnen ab 18. Lebensjahr&#10;&#10;&#10;Anmeldungen von Mo – Fr, 08.00-17.00&#10;&#10;&#10;Zuweisung Triagestelle, Disposition &gt; Prüfung der formalen Aufnahmekriterien&#10;&#10;&#10;Rücksprache mit LA/OA &gt; Abklärungs- /Aufnahmegespräch, zusammen mit Pflegefachperson, in der Regel innert 2 Tagen&#10;&#10;"/>
</p:tagLst>
</file>

<file path=ppt/tags/tag122.xml><?xml version="1.0" encoding="utf-8"?>
<p:tagLst xmlns:a="http://schemas.openxmlformats.org/drawingml/2006/main" xmlns:r="http://schemas.openxmlformats.org/officeDocument/2006/relationships" xmlns:p="http://schemas.openxmlformats.org/presentationml/2006/main">
  <p:tag name="OFFICATWORKEXPRESSIONTAG" val="2"/>
</p:tagLst>
</file>

<file path=ppt/tags/tag123.xml><?xml version="1.0" encoding="utf-8"?>
<p:tagLst xmlns:a="http://schemas.openxmlformats.org/drawingml/2006/main" xmlns:r="http://schemas.openxmlformats.org/officeDocument/2006/relationships" xmlns:p="http://schemas.openxmlformats.org/presentationml/2006/main">
  <p:tag name="OFFICATWORKEXPRESSIONTAG" val="Zielgruppe und Einschlusskriterien"/>
</p:tagLst>
</file>

<file path=ppt/tags/tag124.xml><?xml version="1.0" encoding="utf-8"?>
<p:tagLst xmlns:a="http://schemas.openxmlformats.org/drawingml/2006/main" xmlns:r="http://schemas.openxmlformats.org/officeDocument/2006/relationships" xmlns:p="http://schemas.openxmlformats.org/presentationml/2006/main">
  <p:tag name="OFFICATWORKEXPRESSIONTAG" val="&#10;Akut und intensiv behandlungsbedürftige Menschen ab 18 Jahren mit einer psychischen Erkrankung&#10;&#10;Indikation zum stationären Aufenthalt&#10;Einverständnis PatientInnen und im selben Haushalt lebenden Personen&#10;Eigene Wohnsituation&#10;"/>
</p:tagLst>
</file>

<file path=ppt/tags/tag125.xml><?xml version="1.0" encoding="utf-8"?>
<p:tagLst xmlns:a="http://schemas.openxmlformats.org/drawingml/2006/main" xmlns:r="http://schemas.openxmlformats.org/officeDocument/2006/relationships" xmlns:p="http://schemas.openxmlformats.org/presentationml/2006/main">
  <p:tag name="OFFICATWORKEXPRESSIONTAG" val="2"/>
</p:tagLst>
</file>

<file path=ppt/tags/tag126.xml><?xml version="1.0" encoding="utf-8"?>
<p:tagLst xmlns:a="http://schemas.openxmlformats.org/drawingml/2006/main" xmlns:r="http://schemas.openxmlformats.org/officeDocument/2006/relationships" xmlns:p="http://schemas.openxmlformats.org/presentationml/2006/main">
  <p:tag name="OFFICATWORKEXPRESSIONTAG" val="Ausschlusskriterien"/>
</p:tagLst>
</file>

<file path=ppt/tags/tag127.xml><?xml version="1.0" encoding="utf-8"?>
<p:tagLst xmlns:a="http://schemas.openxmlformats.org/drawingml/2006/main" xmlns:r="http://schemas.openxmlformats.org/officeDocument/2006/relationships" xmlns:p="http://schemas.openxmlformats.org/presentationml/2006/main">
  <p:tag name="OFFICATWORKEXPRESSIONTAG" val="Akute Selbst- oder Fremdgefährdung&#10;&#10;Fehlende Absprache- und Kooperationsfähigkeit in Bezug auf das HT-Behandlungssetting &#10;&#10;Akute Intoxikation&#10;&#10;Entzug oder schwere Abhängigkeitserkrankung als hauptsächlicher Behandlungsanlass&#10;&#10;Delir&#10;&#10;Mittelschwere und schwere Demenz&#10;"/>
</p:tagLst>
</file>

<file path=ppt/tags/tag128.xml><?xml version="1.0" encoding="utf-8"?>
<p:tagLst xmlns:a="http://schemas.openxmlformats.org/drawingml/2006/main" xmlns:r="http://schemas.openxmlformats.org/officeDocument/2006/relationships" xmlns:p="http://schemas.openxmlformats.org/presentationml/2006/main">
  <p:tag name="OFFICATWORKEXPRESSIONTAG" val="2"/>
</p:tagLst>
</file>

<file path=ppt/tags/tag129.xml><?xml version="1.0" encoding="utf-8"?>
<p:tagLst xmlns:a="http://schemas.openxmlformats.org/drawingml/2006/main" xmlns:r="http://schemas.openxmlformats.org/officeDocument/2006/relationships" xmlns:p="http://schemas.openxmlformats.org/presentationml/2006/main">
  <p:tag name="OFFICATWORKEXPRESSIONTAG" val="Einzugsgebiet"/>
</p:tagLst>
</file>

<file path=ppt/tags/tag13.xml><?xml version="1.0" encoding="utf-8"?>
<p:tagLst xmlns:a="http://schemas.openxmlformats.org/drawingml/2006/main" xmlns:r="http://schemas.openxmlformats.org/officeDocument/2006/relationships" xmlns:p="http://schemas.openxmlformats.org/presentationml/2006/main">
  <p:tag name="ZOAWCODE" val="2006040509495284662868.Name"/>
  <p:tag name="ZOAWTYPE" val="Text"/>
  <p:tag name="OFFICATWORKEXPRESSIONTAG" val="Marius Knorr"/>
</p:tagLst>
</file>

<file path=ppt/tags/tag130.xml><?xml version="1.0" encoding="utf-8"?>
<p:tagLst xmlns:a="http://schemas.openxmlformats.org/drawingml/2006/main" xmlns:r="http://schemas.openxmlformats.org/officeDocument/2006/relationships" xmlns:p="http://schemas.openxmlformats.org/presentationml/2006/main">
  <p:tag name="OFFICATWORKEXPRESSIONTAG" val="&#10;&#10;&#10;&#10;&#10;&#10;&#10;&#10;&#10;&#10;&#10;&#10;&#10;&#10;&#10;"/>
</p:tagLst>
</file>

<file path=ppt/tags/tag131.xml><?xml version="1.0" encoding="utf-8"?>
<p:tagLst xmlns:a="http://schemas.openxmlformats.org/drawingml/2006/main" xmlns:r="http://schemas.openxmlformats.org/officeDocument/2006/relationships" xmlns:p="http://schemas.openxmlformats.org/presentationml/2006/main">
  <p:tag name="OFFICATWORKEXPRESSIONTAG" val="Fallvignette 1 – Klinik für Erwachsenenpsychiatrie"/>
</p:tagLst>
</file>

<file path=ppt/tags/tag132.xml><?xml version="1.0" encoding="utf-8"?>
<p:tagLst xmlns:a="http://schemas.openxmlformats.org/drawingml/2006/main" xmlns:r="http://schemas.openxmlformats.org/officeDocument/2006/relationships" xmlns:p="http://schemas.openxmlformats.org/presentationml/2006/main">
  <p:tag name="OFFICATWORKEXPRESSIONTAG" val="Frau, geboren 1998&#10;&#10;Maniforme Erstpsychose&#10;&#10;Zunächst stationäre Zuweisung in die Klinik per FU, NFP durch Familie avisiert&#10;&#10;Hospitalisation mit rezidivierenden Isolationen zur Reizabschirmung&#10;Teilremission nach einigen frustranen Pharmakotherapieversuchen&#10;Intervention der Familie mit Entlassung gegen ärztlichen Rat&#10;&#10;Home Treatment unter intensiver Mitbetreuung durch das Umfeld&#10;&#10;Medikamentöse Optimierung und Stabilisierung&#10;&#10;"/>
</p:tagLst>
</file>

<file path=ppt/tags/tag133.xml><?xml version="1.0" encoding="utf-8"?>
<p:tagLst xmlns:a="http://schemas.openxmlformats.org/drawingml/2006/main" xmlns:r="http://schemas.openxmlformats.org/officeDocument/2006/relationships" xmlns:p="http://schemas.openxmlformats.org/presentationml/2006/main">
  <p:tag name="OFFICATWORKEXPRESSIONTAG" val="19"/>
</p:tagLst>
</file>

<file path=ppt/tags/tag134.xml><?xml version="1.0" encoding="utf-8"?>
<p:tagLst xmlns:a="http://schemas.openxmlformats.org/drawingml/2006/main" xmlns:r="http://schemas.openxmlformats.org/officeDocument/2006/relationships" xmlns:p="http://schemas.openxmlformats.org/presentationml/2006/main">
  <p:tag name="OFFICATWORKEXPRESSIONTAG" val="2"/>
</p:tagLst>
</file>

<file path=ppt/tags/tag135.xml><?xml version="1.0" encoding="utf-8"?>
<p:tagLst xmlns:a="http://schemas.openxmlformats.org/drawingml/2006/main" xmlns:r="http://schemas.openxmlformats.org/officeDocument/2006/relationships" xmlns:p="http://schemas.openxmlformats.org/presentationml/2006/main">
  <p:tag name="OFFICATWORKEXPRESSIONTAG" val="Herzlichen Dank für die Aufmerksamkeit"/>
</p:tagLst>
</file>

<file path=ppt/tags/tag14.xml><?xml version="1.0" encoding="utf-8"?>
<p:tagLst xmlns:a="http://schemas.openxmlformats.org/drawingml/2006/main" xmlns:r="http://schemas.openxmlformats.org/officeDocument/2006/relationships" xmlns:p="http://schemas.openxmlformats.org/presentationml/2006/main">
  <p:tag name="ZOAWTYPE" val="Text"/>
  <p:tag name="ZOAWCODE" val="2004112217333376588294.AdditionalAuthors"/>
  <p:tag name="OFFICATWORKEXPRESSIONTAG" val="Dr. med. Andreas Gruber&#10;Silvan Franke"/>
</p:tagLst>
</file>

<file path=ppt/tags/tag15.xml><?xml version="1.0" encoding="utf-8"?>
<p:tagLst xmlns:a="http://schemas.openxmlformats.org/drawingml/2006/main" xmlns:r="http://schemas.openxmlformats.org/officeDocument/2006/relationships" xmlns:p="http://schemas.openxmlformats.org/presentationml/2006/main">
  <p:tag name="OFFICATWORKEXPRESSIONTAG" val="[[IF(GetMasterPropertyValue(&quot;Organisation&quot;,&quot;ZentrumBereich&quot;)=&quot;&quot; ,&quot;&quot; , GetMasterPropertyValue(&quot;Organisation&quot;,&quot;ZentrumBereich&quot;))]]"/>
</p:tagLst>
</file>

<file path=ppt/tags/tag16.xml><?xml version="1.0" encoding="utf-8"?>
<p:tagLst xmlns:a="http://schemas.openxmlformats.org/drawingml/2006/main" xmlns:r="http://schemas.openxmlformats.org/officeDocument/2006/relationships" xmlns:p="http://schemas.openxmlformats.org/presentationml/2006/main">
  <p:tag name="OFFICATWORKEXPRESSIONTAG" val="[[IF(GetMasterPropertyValue(&quot;Organisation&quot;,&quot;StationAbteilung&quot;)=&quot;&quot;, &quot;&quot;, GetMasterPropertyValue(&quot;Organisation&quot;,&quot;StationAbteilung&quot;))]]"/>
</p:tagLst>
</file>

<file path=ppt/tags/tag17.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18.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19.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2.xml><?xml version="1.0" encoding="utf-8"?>
<p:tagLst xmlns:a="http://schemas.openxmlformats.org/drawingml/2006/main" xmlns:r="http://schemas.openxmlformats.org/officeDocument/2006/relationships" xmlns:p="http://schemas.openxmlformats.org/presentationml/2006/main">
  <p:tag name="ZOAWCODE" val="2002122011014149059130932.LogoFarbigPP"/>
  <p:tag name="ZOAWTYPE" val="Image"/>
  <p:tag name="ZOAWSESSIONUID" val="2022120815170061058284"/>
</p:tagLst>
</file>

<file path=ppt/tags/tag20.xml><?xml version="1.0" encoding="utf-8"?>
<p:tagLst xmlns:a="http://schemas.openxmlformats.org/drawingml/2006/main" xmlns:r="http://schemas.openxmlformats.org/officeDocument/2006/relationships" xmlns:p="http://schemas.openxmlformats.org/presentationml/2006/main">
  <p:tag name="OFFICATWORKEXPRESSIONTAG" val="Textmasterformat bearbeiten"/>
</p:tagLst>
</file>

<file path=ppt/tags/tag21.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22.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23.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24.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25.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26.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27.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28.xml><?xml version="1.0" encoding="utf-8"?>
<p:tagLst xmlns:a="http://schemas.openxmlformats.org/drawingml/2006/main" xmlns:r="http://schemas.openxmlformats.org/officeDocument/2006/relationships" xmlns:p="http://schemas.openxmlformats.org/presentationml/2006/main">
  <p:tag name="OFFICATWORKEXPRESSIONTAG" val="Textmasterformat bearbeiten"/>
</p:tagLst>
</file>

<file path=ppt/tags/tag29.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3.xml><?xml version="1.0" encoding="utf-8"?>
<p:tagLst xmlns:a="http://schemas.openxmlformats.org/drawingml/2006/main" xmlns:r="http://schemas.openxmlformats.org/officeDocument/2006/relationships" xmlns:p="http://schemas.openxmlformats.org/presentationml/2006/main">
  <p:tag name="OFFICATWORKEXPRESSIONTAG" val="Click to edit Master title styles"/>
</p:tagLst>
</file>

<file path=ppt/tags/tag30.xml><?xml version="1.0" encoding="utf-8"?>
<p:tagLst xmlns:a="http://schemas.openxmlformats.org/drawingml/2006/main" xmlns:r="http://schemas.openxmlformats.org/officeDocument/2006/relationships" xmlns:p="http://schemas.openxmlformats.org/presentationml/2006/main">
  <p:tag name="OFFICATWORKEXPRESSIONTAG" val="Textmasterformat bearbeiten"/>
</p:tagLst>
</file>

<file path=ppt/tags/tag31.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32.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33.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34.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35.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36.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37.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38.xml><?xml version="1.0" encoding="utf-8"?>
<p:tagLst xmlns:a="http://schemas.openxmlformats.org/drawingml/2006/main" xmlns:r="http://schemas.openxmlformats.org/officeDocument/2006/relationships" xmlns:p="http://schemas.openxmlformats.org/presentationml/2006/main">
  <p:tag name="OFFICATWORKEXPRESSIONTAG" val="Textmasterformat bearbeiten"/>
</p:tagLst>
</file>

<file path=ppt/tags/tag39.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4.xml><?xml version="1.0" encoding="utf-8"?>
<p:tagLst xmlns:a="http://schemas.openxmlformats.org/drawingml/2006/main" xmlns:r="http://schemas.openxmlformats.org/officeDocument/2006/relationships" xmlns:p="http://schemas.openxmlformats.org/presentationml/2006/main">
  <p:tag name="OFFICATWORKEXPRESSIONTAG" val="Click to edit Master text styles&#10;Second level&#10;Third level&#10;Fourth level&#10;Fifth level"/>
</p:tagLst>
</file>

<file path=ppt/tags/tag40.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41.xml><?xml version="1.0" encoding="utf-8"?>
<p:tagLst xmlns:a="http://schemas.openxmlformats.org/drawingml/2006/main" xmlns:r="http://schemas.openxmlformats.org/officeDocument/2006/relationships" xmlns:p="http://schemas.openxmlformats.org/presentationml/2006/main">
  <p:tag name="OFFICATWORKEXPRESSIONTAG" val="Textmasterformat bearbeiten"/>
</p:tagLst>
</file>

<file path=ppt/tags/tag42.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43.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44.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45.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46.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47.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48.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49.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5.xml><?xml version="1.0" encoding="utf-8"?>
<p:tagLst xmlns:a="http://schemas.openxmlformats.org/drawingml/2006/main" xmlns:r="http://schemas.openxmlformats.org/officeDocument/2006/relationships" xmlns:p="http://schemas.openxmlformats.org/presentationml/2006/main">
  <p:tag name="ZOAWCODE" val="Language.Doc.Page"/>
  <p:tag name="ZOAWTYPE" val="Text"/>
  <p:tag name="OFFICATWORKEXPRESSIONTAG" val="Seite"/>
</p:tagLst>
</file>

<file path=ppt/tags/tag50.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51.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52.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53.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54.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55.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56.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57.xml><?xml version="1.0" encoding="utf-8"?>
<p:tagLst xmlns:a="http://schemas.openxmlformats.org/drawingml/2006/main" xmlns:r="http://schemas.openxmlformats.org/officeDocument/2006/relationships" xmlns:p="http://schemas.openxmlformats.org/presentationml/2006/main">
  <p:tag name="OFFICATWORKEXPRESSIONTAG" val="Textmasterformate durch Klicken bearbeiten"/>
</p:tagLst>
</file>

<file path=ppt/tags/tag58.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59.xml><?xml version="1.0" encoding="utf-8"?>
<p:tagLst xmlns:a="http://schemas.openxmlformats.org/drawingml/2006/main" xmlns:r="http://schemas.openxmlformats.org/officeDocument/2006/relationships" xmlns:p="http://schemas.openxmlformats.org/presentationml/2006/main">
  <p:tag name="OFFICATWORKEXPRESSIONTAG" val="Formatvorlage des Untertitelmasters durch Klicken bearbeiten"/>
</p:tagLst>
</file>

<file path=ppt/tags/tag6.xml><?xml version="1.0" encoding="utf-8"?>
<p:tagLst xmlns:a="http://schemas.openxmlformats.org/drawingml/2006/main" xmlns:r="http://schemas.openxmlformats.org/officeDocument/2006/relationships" xmlns:p="http://schemas.openxmlformats.org/presentationml/2006/main">
  <p:tag name="ZOAWCODE" val="2002122011014149059130932.FusszeilePP"/>
  <p:tag name="ZOAWTYPE" val="Text"/>
  <p:tag name="OFFICATWORKEXPRESSIONTAG" val="Klinik für Psychiatrie, Psychotherapie und Psychosomatik, Zentrum für Assessment und Triage, Home Treatment"/>
</p:tagLst>
</file>

<file path=ppt/tags/tag60.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61.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62.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63.xml><?xml version="1.0" encoding="utf-8"?>
<p:tagLst xmlns:a="http://schemas.openxmlformats.org/drawingml/2006/main" xmlns:r="http://schemas.openxmlformats.org/officeDocument/2006/relationships" xmlns:p="http://schemas.openxmlformats.org/presentationml/2006/main">
  <p:tag name="OFFICATWORKEXPRESSIONTAG" val="Textmasterformat bearbeiten"/>
</p:tagLst>
</file>

<file path=ppt/tags/tag64.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65.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66.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67.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68.xml><?xml version="1.0" encoding="utf-8"?>
<p:tagLst xmlns:a="http://schemas.openxmlformats.org/drawingml/2006/main" xmlns:r="http://schemas.openxmlformats.org/officeDocument/2006/relationships" xmlns:p="http://schemas.openxmlformats.org/presentationml/2006/main">
  <p:tag name="OFFICATWORKEXPRESSIONTAG" val="Textmasterformat bearbeiten"/>
</p:tagLst>
</file>

<file path=ppt/tags/tag69.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7.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70.xml><?xml version="1.0" encoding="utf-8"?>
<p:tagLst xmlns:a="http://schemas.openxmlformats.org/drawingml/2006/main" xmlns:r="http://schemas.openxmlformats.org/officeDocument/2006/relationships" xmlns:p="http://schemas.openxmlformats.org/presentationml/2006/main">
  <p:tag name="OFFICATWORKEXPRESSIONTAG" val="Textmasterformat bearbeiten"/>
</p:tagLst>
</file>

<file path=ppt/tags/tag71.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72.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73.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74.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75.xml><?xml version="1.0" encoding="utf-8"?>
<p:tagLst xmlns:a="http://schemas.openxmlformats.org/drawingml/2006/main" xmlns:r="http://schemas.openxmlformats.org/officeDocument/2006/relationships" xmlns:p="http://schemas.openxmlformats.org/presentationml/2006/main">
  <p:tag name="OFFICATWORKEXPRESSIONTAG" val="Textmasterformat bearbeiten"/>
</p:tagLst>
</file>

<file path=ppt/tags/tag76.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77.xml><?xml version="1.0" encoding="utf-8"?>
<p:tagLst xmlns:a="http://schemas.openxmlformats.org/drawingml/2006/main" xmlns:r="http://schemas.openxmlformats.org/officeDocument/2006/relationships" xmlns:p="http://schemas.openxmlformats.org/presentationml/2006/main">
  <p:tag name="OFFICATWORKEXPRESSIONTAG" val="Textmasterformat bearbeiten"/>
</p:tagLst>
</file>

<file path=ppt/tags/tag78.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79.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8.xml><?xml version="1.0" encoding="utf-8"?>
<p:tagLst xmlns:a="http://schemas.openxmlformats.org/drawingml/2006/main" xmlns:r="http://schemas.openxmlformats.org/officeDocument/2006/relationships" xmlns:p="http://schemas.openxmlformats.org/presentationml/2006/main">
  <p:tag name="ZOAWCODE" val="2004112217333376588294.Date"/>
  <p:tag name="ZOAWTYPE" val="Text"/>
  <p:tag name="OFFICATWORKEXPRESSIONTAG" val="03.05.2022"/>
</p:tagLst>
</file>

<file path=ppt/tags/tag80.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81.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82.xml><?xml version="1.0" encoding="utf-8"?>
<p:tagLst xmlns:a="http://schemas.openxmlformats.org/drawingml/2006/main" xmlns:r="http://schemas.openxmlformats.org/officeDocument/2006/relationships" xmlns:p="http://schemas.openxmlformats.org/presentationml/2006/main">
  <p:tag name="OFFICATWORKEXPRESSIONTAG" val="2"/>
</p:tagLst>
</file>

<file path=ppt/tags/tag83.xml><?xml version="1.0" encoding="utf-8"?>
<p:tagLst xmlns:a="http://schemas.openxmlformats.org/drawingml/2006/main" xmlns:r="http://schemas.openxmlformats.org/officeDocument/2006/relationships" xmlns:p="http://schemas.openxmlformats.org/presentationml/2006/main">
  <p:tag name="OFFICATWORKEXPRESSIONTAG" val="Definition"/>
</p:tagLst>
</file>

<file path=ppt/tags/tag84.xml><?xml version="1.0" encoding="utf-8"?>
<p:tagLst xmlns:a="http://schemas.openxmlformats.org/drawingml/2006/main" xmlns:r="http://schemas.openxmlformats.org/officeDocument/2006/relationships" xmlns:p="http://schemas.openxmlformats.org/presentationml/2006/main">
  <p:tag name="OFFICATWORKEXPRESSIONTAG" val="&#10;&#10;&#10;„Unter HT im engeren Sinne versteht man die intensive, stationsäquivalente Akutbehandlung psychisch kranker Menschen in der häuslichen Umgebung statt in der psychiatrischen Klinik. Die Behandlung erfolgt durch ein mobiles und multiprofessionelles Team, das rund um die Uhr verfügbar ist.“ &#10;      Hepp und Schulz (2017) &#10;"/>
</p:tagLst>
</file>

<file path=ppt/tags/tag85.xml><?xml version="1.0" encoding="utf-8"?>
<p:tagLst xmlns:a="http://schemas.openxmlformats.org/drawingml/2006/main" xmlns:r="http://schemas.openxmlformats.org/officeDocument/2006/relationships" xmlns:p="http://schemas.openxmlformats.org/presentationml/2006/main">
  <p:tag name="OFFICATWORKEXPRESSIONTAG" val="2"/>
</p:tagLst>
</file>

<file path=ppt/tags/tag86.xml><?xml version="1.0" encoding="utf-8"?>
<p:tagLst xmlns:a="http://schemas.openxmlformats.org/drawingml/2006/main" xmlns:r="http://schemas.openxmlformats.org/officeDocument/2006/relationships" xmlns:p="http://schemas.openxmlformats.org/presentationml/2006/main">
  <p:tag name="OFFICATWORKEXPRESSIONTAG" val="Ausgangslage – USA, GB, …"/>
</p:tagLst>
</file>

<file path=ppt/tags/tag87.xml><?xml version="1.0" encoding="utf-8"?>
<p:tagLst xmlns:a="http://schemas.openxmlformats.org/drawingml/2006/main" xmlns:r="http://schemas.openxmlformats.org/officeDocument/2006/relationships" xmlns:p="http://schemas.openxmlformats.org/presentationml/2006/main">
  <p:tag name="OFFICATWORKEXPRESSIONTAG" val="&#10;Flächendeckend in den USA, GB, AUS, NL und Skandinavien&#10;Regionale Modellprojekte in D, Ö, CH&#10;&#10;Studien zur Wirksamkeit und Effizienz zur Hauptsache aus den USA und GB&#10;&#10;CAVE: Erhöhtes Suizidrisiko unter HT-Bedingungen vs. Stationär"/>
</p:tagLst>
</file>

<file path=ppt/tags/tag88.xml><?xml version="1.0" encoding="utf-8"?>
<p:tagLst xmlns:a="http://schemas.openxmlformats.org/drawingml/2006/main" xmlns:r="http://schemas.openxmlformats.org/officeDocument/2006/relationships" xmlns:p="http://schemas.openxmlformats.org/presentationml/2006/main">
  <p:tag name="OFFICATWORKEXPRESSIONTAG" val="Wahrscheinlichkeit stationärer Aufnahmen ↓ &#10;Stationäre Behandlungszeiten ↓ &#10;                 (Mötteli, et. al., 2018)&#10;&#10;Kosteneffektivität der Behandlung ↑&#10;Behandlungsabbrüche ↓&#10;Belastung der Angehörigen ↓&#10;(NICE, 2014; Joy, Adam, &amp; Rice, 2006; McCrone et al., 2009; Gühne et al., 2011; Murphy et al., 2012, Mötteli et al., 2018, 2020, 2021.). &#10;&#10;Angehörigen- und Patientenzufriedenheit ↑&#10;Einschnitte im Alltagsleben ↓&#10;Stigmatisierung ↓ (Brenner, Junghan, &amp; Pfamatter, 2000).&#10; &#10;&#10;&#10;&#10;"/>
</p:tagLst>
</file>

<file path=ppt/tags/tag89.xml><?xml version="1.0" encoding="utf-8"?>
<p:tagLst xmlns:a="http://schemas.openxmlformats.org/drawingml/2006/main" xmlns:r="http://schemas.openxmlformats.org/officeDocument/2006/relationships" xmlns:p="http://schemas.openxmlformats.org/presentationml/2006/main">
  <p:tag name="OFFICATWORKEXPRESSIONTAG" val="2"/>
</p:tagLst>
</file>

<file path=ppt/tags/tag9.xml><?xml version="1.0" encoding="utf-8"?>
<p:tagLst xmlns:a="http://schemas.openxmlformats.org/drawingml/2006/main" xmlns:r="http://schemas.openxmlformats.org/officeDocument/2006/relationships" xmlns:p="http://schemas.openxmlformats.org/presentationml/2006/main">
  <p:tag name="ZOAWCODE" val="2002122011014149059130932.LogoFarbigPP"/>
  <p:tag name="ZOAWTYPE" val="Image"/>
  <p:tag name="ZOAWSESSIONUID" val="2022120815170063853065"/>
</p:tagLst>
</file>

<file path=ppt/tags/tag90.xml><?xml version="1.0" encoding="utf-8"?>
<p:tagLst xmlns:a="http://schemas.openxmlformats.org/drawingml/2006/main" xmlns:r="http://schemas.openxmlformats.org/officeDocument/2006/relationships" xmlns:p="http://schemas.openxmlformats.org/presentationml/2006/main">
  <p:tag name="OFFICATWORKEXPRESSIONTAG" val="Ausgangslage – Evidenz"/>
</p:tagLst>
</file>

<file path=ppt/tags/tag91.xml><?xml version="1.0" encoding="utf-8"?>
<p:tagLst xmlns:a="http://schemas.openxmlformats.org/drawingml/2006/main" xmlns:r="http://schemas.openxmlformats.org/officeDocument/2006/relationships" xmlns:p="http://schemas.openxmlformats.org/presentationml/2006/main">
  <p:tag name="OFFICATWORKEXPRESSIONTAG" val="2"/>
</p:tagLst>
</file>

<file path=ppt/tags/tag92.xml><?xml version="1.0" encoding="utf-8"?>
<p:tagLst xmlns:a="http://schemas.openxmlformats.org/drawingml/2006/main" xmlns:r="http://schemas.openxmlformats.org/officeDocument/2006/relationships" xmlns:p="http://schemas.openxmlformats.org/presentationml/2006/main">
  <p:tag name="OFFICATWORKEXPRESSIONTAG" val="Ausgangslage – Wirkfaktoren"/>
</p:tagLst>
</file>

<file path=ppt/tags/tag93.xml><?xml version="1.0" encoding="utf-8"?>
<p:tagLst xmlns:a="http://schemas.openxmlformats.org/drawingml/2006/main" xmlns:r="http://schemas.openxmlformats.org/officeDocument/2006/relationships" xmlns:p="http://schemas.openxmlformats.org/presentationml/2006/main">
  <p:tag name="OFFICATWORKEXPRESSIONTAG" val="Case-Load ↓&#10;&#10;Regelmässige Hausbesuche ↑&#10;&#10;Verfügbarkeit der Mitarbeitenden ↑&#10;&#10;Flexibilität ↑&#10;&#10;Interprofessionalität ↑&#10;&#10;Einbeziehung des sozialen Netzes ↑&#10;&#10;Kontinuierliche Betreuung bis zum Ende der Krise ↑&#10;&#10;Gewährleistung einer geeigneten Nachsorge↑&#10; Berhe et al. Nervenarzt. 2005;76:822-31; Burns et al. Acta Psychiatr Scan. 2006;113(Suppl 429):33-5; DGPPN. S3-Leitlinie «Psychosoziale Therapien bei schweren psychischen Erkrankungen». Berlin: 2013; Hepp &amp; Stulz. Nervenarzt. 2017;88:983-8; Hepp &amp; Stulz. Psychiat Prax. 2017;44;371-3; Wyder et al. Psychiatr Prax. 2018;45(8):405-11&#10;&#10;&#10;&#10;"/>
</p:tagLst>
</file>

<file path=ppt/tags/tag94.xml><?xml version="1.0" encoding="utf-8"?>
<p:tagLst xmlns:a="http://schemas.openxmlformats.org/drawingml/2006/main" xmlns:r="http://schemas.openxmlformats.org/officeDocument/2006/relationships" xmlns:p="http://schemas.openxmlformats.org/presentationml/2006/main">
  <p:tag name="OFFICATWORKEXPRESSIONTAG" val="The effectiveness of intensive home treatment as a substitute for hospital admission in acute psychiatric crisis resoultion in the Netherlands: a two centre Zelen double-consent randomised controlled trialLancet Psychiatry 2022; 9: 625–35 Published Online July 5, 2022"/>
</p:tagLst>
</file>

<file path=ppt/tags/tag95.xml><?xml version="1.0" encoding="utf-8"?>
<p:tagLst xmlns:a="http://schemas.openxmlformats.org/drawingml/2006/main" xmlns:r="http://schemas.openxmlformats.org/officeDocument/2006/relationships" xmlns:p="http://schemas.openxmlformats.org/presentationml/2006/main">
  <p:tag name="OFFICATWORKEXPRESSIONTAG" val="&#10;Randomisierte kontrollierte Studie an 2 Zentren in NL&#10;&#10;&#10;Randomisierung&#10;&#10;Erstkontakt und Indikationsstellung &gt; automatisierte webbasierte Randomisierung&#10;&#10;Verteilung 2:1 an Home Treatment oder herkömmliche psychiatrische Behandlung&#10;&#10;Einwilligung zur Randomisierung nach Aufklärung &#10;&#10;&#10;"/>
</p:tagLst>
</file>

<file path=ppt/tags/tag96.xml><?xml version="1.0" encoding="utf-8"?>
<p:tagLst xmlns:a="http://schemas.openxmlformats.org/drawingml/2006/main" xmlns:r="http://schemas.openxmlformats.org/officeDocument/2006/relationships" xmlns:p="http://schemas.openxmlformats.org/presentationml/2006/main">
  <p:tag name="OFFICATWORKEXPRESSIONTAG" val="5"/>
</p:tagLst>
</file>

<file path=ppt/tags/tag97.xml><?xml version="1.0" encoding="utf-8"?>
<p:tagLst xmlns:a="http://schemas.openxmlformats.org/drawingml/2006/main" xmlns:r="http://schemas.openxmlformats.org/officeDocument/2006/relationships" xmlns:p="http://schemas.openxmlformats.org/presentationml/2006/main">
  <p:tag name="OFFICATWORKEXPRESSIONTAG" val="Methodik 1"/>
</p:tagLst>
</file>

<file path=ppt/tags/tag98.xml><?xml version="1.0" encoding="utf-8"?>
<p:tagLst xmlns:a="http://schemas.openxmlformats.org/drawingml/2006/main" xmlns:r="http://schemas.openxmlformats.org/officeDocument/2006/relationships" xmlns:p="http://schemas.openxmlformats.org/presentationml/2006/main">
  <p:tag name="OFFICATWORKEXPRESSIONTAG" val="&#10;Durchgeführt zwischen November 2016 und November 2018&#10;&#10;&#10;Psychiatrische Notdienste und Notaufnahmen der beiden grossen psychiatrischen Einrichtungen (Arkin und GGZ in Geest) in Amsterdam&#10;&#10;&#10;246 Patienten (183 Patienten im HT gegenüber 63 Patienten mit konventioneller Behandlung)&#10;&#10;&#10;135 Frauen (55%) und 111 Männer (45%)  "/>
</p:tagLst>
</file>

<file path=ppt/tags/tag99.xml><?xml version="1.0" encoding="utf-8"?>
<p:tagLst xmlns:a="http://schemas.openxmlformats.org/drawingml/2006/main" xmlns:r="http://schemas.openxmlformats.org/officeDocument/2006/relationships" xmlns:p="http://schemas.openxmlformats.org/presentationml/2006/main">
  <p:tag name="OFFICATWORKEXPRESSIONTAG" val="6"/>
</p:tagLst>
</file>

<file path=ppt/theme/theme1.xml><?xml version="1.0" encoding="utf-8"?>
<a:theme xmlns:a="http://schemas.openxmlformats.org/drawingml/2006/main" name="Default Design">
  <a:themeElements>
    <a:clrScheme name="Default Design 1">
      <a:dk1>
        <a:srgbClr val="000000"/>
      </a:dk1>
      <a:lt1>
        <a:srgbClr val="FFFFFF"/>
      </a:lt1>
      <a:dk2>
        <a:srgbClr val="DFE0E0"/>
      </a:dk2>
      <a:lt2>
        <a:srgbClr val="B7D1E3"/>
      </a:lt2>
      <a:accent1>
        <a:srgbClr val="0078BB"/>
      </a:accent1>
      <a:accent2>
        <a:srgbClr val="C1C4C5"/>
      </a:accent2>
      <a:accent3>
        <a:srgbClr val="FFFFFF"/>
      </a:accent3>
      <a:accent4>
        <a:srgbClr val="000000"/>
      </a:accent4>
      <a:accent5>
        <a:srgbClr val="AABEDA"/>
      </a:accent5>
      <a:accent6>
        <a:srgbClr val="AFB1B2"/>
      </a:accent6>
      <a:hlink>
        <a:srgbClr val="73A8CB"/>
      </a:hlink>
      <a:folHlink>
        <a:srgbClr val="626567"/>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wrap="square" lIns="0" tIns="0" rIns="0" bIns="0" rtlCol="0" anchor="b">
        <a:spAutoFit/>
      </a:bodyPr>
      <a:lstStyle>
        <a:defPPr eaLnBrk="1" hangingPunct="1">
          <a:defRPr sz="1800" dirty="0" err="1" smtClean="0">
            <a:latin typeface="Arial" charset="0"/>
          </a:defRPr>
        </a:defPPr>
      </a:lstStyle>
    </a:txDef>
  </a:objectDefaults>
  <a:extraClrSchemeLst>
    <a:extraClrScheme>
      <a:clrScheme name="Default Design 1">
        <a:dk1>
          <a:srgbClr val="000000"/>
        </a:dk1>
        <a:lt1>
          <a:srgbClr val="FFFFFF"/>
        </a:lt1>
        <a:dk2>
          <a:srgbClr val="DFE0E0"/>
        </a:dk2>
        <a:lt2>
          <a:srgbClr val="B7D1E3"/>
        </a:lt2>
        <a:accent1>
          <a:srgbClr val="0078BB"/>
        </a:accent1>
        <a:accent2>
          <a:srgbClr val="C1C4C5"/>
        </a:accent2>
        <a:accent3>
          <a:srgbClr val="FFFFFF"/>
        </a:accent3>
        <a:accent4>
          <a:srgbClr val="000000"/>
        </a:accent4>
        <a:accent5>
          <a:srgbClr val="AABEDA"/>
        </a:accent5>
        <a:accent6>
          <a:srgbClr val="AFB1B2"/>
        </a:accent6>
        <a:hlink>
          <a:srgbClr val="73A8CB"/>
        </a:hlink>
        <a:folHlink>
          <a:srgbClr val="62656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800" dirty="0" err="1" smtClean="0">
            <a:latin typeface="Arial" pitchFamily="34" charset="0"/>
            <a:cs typeface="Arial" pitchFamily="34" charset="0"/>
          </a:defRPr>
        </a:defPPr>
      </a:lstStyle>
    </a:tx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enutzerdefiniertes Design 13">
        <a:dk1>
          <a:srgbClr val="000000"/>
        </a:dk1>
        <a:lt1>
          <a:srgbClr val="FFFFFF"/>
        </a:lt1>
        <a:dk2>
          <a:srgbClr val="DFE0E0"/>
        </a:dk2>
        <a:lt2>
          <a:srgbClr val="73A8CB"/>
        </a:lt2>
        <a:accent1>
          <a:srgbClr val="0078BB"/>
        </a:accent1>
        <a:accent2>
          <a:srgbClr val="C1C4C5"/>
        </a:accent2>
        <a:accent3>
          <a:srgbClr val="FFFFFF"/>
        </a:accent3>
        <a:accent4>
          <a:srgbClr val="000000"/>
        </a:accent4>
        <a:accent5>
          <a:srgbClr val="AABEDA"/>
        </a:accent5>
        <a:accent6>
          <a:srgbClr val="AFB1B2"/>
        </a:accent6>
        <a:hlink>
          <a:srgbClr val="73A8CB"/>
        </a:hlink>
        <a:folHlink>
          <a:srgbClr val="626567"/>
        </a:folHlink>
      </a:clrScheme>
      <a:clrMap bg1="lt1" tx1="dk1" bg2="lt2" tx2="dk2" accent1="accent1" accent2="accent2" accent3="accent3" accent4="accent4" accent5="accent5" accent6="accent6" hlink="hlink" folHlink="folHlink"/>
    </a:extraClrScheme>
    <a:extraClrScheme>
      <a:clrScheme name="Benutzerdefiniertes Design 14">
        <a:dk1>
          <a:srgbClr val="000000"/>
        </a:dk1>
        <a:lt1>
          <a:srgbClr val="FFFFFF"/>
        </a:lt1>
        <a:dk2>
          <a:srgbClr val="DFE0E0"/>
        </a:dk2>
        <a:lt2>
          <a:srgbClr val="B7D1E3"/>
        </a:lt2>
        <a:accent1>
          <a:srgbClr val="0078BB"/>
        </a:accent1>
        <a:accent2>
          <a:srgbClr val="C1C4C5"/>
        </a:accent2>
        <a:accent3>
          <a:srgbClr val="FFFFFF"/>
        </a:accent3>
        <a:accent4>
          <a:srgbClr val="000000"/>
        </a:accent4>
        <a:accent5>
          <a:srgbClr val="AABEDA"/>
        </a:accent5>
        <a:accent6>
          <a:srgbClr val="AFB1B2"/>
        </a:accent6>
        <a:hlink>
          <a:srgbClr val="73A8CB"/>
        </a:hlink>
        <a:folHlink>
          <a:srgbClr val="62656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DFE0E0"/>
    </a:dk2>
    <a:lt2>
      <a:srgbClr val="B7D1E3"/>
    </a:lt2>
    <a:accent1>
      <a:srgbClr val="0078BB"/>
    </a:accent1>
    <a:accent2>
      <a:srgbClr val="C1C4C5"/>
    </a:accent2>
    <a:accent3>
      <a:srgbClr val="FFFFFF"/>
    </a:accent3>
    <a:accent4>
      <a:srgbClr val="000000"/>
    </a:accent4>
    <a:accent5>
      <a:srgbClr val="AABEDA"/>
    </a:accent5>
    <a:accent6>
      <a:srgbClr val="AFB1B2"/>
    </a:accent6>
    <a:hlink>
      <a:srgbClr val="73A8CB"/>
    </a:hlink>
    <a:folHlink>
      <a:srgbClr val="626567"/>
    </a:folHlink>
  </a:clrScheme>
</a:themeOverride>
</file>

<file path=docProps/app.xml><?xml version="1.0" encoding="utf-8"?>
<Properties xmlns="http://schemas.openxmlformats.org/officeDocument/2006/extended-properties" xmlns:vt="http://schemas.openxmlformats.org/officeDocument/2006/docPropsVTypes">
  <Template/>
  <TotalTime>0</TotalTime>
  <Words>1067</Words>
  <Application>Microsoft Macintosh PowerPoint</Application>
  <PresentationFormat>Bildschirmpräsentation (4:3)</PresentationFormat>
  <Paragraphs>262</Paragraphs>
  <Slides>22</Slides>
  <Notes>0</Notes>
  <HiddenSlides>0</HiddenSlides>
  <MMClips>0</MMClips>
  <ScaleCrop>false</ScaleCrop>
  <HeadingPairs>
    <vt:vector size="6" baseType="variant">
      <vt:variant>
        <vt:lpstr>Verwendete Schriftarten</vt:lpstr>
      </vt:variant>
      <vt:variant>
        <vt:i4>3</vt:i4>
      </vt:variant>
      <vt:variant>
        <vt:lpstr>Design</vt:lpstr>
      </vt:variant>
      <vt:variant>
        <vt:i4>2</vt:i4>
      </vt:variant>
      <vt:variant>
        <vt:lpstr>Folientitel</vt:lpstr>
      </vt:variant>
      <vt:variant>
        <vt:i4>22</vt:i4>
      </vt:variant>
    </vt:vector>
  </HeadingPairs>
  <TitlesOfParts>
    <vt:vector size="27" baseType="lpstr">
      <vt:lpstr>Arial</vt:lpstr>
      <vt:lpstr>Times New Roman</vt:lpstr>
      <vt:lpstr>Wingdings</vt:lpstr>
      <vt:lpstr>Default Design</vt:lpstr>
      <vt:lpstr>Benutzerdefiniertes Design</vt:lpstr>
      <vt:lpstr>PowerPoint-Präsentation</vt:lpstr>
      <vt:lpstr>Definition</vt:lpstr>
      <vt:lpstr>Ausgangslage – USA, GB, …</vt:lpstr>
      <vt:lpstr>Ausgangslage – Evidenz</vt:lpstr>
      <vt:lpstr>Ausgangslage – Wirkfaktoren</vt:lpstr>
      <vt:lpstr>The effectiveness of intensive home treatment as a substitute for hospital admission in acute psychiatric crisis resoultion in the Netherlands: a two centre Zelen double-consent randomised controlled trial Lancet Psychiatry 2022; 9: 625–35 Published Online July 5, 2022  </vt:lpstr>
      <vt:lpstr>Methodik 1</vt:lpstr>
      <vt:lpstr>Methodik 2</vt:lpstr>
      <vt:lpstr>Resultate</vt:lpstr>
      <vt:lpstr>Interpretation</vt:lpstr>
      <vt:lpstr>Ausgangslage – Implementierung PUK</vt:lpstr>
      <vt:lpstr>Strategie</vt:lpstr>
      <vt:lpstr>Modus Operandi</vt:lpstr>
      <vt:lpstr>Zugangsweg und Aufnahmezeiten</vt:lpstr>
      <vt:lpstr>Zielgruppe und Einschlusskriterien</vt:lpstr>
      <vt:lpstr>Ausschlusskriterien</vt:lpstr>
      <vt:lpstr>Einzugsgebiet</vt:lpstr>
      <vt:lpstr>Fallvignette – Frau K.</vt:lpstr>
      <vt:lpstr>Fallvignette – Frau K.</vt:lpstr>
      <vt:lpstr>Fallvignette – Frau K.</vt:lpstr>
      <vt:lpstr>Fallvignette – Frau K.</vt:lpstr>
      <vt:lpstr>Herzlichen Dank für die Aufmerksamkeit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LIB</dc:creator>
  <cp:lastModifiedBy>Marius Knorr</cp:lastModifiedBy>
  <cp:revision>204</cp:revision>
  <dcterms:created xsi:type="dcterms:W3CDTF">2005-07-04T14:10:49Z</dcterms:created>
  <dcterms:modified xsi:type="dcterms:W3CDTF">2023-08-10T09:04:06Z</dcterms:modified>
</cp:coreProperties>
</file>