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9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E524A-751D-4E48-8213-A5794C377F52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92E0F-9877-4C5A-9485-53BF8F443DB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9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5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3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9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0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3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3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85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0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B3E67-E38F-4CAE-B05B-77650459EB9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el:+4158058802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"/>
            <a:ext cx="8928992" cy="2420887"/>
          </a:xfrm>
        </p:spPr>
        <p:txBody>
          <a:bodyPr>
            <a:normAutofit/>
          </a:bodyPr>
          <a:lstStyle/>
          <a:p>
            <a:r>
              <a:rPr lang="de-CH" sz="5400" b="1" dirty="0" smtClean="0">
                <a:solidFill>
                  <a:srgbClr val="0070C0"/>
                </a:solidFill>
              </a:rPr>
              <a:t>Demenz und Wohnfähigkeit</a:t>
            </a:r>
            <a:br>
              <a:rPr lang="de-CH" sz="5400" b="1" dirty="0" smtClean="0">
                <a:solidFill>
                  <a:srgbClr val="0070C0"/>
                </a:solidFill>
              </a:rPr>
            </a:br>
            <a:r>
              <a:rPr lang="de-CH" sz="4000" b="1" dirty="0" smtClean="0">
                <a:solidFill>
                  <a:srgbClr val="0070C0"/>
                </a:solidFill>
              </a:rPr>
              <a:t>wie lange ist sie gegeben, </a:t>
            </a:r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de-CH" sz="4000" b="1" dirty="0" smtClean="0">
                <a:solidFill>
                  <a:srgbClr val="0070C0"/>
                </a:solidFill>
              </a:rPr>
              <a:t>wie kann sie aufrecht erhalten werden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2348880"/>
            <a:ext cx="9144000" cy="3816424"/>
          </a:xfrm>
        </p:spPr>
        <p:txBody>
          <a:bodyPr>
            <a:normAutofit fontScale="92500" lnSpcReduction="10000"/>
          </a:bodyPr>
          <a:lstStyle/>
          <a:p>
            <a:r>
              <a:rPr lang="de-CH" sz="4000" dirty="0" smtClean="0">
                <a:solidFill>
                  <a:schemeClr val="tx1"/>
                </a:solidFill>
              </a:rPr>
              <a:t>PD </a:t>
            </a:r>
            <a:r>
              <a:rPr lang="de-CH" sz="4000" dirty="0">
                <a:solidFill>
                  <a:schemeClr val="tx1"/>
                </a:solidFill>
              </a:rPr>
              <a:t>D</a:t>
            </a:r>
            <a:r>
              <a:rPr lang="de-CH" sz="4000" dirty="0" smtClean="0">
                <a:solidFill>
                  <a:schemeClr val="tx1"/>
                </a:solidFill>
              </a:rPr>
              <a:t>r. med. Albert Wettstein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Chefarzt Stadtärztlicher Dienst Zürich 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incl. </a:t>
            </a:r>
            <a:r>
              <a:rPr lang="de-CH" dirty="0" err="1" smtClean="0">
                <a:solidFill>
                  <a:schemeClr val="tx1"/>
                </a:solidFill>
              </a:rPr>
              <a:t>Memoryklinik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Entlisberg</a:t>
            </a:r>
            <a:r>
              <a:rPr lang="de-CH" dirty="0" smtClean="0">
                <a:solidFill>
                  <a:schemeClr val="tx1"/>
                </a:solidFill>
              </a:rPr>
              <a:t> und 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medizinischer </a:t>
            </a:r>
            <a:r>
              <a:rPr lang="de-CH" dirty="0">
                <a:solidFill>
                  <a:schemeClr val="tx1"/>
                </a:solidFill>
              </a:rPr>
              <a:t>B</a:t>
            </a:r>
            <a:r>
              <a:rPr lang="de-CH" dirty="0" smtClean="0">
                <a:solidFill>
                  <a:schemeClr val="tx1"/>
                </a:solidFill>
              </a:rPr>
              <a:t>erater VB, heute KESB, Zürich 1983-2011.</a:t>
            </a:r>
          </a:p>
          <a:p>
            <a:r>
              <a:rPr lang="de-CH" dirty="0" smtClean="0">
                <a:solidFill>
                  <a:schemeClr val="tx1"/>
                </a:solidFill>
              </a:rPr>
              <a:t>Mitglied </a:t>
            </a:r>
            <a:r>
              <a:rPr lang="de-CH" dirty="0" err="1" smtClean="0">
                <a:solidFill>
                  <a:schemeClr val="tx1"/>
                </a:solidFill>
              </a:rPr>
              <a:t>Akadem</a:t>
            </a:r>
            <a:r>
              <a:rPr lang="de-CH" dirty="0" smtClean="0">
                <a:solidFill>
                  <a:schemeClr val="tx1"/>
                </a:solidFill>
              </a:rPr>
              <a:t>. </a:t>
            </a:r>
            <a:r>
              <a:rPr lang="de-CH" dirty="0" err="1" smtClean="0">
                <a:solidFill>
                  <a:schemeClr val="tx1"/>
                </a:solidFill>
              </a:rPr>
              <a:t>Ltg</a:t>
            </a:r>
            <a:r>
              <a:rPr lang="de-CH" dirty="0" smtClean="0">
                <a:solidFill>
                  <a:schemeClr val="tx1"/>
                </a:solidFill>
              </a:rPr>
              <a:t> Zentrum f. </a:t>
            </a:r>
            <a:r>
              <a:rPr lang="de-CH" dirty="0">
                <a:solidFill>
                  <a:schemeClr val="tx1"/>
                </a:solidFill>
              </a:rPr>
              <a:t>G</a:t>
            </a:r>
            <a:r>
              <a:rPr lang="de-CH" dirty="0" smtClean="0">
                <a:solidFill>
                  <a:schemeClr val="tx1"/>
                </a:solidFill>
              </a:rPr>
              <a:t>erontologie UZH</a:t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Vorsitzender FAKO ZH </a:t>
            </a:r>
            <a:r>
              <a:rPr lang="de-CH" dirty="0" err="1" smtClean="0">
                <a:solidFill>
                  <a:schemeClr val="tx1"/>
                </a:solidFill>
              </a:rPr>
              <a:t>U</a:t>
            </a:r>
            <a:r>
              <a:rPr lang="de-CH" sz="1600" dirty="0" err="1" smtClean="0">
                <a:solidFill>
                  <a:schemeClr val="tx1"/>
                </a:solidFill>
              </a:rPr>
              <a:t>nabhängige</a:t>
            </a:r>
            <a:r>
              <a:rPr lang="de-CH" dirty="0" err="1" smtClean="0">
                <a:solidFill>
                  <a:schemeClr val="tx1"/>
                </a:solidFill>
              </a:rPr>
              <a:t>B</a:t>
            </a:r>
            <a:r>
              <a:rPr lang="de-CH" sz="1600" dirty="0" err="1" smtClean="0">
                <a:solidFill>
                  <a:schemeClr val="tx1"/>
                </a:solidFill>
              </a:rPr>
              <a:t>eschwerdestelle</a:t>
            </a:r>
            <a:r>
              <a:rPr lang="de-CH" sz="1600" dirty="0" smtClean="0">
                <a:solidFill>
                  <a:schemeClr val="tx1"/>
                </a:solidFill>
              </a:rPr>
              <a:t> für das </a:t>
            </a:r>
            <a:r>
              <a:rPr lang="de-CH" sz="3600" dirty="0" smtClean="0">
                <a:solidFill>
                  <a:schemeClr val="tx1"/>
                </a:solidFill>
              </a:rPr>
              <a:t>A</a:t>
            </a:r>
            <a:r>
              <a:rPr lang="de-CH" sz="1600" dirty="0" smtClean="0">
                <a:solidFill>
                  <a:schemeClr val="tx1"/>
                </a:solidFill>
              </a:rPr>
              <a:t>lter</a:t>
            </a:r>
          </a:p>
          <a:p>
            <a:r>
              <a:rPr lang="de-CH" sz="4000" dirty="0" smtClean="0">
                <a:solidFill>
                  <a:schemeClr val="tx1"/>
                </a:solidFill>
              </a:rPr>
              <a:t>Fachtagung SVBB-ASCP Thun 15.9.2023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8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070C0"/>
                </a:solidFill>
              </a:rPr>
              <a:t>Allein Jemanden dementen betreuen?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dirty="0" smtClean="0"/>
              <a:t>Z.B. wenn Demente </a:t>
            </a:r>
            <a:r>
              <a:rPr lang="de-CH" dirty="0"/>
              <a:t>H</a:t>
            </a:r>
            <a:r>
              <a:rPr lang="de-CH" dirty="0" smtClean="0"/>
              <a:t>ilfe von aussen ablehnen</a:t>
            </a:r>
          </a:p>
          <a:p>
            <a:r>
              <a:rPr lang="de-CH" dirty="0" smtClean="0"/>
              <a:t>Wenn eine einzelne Person eine Demente P. allein betreut: wird sie entweder krank (Depression, Stresserkrankung ev. Tod) oder aggressiv, </a:t>
            </a:r>
            <a:r>
              <a:rPr lang="de-CH" dirty="0" smtClean="0">
                <a:solidFill>
                  <a:srgbClr val="FF0000"/>
                </a:solidFill>
              </a:rPr>
              <a:t>misshandelnd</a:t>
            </a:r>
          </a:p>
          <a:p>
            <a:r>
              <a:rPr lang="de-CH" dirty="0" smtClean="0"/>
              <a:t>Betreuende brauchen </a:t>
            </a:r>
            <a:r>
              <a:rPr lang="de-CH" b="1" dirty="0" smtClean="0">
                <a:solidFill>
                  <a:srgbClr val="00B050"/>
                </a:solidFill>
              </a:rPr>
              <a:t>Ablösung</a:t>
            </a:r>
            <a:r>
              <a:rPr lang="de-CH" dirty="0" smtClean="0"/>
              <a:t> (aus Familie Nachbarschaftshilfe </a:t>
            </a:r>
            <a:r>
              <a:rPr lang="de-CH" b="1" dirty="0" smtClean="0"/>
              <a:t>Spitex</a:t>
            </a:r>
            <a:r>
              <a:rPr lang="de-CH" dirty="0" smtClean="0"/>
              <a:t> oder ähnliches).Betroffene </a:t>
            </a:r>
            <a:r>
              <a:rPr lang="de-CH" b="1" dirty="0" smtClean="0"/>
              <a:t>nicht fragen </a:t>
            </a:r>
            <a:r>
              <a:rPr lang="de-CH" dirty="0" smtClean="0"/>
              <a:t>nur informieren</a:t>
            </a:r>
            <a:br>
              <a:rPr lang="de-CH" dirty="0" smtClean="0"/>
            </a:br>
            <a:r>
              <a:rPr lang="de-CH" b="1" i="1" dirty="0" smtClean="0"/>
              <a:t>= fürsorgliche Autorität</a:t>
            </a:r>
          </a:p>
          <a:p>
            <a:r>
              <a:rPr lang="de-CH" sz="3600" b="1" dirty="0" smtClean="0"/>
              <a:t>Politisches Postulat: </a:t>
            </a:r>
            <a:r>
              <a:rPr lang="de-CH" sz="3600" dirty="0" smtClean="0"/>
              <a:t>ambulante Betreuung soll im AHV-Alter wie bei IV mit EL finanziert werden können. (Im NR angenommen)</a:t>
            </a:r>
            <a:endParaRPr lang="en-US" sz="3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51AD-6530-4B89-857D-9A58A185EF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4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070C0"/>
                </a:solidFill>
              </a:rPr>
              <a:t>Unterstützung und Rat für Betreuende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lnSpcReduction="10000"/>
          </a:bodyPr>
          <a:lstStyle/>
          <a:p>
            <a:r>
              <a:rPr lang="de-CH" dirty="0" smtClean="0"/>
              <a:t>Besuche in </a:t>
            </a:r>
            <a:r>
              <a:rPr lang="de-CH" b="1" dirty="0" smtClean="0">
                <a:solidFill>
                  <a:srgbClr val="00B050"/>
                </a:solidFill>
              </a:rPr>
              <a:t>Angehörigengruppen</a:t>
            </a:r>
          </a:p>
          <a:p>
            <a:pPr fontAlgn="t"/>
            <a:r>
              <a:rPr lang="de-CH" b="1" dirty="0" smtClean="0">
                <a:solidFill>
                  <a:srgbClr val="00B050"/>
                </a:solidFill>
              </a:rPr>
              <a:t>Beratungstelefon</a:t>
            </a:r>
            <a:r>
              <a:rPr lang="de-CH" dirty="0" smtClean="0"/>
              <a:t> der Alzheimer </a:t>
            </a:r>
            <a:r>
              <a:rPr lang="de-CH" dirty="0"/>
              <a:t>S</a:t>
            </a:r>
            <a:r>
              <a:rPr lang="de-CH" dirty="0" smtClean="0"/>
              <a:t>chweiz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de-CH" dirty="0"/>
              <a:t>Tel. </a:t>
            </a:r>
            <a:r>
              <a:rPr lang="de-CH" dirty="0">
                <a:hlinkClick r:id="rId2"/>
              </a:rPr>
              <a:t>058 058 80 20</a:t>
            </a:r>
            <a:endParaRPr lang="de-CH" dirty="0"/>
          </a:p>
          <a:p>
            <a:r>
              <a:rPr lang="de-CH" b="1" dirty="0" smtClean="0">
                <a:solidFill>
                  <a:srgbClr val="00B050"/>
                </a:solidFill>
              </a:rPr>
              <a:t>Kontakte mit Altersbeauftragte der Gemeinde</a:t>
            </a:r>
          </a:p>
          <a:p>
            <a:r>
              <a:rPr lang="de-CH" b="1" dirty="0" smtClean="0">
                <a:solidFill>
                  <a:srgbClr val="00B050"/>
                </a:solidFill>
              </a:rPr>
              <a:t>Besuchsdienste SRK ZH, PS ZH, Kirchen (</a:t>
            </a:r>
            <a:r>
              <a:rPr lang="de-CH" b="1" dirty="0" err="1" smtClean="0">
                <a:solidFill>
                  <a:srgbClr val="00B050"/>
                </a:solidFill>
              </a:rPr>
              <a:t>va</a:t>
            </a:r>
            <a:r>
              <a:rPr lang="de-CH" b="1" dirty="0" smtClean="0">
                <a:solidFill>
                  <a:srgbClr val="00B050"/>
                </a:solidFill>
              </a:rPr>
              <a:t> </a:t>
            </a:r>
            <a:r>
              <a:rPr lang="de-CH" b="1" dirty="0" err="1" smtClean="0">
                <a:solidFill>
                  <a:srgbClr val="00B050"/>
                </a:solidFill>
              </a:rPr>
              <a:t>bene</a:t>
            </a:r>
            <a:r>
              <a:rPr lang="de-CH" b="1" dirty="0" smtClean="0">
                <a:solidFill>
                  <a:srgbClr val="00B050"/>
                </a:solidFill>
              </a:rPr>
              <a:t>)</a:t>
            </a:r>
          </a:p>
          <a:p>
            <a:r>
              <a:rPr lang="de-CH" b="1" dirty="0" smtClean="0">
                <a:solidFill>
                  <a:srgbClr val="00B050"/>
                </a:solidFill>
              </a:rPr>
              <a:t>Tageszentren für </a:t>
            </a:r>
            <a:r>
              <a:rPr lang="de-CH" b="1" dirty="0" err="1" smtClean="0">
                <a:solidFill>
                  <a:srgbClr val="00B050"/>
                </a:solidFill>
              </a:rPr>
              <a:t>MmD</a:t>
            </a:r>
            <a:endParaRPr lang="de-CH" b="1" dirty="0" smtClean="0">
              <a:solidFill>
                <a:srgbClr val="00B050"/>
              </a:solidFill>
            </a:endParaRPr>
          </a:p>
          <a:p>
            <a:r>
              <a:rPr lang="de-CH" b="1" dirty="0" smtClean="0">
                <a:solidFill>
                  <a:srgbClr val="00B050"/>
                </a:solidFill>
              </a:rPr>
              <a:t>Ferienwochen </a:t>
            </a:r>
            <a:r>
              <a:rPr lang="de-CH" dirty="0" smtClean="0"/>
              <a:t>von Alzheimer ZH oder CH</a:t>
            </a:r>
          </a:p>
          <a:p>
            <a:r>
              <a:rPr lang="de-CH" b="1" dirty="0" smtClean="0">
                <a:solidFill>
                  <a:srgbClr val="FF0000"/>
                </a:solidFill>
              </a:rPr>
              <a:t>Warnung</a:t>
            </a:r>
            <a:r>
              <a:rPr lang="de-CH" dirty="0" smtClean="0">
                <a:solidFill>
                  <a:srgbClr val="FF0000"/>
                </a:solidFill>
              </a:rPr>
              <a:t> von «Einstellen» mit </a:t>
            </a:r>
            <a:r>
              <a:rPr lang="de-CH" dirty="0">
                <a:solidFill>
                  <a:srgbClr val="FF0000"/>
                </a:solidFill>
              </a:rPr>
              <a:t>B</a:t>
            </a:r>
            <a:r>
              <a:rPr lang="de-CH" dirty="0" smtClean="0">
                <a:solidFill>
                  <a:srgbClr val="FF0000"/>
                </a:solidFill>
              </a:rPr>
              <a:t>eruhigungsmittel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51AD-6530-4B89-857D-9A58A185EF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9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070C0"/>
                </a:solidFill>
              </a:rPr>
              <a:t>Achtung: Beruhigen mit </a:t>
            </a:r>
            <a:r>
              <a:rPr lang="de-CH" b="1" dirty="0" smtClean="0">
                <a:solidFill>
                  <a:srgbClr val="FF0000"/>
                </a:solidFill>
              </a:rPr>
              <a:t>Neuroleptika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040560"/>
          </a:xfrm>
        </p:spPr>
        <p:txBody>
          <a:bodyPr/>
          <a:lstStyle/>
          <a:p>
            <a:r>
              <a:rPr lang="de-CH" dirty="0" smtClean="0"/>
              <a:t>Neuroleptika sind erfolgreich in der </a:t>
            </a:r>
            <a:r>
              <a:rPr lang="de-CH" dirty="0"/>
              <a:t>B</a:t>
            </a:r>
            <a:r>
              <a:rPr lang="de-CH" dirty="0" smtClean="0"/>
              <a:t>ehandlung von Schüben von Schizophrenie oder Manie</a:t>
            </a:r>
          </a:p>
          <a:p>
            <a:r>
              <a:rPr lang="de-CH" dirty="0" smtClean="0"/>
              <a:t>Sie machen aus </a:t>
            </a:r>
            <a:r>
              <a:rPr lang="de-CH" dirty="0" err="1" smtClean="0"/>
              <a:t>MmDemenz</a:t>
            </a:r>
            <a:r>
              <a:rPr lang="de-CH" dirty="0" smtClean="0"/>
              <a:t> mit </a:t>
            </a:r>
            <a:r>
              <a:rPr lang="de-CH" dirty="0" err="1" smtClean="0"/>
              <a:t>herausfordendem</a:t>
            </a:r>
            <a:r>
              <a:rPr lang="de-CH" dirty="0" smtClean="0"/>
              <a:t> Verhalten DAUER-SCHLÄFRIGE  leicht zu Pflegende</a:t>
            </a:r>
          </a:p>
          <a:p>
            <a:r>
              <a:rPr lang="de-CH" dirty="0" smtClean="0"/>
              <a:t>Die Meisten sind für </a:t>
            </a:r>
            <a:r>
              <a:rPr lang="de-CH" dirty="0" err="1" smtClean="0"/>
              <a:t>MmD</a:t>
            </a:r>
            <a:r>
              <a:rPr lang="de-CH" dirty="0" smtClean="0"/>
              <a:t> </a:t>
            </a:r>
            <a:r>
              <a:rPr lang="de-CH" b="1" dirty="0" smtClean="0">
                <a:solidFill>
                  <a:srgbClr val="FF0000"/>
                </a:solidFill>
              </a:rPr>
              <a:t>nicht empfohlen</a:t>
            </a:r>
            <a:r>
              <a:rPr lang="de-CH" dirty="0" smtClean="0"/>
              <a:t>: </a:t>
            </a:r>
            <a:r>
              <a:rPr lang="de-CH" b="1" dirty="0" smtClean="0">
                <a:solidFill>
                  <a:srgbClr val="FF0000"/>
                </a:solidFill>
              </a:rPr>
              <a:t>Doppeltes Todes-, Hirnschlag Risiko, +40% Stürze</a:t>
            </a:r>
          </a:p>
          <a:p>
            <a:r>
              <a:rPr lang="de-CH" dirty="0" smtClean="0"/>
              <a:t>Hemmen Belohnungszentrum: </a:t>
            </a:r>
            <a:r>
              <a:rPr lang="de-CH" b="1" dirty="0" smtClean="0">
                <a:solidFill>
                  <a:srgbClr val="FF0000"/>
                </a:solidFill>
              </a:rPr>
              <a:t>nichts macht Freude</a:t>
            </a:r>
          </a:p>
          <a:p>
            <a:r>
              <a:rPr lang="de-CH" dirty="0" smtClean="0"/>
              <a:t>Pflegerische und </a:t>
            </a:r>
            <a:r>
              <a:rPr lang="de-CH" dirty="0" err="1" smtClean="0"/>
              <a:t>Medi</a:t>
            </a:r>
            <a:r>
              <a:rPr lang="de-CH" dirty="0" smtClean="0"/>
              <a:t>-Alternativen = Richtlinien</a:t>
            </a:r>
          </a:p>
          <a:p>
            <a:r>
              <a:rPr lang="de-CH" dirty="0" smtClean="0"/>
              <a:t>Stimmen sie </a:t>
            </a:r>
            <a:r>
              <a:rPr lang="de-CH" b="1" dirty="0" smtClean="0">
                <a:solidFill>
                  <a:srgbClr val="FF0000"/>
                </a:solidFill>
              </a:rPr>
              <a:t>höchstens kurzfristig </a:t>
            </a:r>
            <a:r>
              <a:rPr lang="de-CH" dirty="0" smtClean="0"/>
              <a:t>Neuroleptika zu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51AD-6530-4B89-857D-9A58A185EF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40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5400" b="1" dirty="0" smtClean="0">
                <a:solidFill>
                  <a:srgbClr val="0070C0"/>
                </a:solidFill>
              </a:rPr>
              <a:t> </a:t>
            </a:r>
            <a:r>
              <a:rPr lang="de-CH" sz="6600" b="1" dirty="0" smtClean="0">
                <a:solidFill>
                  <a:srgbClr val="0070C0"/>
                </a:solidFill>
              </a:rPr>
              <a:t>OBSAN Bericht 3/2022</a:t>
            </a:r>
            <a:endParaRPr lang="en-US" sz="6600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/>
          <a:lstStyle/>
          <a:p>
            <a:r>
              <a:rPr lang="de-CH" dirty="0" smtClean="0"/>
              <a:t>Immer mehr Babyboomer werden alt, gebrechlich</a:t>
            </a:r>
          </a:p>
          <a:p>
            <a:r>
              <a:rPr lang="de-CH" dirty="0" smtClean="0"/>
              <a:t>Bei gleicher Alterspolitik in CH bis 2040:</a:t>
            </a:r>
            <a:br>
              <a:rPr lang="de-CH" dirty="0" smtClean="0"/>
            </a:br>
            <a:r>
              <a:rPr lang="de-CH" dirty="0" smtClean="0"/>
              <a:t>69% mehr Pflegebedürftige</a:t>
            </a:r>
          </a:p>
          <a:p>
            <a:pPr marL="0" indent="0">
              <a:buNone/>
            </a:pPr>
            <a:r>
              <a:rPr lang="de-CH" dirty="0" smtClean="0"/>
              <a:t> </a:t>
            </a:r>
            <a:r>
              <a:rPr lang="de-CH" b="1" dirty="0" smtClean="0">
                <a:solidFill>
                  <a:srgbClr val="FF0000"/>
                </a:solidFill>
              </a:rPr>
              <a:t>bis 2040 </a:t>
            </a:r>
            <a:r>
              <a:rPr lang="de-CH" b="1" dirty="0" err="1" smtClean="0">
                <a:solidFill>
                  <a:srgbClr val="FF0000"/>
                </a:solidFill>
              </a:rPr>
              <a:t>brauchts</a:t>
            </a:r>
            <a:r>
              <a:rPr lang="de-CH" b="1" dirty="0" smtClean="0">
                <a:solidFill>
                  <a:srgbClr val="FF0000"/>
                </a:solidFill>
              </a:rPr>
              <a:t> 921 neue Pflegeheime a 69 Bett</a:t>
            </a:r>
          </a:p>
          <a:p>
            <a:r>
              <a:rPr lang="de-CH" dirty="0" smtClean="0"/>
              <a:t>Ev. 11% weniger dank kürzerer Pflegedauer:</a:t>
            </a:r>
            <a:br>
              <a:rPr lang="de-CH" dirty="0" smtClean="0"/>
            </a:br>
            <a:r>
              <a:rPr lang="de-CH" dirty="0" smtClean="0"/>
              <a:t> = neu noch +756 Heime</a:t>
            </a:r>
          </a:p>
          <a:p>
            <a:r>
              <a:rPr lang="de-CH" dirty="0" smtClean="0"/>
              <a:t>Wenn nur ins Heim bei &gt;60 Min Pflege/Tag:</a:t>
            </a:r>
            <a:br>
              <a:rPr lang="de-CH" dirty="0" smtClean="0"/>
            </a:br>
            <a:r>
              <a:rPr lang="de-CH" dirty="0" smtClean="0"/>
              <a:t>Ev. 16% weniger Heimbedarf = neu +683 Heime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7.11.2022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rgbClr val="0070C0"/>
                </a:solidFill>
              </a:rPr>
              <a:t>Bessere Optionen bis 2040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 lnSpcReduction="10000"/>
          </a:bodyPr>
          <a:lstStyle/>
          <a:p>
            <a:r>
              <a:rPr lang="de-CH" dirty="0" smtClean="0"/>
              <a:t>Wir Babyboomer wollen auch bei Gebrechlichkeit und leichterem-mittlerem Pflegebedarf </a:t>
            </a:r>
            <a:br>
              <a:rPr lang="de-CH" dirty="0" smtClean="0"/>
            </a:br>
            <a:r>
              <a:rPr lang="de-CH" b="1" dirty="0" smtClean="0">
                <a:solidFill>
                  <a:srgbClr val="00B050"/>
                </a:solidFill>
              </a:rPr>
              <a:t>zu Hause bleiben</a:t>
            </a:r>
            <a:r>
              <a:rPr lang="de-CH" dirty="0" smtClean="0"/>
              <a:t>, </a:t>
            </a:r>
            <a:r>
              <a:rPr lang="de-CH" b="1" dirty="0" smtClean="0">
                <a:solidFill>
                  <a:srgbClr val="FF0000"/>
                </a:solidFill>
              </a:rPr>
              <a:t>nicht ins Heim</a:t>
            </a:r>
          </a:p>
          <a:p>
            <a:r>
              <a:rPr lang="de-CH" dirty="0" smtClean="0"/>
              <a:t>Unter 90-120 Min Pflege/d nicht ins Heim dafür</a:t>
            </a:r>
            <a:br>
              <a:rPr lang="de-CH" dirty="0" smtClean="0"/>
            </a:br>
            <a:r>
              <a:rPr lang="de-CH" dirty="0" smtClean="0"/>
              <a:t> mehr Spitex Pflege und </a:t>
            </a:r>
            <a:r>
              <a:rPr lang="de-CH" b="1" dirty="0" smtClean="0"/>
              <a:t>Betreuung</a:t>
            </a:r>
            <a:r>
              <a:rPr lang="de-CH" dirty="0" smtClean="0"/>
              <a:t> + mehr </a:t>
            </a:r>
            <a:r>
              <a:rPr lang="de-CH" dirty="0" err="1" smtClean="0"/>
              <a:t>BeWo</a:t>
            </a:r>
            <a:endParaRPr lang="de-CH" dirty="0" smtClean="0"/>
          </a:p>
          <a:p>
            <a:r>
              <a:rPr lang="de-CH" dirty="0" smtClean="0"/>
              <a:t>Gute Betreuung verhindert früh Pflegebedarf</a:t>
            </a:r>
          </a:p>
          <a:p>
            <a:r>
              <a:rPr lang="de-CH" dirty="0" smtClean="0"/>
              <a:t>Achtung: Sturzgefahr ist </a:t>
            </a:r>
            <a:r>
              <a:rPr lang="de-CH" dirty="0" smtClean="0">
                <a:solidFill>
                  <a:srgbClr val="FF0000"/>
                </a:solidFill>
              </a:rPr>
              <a:t>im Heim nicht</a:t>
            </a:r>
            <a:r>
              <a:rPr lang="de-CH" dirty="0" smtClean="0"/>
              <a:t> geringer!</a:t>
            </a:r>
          </a:p>
          <a:p>
            <a:r>
              <a:rPr lang="de-CH" dirty="0" smtClean="0">
                <a:solidFill>
                  <a:srgbClr val="00B0F0"/>
                </a:solidFill>
              </a:rPr>
              <a:t>Ihre Aufgabe: </a:t>
            </a:r>
            <a:r>
              <a:rPr lang="de-CH" dirty="0" smtClean="0"/>
              <a:t>Betreuungsfinanzierung organisieren!</a:t>
            </a:r>
          </a:p>
          <a:p>
            <a:r>
              <a:rPr lang="de-CH" dirty="0" smtClean="0"/>
              <a:t>Ev. nötig fürsorgliche Autorität (für HHD, </a:t>
            </a:r>
            <a:r>
              <a:rPr lang="de-CH" dirty="0" err="1" smtClean="0"/>
              <a:t>BesuchsD</a:t>
            </a:r>
            <a:r>
              <a:rPr lang="de-CH" dirty="0" smtClean="0"/>
              <a:t>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7.11.2022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20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070C0"/>
                </a:solidFill>
              </a:rPr>
              <a:t>Bessere soziale und Haushalt-Betreuung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4713387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Modell Paul Schiller Stiftung: Gute Betreuung =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Selbstsorge selber und durch Umgebung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Alltagsgestaltung unterstützt durch </a:t>
            </a:r>
            <a:r>
              <a:rPr lang="de-CH" dirty="0" err="1" smtClean="0"/>
              <a:t>Betreudienst</a:t>
            </a:r>
            <a:endParaRPr lang="de-CH" dirty="0" smtClean="0"/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Soziale Teilhabe              «              «              «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Gemeinsame Haushaltführung «   «            «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Betreuung und Pflege                  «   «           «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Beratung und Koordination               «          «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7.11.2022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6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rgbClr val="0070C0"/>
                </a:solidFill>
              </a:rPr>
              <a:t>Wirkung guter sozialer </a:t>
            </a:r>
            <a:r>
              <a:rPr lang="de-CH" b="1" dirty="0">
                <a:solidFill>
                  <a:srgbClr val="0070C0"/>
                </a:solidFill>
              </a:rPr>
              <a:t>B</a:t>
            </a:r>
            <a:r>
              <a:rPr lang="de-CH" b="1" dirty="0" smtClean="0">
                <a:solidFill>
                  <a:srgbClr val="0070C0"/>
                </a:solidFill>
              </a:rPr>
              <a:t>etreuung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 smtClean="0"/>
              <a:t> Voraussetzung : Zahlbar für alle incl. </a:t>
            </a:r>
            <a:r>
              <a:rPr lang="de-CH" dirty="0" err="1" smtClean="0"/>
              <a:t>El</a:t>
            </a:r>
            <a:r>
              <a:rPr lang="de-CH" dirty="0" smtClean="0"/>
              <a:t>, ev. Fond</a:t>
            </a:r>
          </a:p>
          <a:p>
            <a:r>
              <a:rPr lang="de-CH" dirty="0" smtClean="0"/>
              <a:t>Bessere </a:t>
            </a:r>
            <a:r>
              <a:rPr lang="de-CH" dirty="0"/>
              <a:t>L</a:t>
            </a:r>
            <a:r>
              <a:rPr lang="de-CH" dirty="0" smtClean="0"/>
              <a:t>ebensqualität</a:t>
            </a:r>
          </a:p>
          <a:p>
            <a:r>
              <a:rPr lang="de-CH" dirty="0" smtClean="0"/>
              <a:t>Pflegebedürftigkeit später und geringer oft bis kurz vor Tod</a:t>
            </a:r>
          </a:p>
          <a:p>
            <a:r>
              <a:rPr lang="de-CH" dirty="0" smtClean="0"/>
              <a:t>Nicht mehr Pflegepersonal</a:t>
            </a:r>
          </a:p>
          <a:p>
            <a:r>
              <a:rPr lang="de-CH" dirty="0" smtClean="0"/>
              <a:t> Mehr Sozial geschulte Fachpersonen </a:t>
            </a:r>
            <a:r>
              <a:rPr lang="de-CH" b="1" dirty="0" smtClean="0">
                <a:solidFill>
                  <a:srgbClr val="00B0F0"/>
                </a:solidFill>
              </a:rPr>
              <a:t>=Sie </a:t>
            </a:r>
            <a:r>
              <a:rPr lang="de-CH" dirty="0" smtClean="0"/>
              <a:t>und von diesen angeleitete Laien und Freiwillige:</a:t>
            </a:r>
            <a:br>
              <a:rPr lang="de-CH" dirty="0" smtClean="0"/>
            </a:br>
            <a:r>
              <a:rPr lang="de-CH" dirty="0" smtClean="0"/>
              <a:t>nötig dazu mehr Ausbildung- u. </a:t>
            </a:r>
            <a:r>
              <a:rPr lang="de-CH" dirty="0" err="1" smtClean="0"/>
              <a:t>Praktikaplätze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7.11.2022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F3D36-3EA5-41C6-8916-974B16B065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04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620688"/>
          </a:xfrm>
        </p:spPr>
        <p:txBody>
          <a:bodyPr>
            <a:normAutofit fontScale="90000"/>
          </a:bodyPr>
          <a:lstStyle/>
          <a:p>
            <a:r>
              <a:rPr lang="de-CH" sz="4000" dirty="0" smtClean="0"/>
              <a:t>z.B. Professorin, 68J, verwahrlost, arrogant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CH" dirty="0" err="1" smtClean="0"/>
              <a:t>Uhrtest</a:t>
            </a:r>
            <a:r>
              <a:rPr lang="de-CH" dirty="0" smtClean="0"/>
              <a:t>: zeigt neben Raumsinn Planungsfähigkeit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3 </a:t>
            </a:r>
            <a:r>
              <a:rPr lang="de-CH" dirty="0" err="1" smtClean="0"/>
              <a:t>Binet</a:t>
            </a:r>
            <a:r>
              <a:rPr lang="de-CH" dirty="0" smtClean="0"/>
              <a:t>-Bilder: werden die Stories erfasst (warum?)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 </a:t>
            </a:r>
            <a:r>
              <a:rPr lang="de-CH" dirty="0" err="1" smtClean="0"/>
              <a:t>Stroop</a:t>
            </a:r>
            <a:r>
              <a:rPr lang="de-CH" dirty="0" smtClean="0"/>
              <a:t>-Test: schwarz </a:t>
            </a:r>
            <a:r>
              <a:rPr lang="de-CH" dirty="0" smtClean="0">
                <a:solidFill>
                  <a:srgbClr val="FF0000"/>
                </a:solidFill>
              </a:rPr>
              <a:t>grün  </a:t>
            </a:r>
            <a:r>
              <a:rPr lang="de-CH" dirty="0" smtClean="0">
                <a:solidFill>
                  <a:srgbClr val="00B050"/>
                </a:solidFill>
              </a:rPr>
              <a:t>rot  </a:t>
            </a:r>
            <a:r>
              <a:rPr lang="de-CH" dirty="0" smtClean="0"/>
              <a:t>: Worte lesen Farben unterdrücken (testet Beeinflussbarkeit)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Zahlen-Buchstaben-</a:t>
            </a:r>
            <a:r>
              <a:rPr lang="de-CH" dirty="0" err="1" smtClean="0"/>
              <a:t>Verbindetest</a:t>
            </a:r>
            <a:r>
              <a:rPr lang="de-CH" dirty="0" smtClean="0"/>
              <a:t>: 1A 2B 3 C 4 D 5 E… (testet Umstellfähigkeit, im Vergleich zu 1 2 3 4 …)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Verschiedene neuropsychologische Computer-Tests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3-5 geben gut belegte Normwerte(wichtig bei Streitfällen, oder wenn Pat. Uneinsichtig)</a:t>
            </a:r>
          </a:p>
          <a:p>
            <a:pPr marL="514350" indent="-514350">
              <a:buFont typeface="+mj-lt"/>
              <a:buAutoNum type="arabicPeriod"/>
            </a:pP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Wea ZfG UZH 2013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D4C-F605-4AC8-9291-DB11AE58AA77}" type="slidenum">
              <a:rPr lang="de-CH" smtClean="0"/>
              <a:t>17</a:t>
            </a:fld>
            <a:endParaRPr lang="de-CH"/>
          </a:p>
        </p:txBody>
      </p:sp>
      <p:pic>
        <p:nvPicPr>
          <p:cNvPr id="1026" name="Picture 2" descr="C:\Users\Albert Wettstein\Desktop\SAD 8-2011\PPP 2010\Fallvorstellung Demente Autofahrerin\Uhrtest E Kol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758" y="635928"/>
            <a:ext cx="9144000" cy="647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46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3096344"/>
          </a:xfrm>
        </p:spPr>
        <p:txBody>
          <a:bodyPr/>
          <a:lstStyle/>
          <a:p>
            <a:r>
              <a:rPr lang="de-CH" b="1" dirty="0" smtClean="0">
                <a:solidFill>
                  <a:srgbClr val="0070C0"/>
                </a:solidFill>
              </a:rPr>
              <a:t>Andere konkrete Beispiele</a:t>
            </a:r>
            <a:br>
              <a:rPr lang="de-CH" b="1" dirty="0" smtClean="0">
                <a:solidFill>
                  <a:srgbClr val="0070C0"/>
                </a:solidFill>
              </a:rPr>
            </a:br>
            <a:r>
              <a:rPr lang="de-CH" b="1" dirty="0" smtClean="0">
                <a:solidFill>
                  <a:srgbClr val="0070C0"/>
                </a:solidFill>
              </a:rPr>
              <a:t>werden im Workshop F besprochen 10.40-11.40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6000" b="1" dirty="0">
                <a:solidFill>
                  <a:srgbClr val="00B0F0"/>
                </a:solidFill>
              </a:rPr>
              <a:t>V</a:t>
            </a:r>
            <a:r>
              <a:rPr lang="de-CH" sz="6000" b="1" dirty="0" smtClean="0">
                <a:solidFill>
                  <a:srgbClr val="00B0F0"/>
                </a:solidFill>
              </a:rPr>
              <a:t>erständnisfragen?</a:t>
            </a:r>
          </a:p>
          <a:p>
            <a:pPr marL="0" indent="0">
              <a:buNone/>
            </a:pPr>
            <a:r>
              <a:rPr lang="de-CH" sz="6000" b="1" dirty="0" smtClean="0">
                <a:solidFill>
                  <a:srgbClr val="00B0F0"/>
                </a:solidFill>
              </a:rPr>
              <a:t>Kommentare?</a:t>
            </a:r>
            <a:endParaRPr lang="en-US" sz="6000" b="1" dirty="0">
              <a:solidFill>
                <a:srgbClr val="00B0F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5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5400" b="1" dirty="0" smtClean="0">
                <a:solidFill>
                  <a:srgbClr val="0070C0"/>
                </a:solidFill>
              </a:rPr>
              <a:t>Häufigkeit von Demenz</a:t>
            </a:r>
            <a:endParaRPr lang="de-CH" sz="5400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525963"/>
          </a:xfrm>
        </p:spPr>
        <p:txBody>
          <a:bodyPr>
            <a:noAutofit/>
          </a:bodyPr>
          <a:lstStyle/>
          <a:p>
            <a:r>
              <a:rPr lang="de-CH" dirty="0" smtClean="0"/>
              <a:t>Sie verdoppelt sich, immer, wenn 5 J. älter</a:t>
            </a:r>
          </a:p>
          <a:p>
            <a:pPr marL="0" indent="0">
              <a:buNone/>
            </a:pPr>
            <a:r>
              <a:rPr lang="de-CH" dirty="0"/>
              <a:t> </a:t>
            </a:r>
            <a:r>
              <a:rPr lang="de-CH" dirty="0" smtClean="0"/>
              <a:t>   und wenn Elternteil oder Geschwister dement</a:t>
            </a:r>
          </a:p>
          <a:p>
            <a:r>
              <a:rPr lang="de-CH" dirty="0" smtClean="0"/>
              <a:t>60-64j : 0.7 % </a:t>
            </a:r>
            <a:r>
              <a:rPr lang="de-CH" dirty="0" smtClean="0">
                <a:solidFill>
                  <a:srgbClr val="00B050"/>
                </a:solidFill>
              </a:rPr>
              <a:t>neu 0.4%  </a:t>
            </a:r>
            <a:r>
              <a:rPr lang="de-CH" dirty="0" smtClean="0"/>
              <a:t>65-69j : 1,4 % </a:t>
            </a:r>
            <a:r>
              <a:rPr lang="de-CH" dirty="0" smtClean="0">
                <a:solidFill>
                  <a:srgbClr val="00B050"/>
                </a:solidFill>
              </a:rPr>
              <a:t>0,7%</a:t>
            </a:r>
          </a:p>
          <a:p>
            <a:r>
              <a:rPr lang="de-CH" dirty="0" smtClean="0"/>
              <a:t>70-74j : 2.8 %    </a:t>
            </a:r>
            <a:r>
              <a:rPr lang="de-CH" dirty="0" smtClean="0">
                <a:solidFill>
                  <a:srgbClr val="00B050"/>
                </a:solidFill>
              </a:rPr>
              <a:t>1,4%</a:t>
            </a:r>
            <a:r>
              <a:rPr lang="de-CH" dirty="0" smtClean="0"/>
              <a:t>       75-79j : 5.6 % </a:t>
            </a:r>
            <a:r>
              <a:rPr lang="de-CH" dirty="0" smtClean="0">
                <a:solidFill>
                  <a:srgbClr val="00B050"/>
                </a:solidFill>
              </a:rPr>
              <a:t>2,8%</a:t>
            </a:r>
          </a:p>
          <a:p>
            <a:r>
              <a:rPr lang="de-CH" dirty="0" smtClean="0"/>
              <a:t>80-84j : 10 %    </a:t>
            </a:r>
            <a:r>
              <a:rPr lang="de-CH" b="1" dirty="0" smtClean="0">
                <a:solidFill>
                  <a:srgbClr val="00B050"/>
                </a:solidFill>
              </a:rPr>
              <a:t>5%</a:t>
            </a:r>
            <a:r>
              <a:rPr lang="de-CH" b="1" dirty="0" smtClean="0"/>
              <a:t>            </a:t>
            </a:r>
            <a:r>
              <a:rPr lang="de-CH" dirty="0" smtClean="0"/>
              <a:t>85-89j : 20  % </a:t>
            </a:r>
            <a:r>
              <a:rPr lang="de-CH" b="1" dirty="0" smtClean="0">
                <a:solidFill>
                  <a:srgbClr val="00B050"/>
                </a:solidFill>
              </a:rPr>
              <a:t>10%</a:t>
            </a:r>
          </a:p>
          <a:p>
            <a:r>
              <a:rPr lang="de-CH" dirty="0" smtClean="0"/>
              <a:t>&gt;90j:      40 %    </a:t>
            </a:r>
            <a:r>
              <a:rPr lang="de-CH" b="1" dirty="0" smtClean="0">
                <a:solidFill>
                  <a:srgbClr val="00B050"/>
                </a:solidFill>
              </a:rPr>
              <a:t>20%        </a:t>
            </a:r>
          </a:p>
          <a:p>
            <a:r>
              <a:rPr lang="de-CH" dirty="0" smtClean="0"/>
              <a:t>CH : 8000 Personen &lt;60j mit Demenz </a:t>
            </a:r>
          </a:p>
          <a:p>
            <a:r>
              <a:rPr lang="de-CH" dirty="0" smtClean="0">
                <a:solidFill>
                  <a:srgbClr val="00B050"/>
                </a:solidFill>
              </a:rPr>
              <a:t>In letzten 30 j nur noch halb so viele neu dement</a:t>
            </a:r>
            <a:endParaRPr lang="de-CH" dirty="0">
              <a:solidFill>
                <a:srgbClr val="00B05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WeA ZfG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02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de-CH" sz="4000" b="1" dirty="0" smtClean="0">
                <a:solidFill>
                  <a:srgbClr val="0070C0"/>
                </a:solidFill>
              </a:rPr>
              <a:t>7 relevante Fragen, ob dement</a:t>
            </a:r>
            <a:br>
              <a:rPr lang="de-CH" sz="4000" b="1" dirty="0" smtClean="0">
                <a:solidFill>
                  <a:srgbClr val="0070C0"/>
                </a:solidFill>
              </a:rPr>
            </a:br>
            <a:r>
              <a:rPr lang="de-CH" sz="4000" b="1" dirty="0" smtClean="0">
                <a:solidFill>
                  <a:srgbClr val="0070C0"/>
                </a:solidFill>
              </a:rPr>
              <a:t>an jemanden der Betr. gut kennt</a:t>
            </a:r>
            <a:endParaRPr lang="de-CH" sz="4000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83357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de-CH" dirty="0" smtClean="0"/>
              <a:t>Im Vergleich zu vor 2 J: ein bisschen schlechter=1</a:t>
            </a:r>
            <a:br>
              <a:rPr lang="de-CH" dirty="0" smtClean="0"/>
            </a:br>
            <a:r>
              <a:rPr lang="de-CH" dirty="0" smtClean="0"/>
              <a:t>                                         viel schlechter=2 </a:t>
            </a:r>
            <a:r>
              <a:rPr lang="de-CH" dirty="0" err="1" smtClean="0"/>
              <a:t>Pkte</a:t>
            </a:r>
            <a:endParaRPr lang="de-CH" dirty="0" smtClean="0"/>
          </a:p>
          <a:p>
            <a:r>
              <a:rPr lang="de-CH" dirty="0" smtClean="0"/>
              <a:t>2-4 Punkte: </a:t>
            </a:r>
            <a:r>
              <a:rPr lang="de-CH" dirty="0" err="1" smtClean="0"/>
              <a:t>Prädemenz</a:t>
            </a:r>
            <a:endParaRPr lang="de-CH" dirty="0" smtClean="0"/>
          </a:p>
          <a:p>
            <a:r>
              <a:rPr lang="de-CH" dirty="0" smtClean="0"/>
              <a:t>&gt;4 Punkte: 95% wahrscheinlich Demenz mit relevanten Fehlleistungen im Alltag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WeA ZfG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320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4800" b="1" dirty="0" smtClean="0">
                <a:solidFill>
                  <a:srgbClr val="0070C0"/>
                </a:solidFill>
              </a:rPr>
              <a:t>Die 7 Fragen</a:t>
            </a:r>
            <a:endParaRPr lang="de-CH" sz="4800" dirty="0">
              <a:solidFill>
                <a:srgbClr val="0070C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CH" dirty="0" smtClean="0"/>
              <a:t>Adressen, Berufe von Freunden erinnern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An </a:t>
            </a:r>
            <a:r>
              <a:rPr lang="de-CH" dirty="0"/>
              <a:t>E</a:t>
            </a:r>
            <a:r>
              <a:rPr lang="de-CH" dirty="0" smtClean="0"/>
              <a:t>reignisse vor Kurzem erinnern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An Unterhaltung vor einigen Tagen erinnern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Tag und Monat erinnern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Unüblich Abgelegtes wiederfinden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Neues lernen können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 smtClean="0"/>
              <a:t>Finanzen erledigen können</a:t>
            </a:r>
            <a:endParaRPr lang="de-CH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WeA ZfG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15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8569B-28DE-4B23-A0B3-4F48152B3A65}" type="slidenum">
              <a:rPr lang="de-CH"/>
              <a:pPr/>
              <a:t>5</a:t>
            </a:fld>
            <a:endParaRPr lang="de-CH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99392"/>
            <a:ext cx="8003232" cy="1517030"/>
          </a:xfrm>
        </p:spPr>
        <p:txBody>
          <a:bodyPr>
            <a:normAutofit/>
          </a:bodyPr>
          <a:lstStyle/>
          <a:p>
            <a:r>
              <a:rPr lang="de-CH" sz="4000" b="1" dirty="0" smtClean="0">
                <a:solidFill>
                  <a:srgbClr val="0070C0"/>
                </a:solidFill>
              </a:rPr>
              <a:t>Für Demenz-Diagnose nötig</a:t>
            </a:r>
            <a:endParaRPr lang="de-CH" sz="4000" b="1" dirty="0">
              <a:solidFill>
                <a:srgbClr val="0070C0"/>
              </a:solidFill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89248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CH" sz="2800" b="1" dirty="0" smtClean="0"/>
              <a:t>Neben </a:t>
            </a:r>
            <a:r>
              <a:rPr lang="de-CH" sz="2800" b="1" dirty="0"/>
              <a:t>Gedächtnisstörungen</a:t>
            </a:r>
          </a:p>
          <a:p>
            <a:pPr marL="0" indent="0">
              <a:buNone/>
            </a:pPr>
            <a:r>
              <a:rPr lang="de-CH" sz="2800" dirty="0"/>
              <a:t>	</a:t>
            </a:r>
            <a:r>
              <a:rPr lang="de-CH" sz="2800" dirty="0" smtClean="0"/>
              <a:t>(= </a:t>
            </a:r>
            <a:r>
              <a:rPr lang="de-CH" sz="2800" dirty="0"/>
              <a:t>Leitsymptom </a:t>
            </a:r>
            <a:r>
              <a:rPr lang="de-CH" sz="2800" dirty="0">
                <a:cs typeface="Arial" charset="0"/>
              </a:rPr>
              <a:t>≠ leidverursachendes Symptom</a:t>
            </a:r>
            <a:r>
              <a:rPr lang="de-CH" sz="2800" dirty="0" smtClean="0">
                <a:cs typeface="Arial" charset="0"/>
              </a:rPr>
              <a:t>) </a:t>
            </a:r>
            <a:r>
              <a:rPr lang="de-CH" sz="2800" b="1" dirty="0" smtClean="0">
                <a:cs typeface="Arial" charset="0"/>
              </a:rPr>
              <a:t>Mind. eines der folgenden  </a:t>
            </a:r>
          </a:p>
          <a:p>
            <a:pPr>
              <a:lnSpc>
                <a:spcPct val="120000"/>
              </a:lnSpc>
            </a:pPr>
            <a:r>
              <a:rPr lang="de-CH" b="1" dirty="0" smtClean="0">
                <a:cs typeface="Arial" charset="0"/>
              </a:rPr>
              <a:t>Exekutive Störungen  =</a:t>
            </a:r>
            <a:r>
              <a:rPr lang="de-CH" dirty="0" smtClean="0">
                <a:cs typeface="Arial" charset="0"/>
              </a:rPr>
              <a:t> Versagen </a:t>
            </a:r>
            <a:r>
              <a:rPr lang="de-CH" dirty="0">
                <a:cs typeface="Arial" charset="0"/>
              </a:rPr>
              <a:t>der </a:t>
            </a:r>
            <a:r>
              <a:rPr lang="de-CH" dirty="0" smtClean="0">
                <a:cs typeface="Arial" charset="0"/>
              </a:rPr>
              <a:t>Frontallappen= für </a:t>
            </a:r>
            <a:r>
              <a:rPr lang="de-CH" b="1" dirty="0" smtClean="0">
                <a:cs typeface="Arial" charset="0"/>
              </a:rPr>
              <a:t>Urteilen , Entscheiden, Konzentrieren, Abstrahieren, Unterdrücken</a:t>
            </a:r>
          </a:p>
          <a:p>
            <a:pPr marL="180975" lvl="2" indent="-180975">
              <a:buFontTx/>
              <a:buChar char="•"/>
            </a:pPr>
            <a:r>
              <a:rPr lang="de-CH" sz="2800" b="1" dirty="0" smtClean="0">
                <a:cs typeface="Arial" charset="0"/>
              </a:rPr>
              <a:t> Raumsinn </a:t>
            </a:r>
            <a:r>
              <a:rPr lang="de-CH" sz="2800" dirty="0" smtClean="0">
                <a:cs typeface="Arial" charset="0"/>
              </a:rPr>
              <a:t>(Parietallapp.),</a:t>
            </a:r>
            <a:r>
              <a:rPr lang="de-CH" sz="2800" b="1" dirty="0" smtClean="0">
                <a:cs typeface="Arial" charset="0"/>
              </a:rPr>
              <a:t>örtliche Orientierung</a:t>
            </a:r>
            <a:r>
              <a:rPr lang="de-CH" sz="2800" b="1" dirty="0" smtClean="0"/>
              <a:t> und </a:t>
            </a:r>
            <a:br>
              <a:rPr lang="de-CH" sz="2800" b="1" dirty="0" smtClean="0"/>
            </a:br>
            <a:r>
              <a:rPr lang="de-CH" sz="2800" b="1" dirty="0" smtClean="0"/>
              <a:t>Handfertigkeit, Bewegungsabläufe, </a:t>
            </a:r>
            <a:r>
              <a:rPr lang="de-CH" sz="2800" b="1" dirty="0" err="1" smtClean="0"/>
              <a:t>Gesichterkennen</a:t>
            </a:r>
            <a:endParaRPr lang="de-CH" sz="2800" b="1" dirty="0" smtClean="0"/>
          </a:p>
          <a:p>
            <a:pPr marL="180975" lvl="2" indent="-180975">
              <a:buFontTx/>
              <a:buChar char="•"/>
            </a:pPr>
            <a:r>
              <a:rPr lang="de-CH" sz="2800" b="1" dirty="0" smtClean="0">
                <a:cs typeface="Arial" charset="0"/>
              </a:rPr>
              <a:t>Sprachstörung </a:t>
            </a:r>
            <a:r>
              <a:rPr lang="de-CH" sz="2800" dirty="0" smtClean="0">
                <a:cs typeface="Arial" charset="0"/>
              </a:rPr>
              <a:t>(Temporallappen):</a:t>
            </a:r>
            <a:r>
              <a:rPr lang="de-CH" sz="2800" b="1" dirty="0" smtClean="0">
                <a:cs typeface="Arial" charset="0"/>
              </a:rPr>
              <a:t> </a:t>
            </a:r>
            <a:r>
              <a:rPr lang="de-CH" sz="2800" dirty="0" smtClean="0">
                <a:cs typeface="Arial" charset="0"/>
              </a:rPr>
              <a:t>Verstehen&gt;&gt;Sprechen </a:t>
            </a:r>
            <a:r>
              <a:rPr lang="de-CH" sz="2800" dirty="0">
                <a:cs typeface="Arial" charset="0"/>
              </a:rPr>
              <a:t>L</a:t>
            </a:r>
            <a:r>
              <a:rPr lang="de-CH" sz="2800" dirty="0" smtClean="0">
                <a:cs typeface="Arial" charset="0"/>
              </a:rPr>
              <a:t>esen, Schreiben, Rechnen</a:t>
            </a:r>
            <a:endParaRPr lang="de-CH" sz="2800" dirty="0">
              <a:cs typeface="Arial" charset="0"/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WeA ZfG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33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WeA ZfG</a:t>
            </a: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D4C-F605-4AC8-9291-DB11AE58AA77}" type="slidenum">
              <a:rPr lang="de-CH" smtClean="0"/>
              <a:pPr/>
              <a:t>6</a:t>
            </a:fld>
            <a:endParaRPr lang="de-CH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900220"/>
              </p:ext>
            </p:extLst>
          </p:nvPr>
        </p:nvGraphicFramePr>
        <p:xfrm>
          <a:off x="431585" y="-315416"/>
          <a:ext cx="8712415" cy="653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räsentation" r:id="rId4" imgW="6443502" imgH="4832454" progId="PowerPoint.Show.12">
                  <p:embed/>
                </p:oleObj>
              </mc:Choice>
              <mc:Fallback>
                <p:oleObj name="Präsentation" r:id="rId4" imgW="6443502" imgH="4832454" progId="PowerPoint.Show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85" y="-315416"/>
                        <a:ext cx="8712415" cy="6534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1656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de-CH" b="1" dirty="0" smtClean="0">
                <a:solidFill>
                  <a:srgbClr val="0070C0"/>
                </a:solidFill>
              </a:rPr>
              <a:t>Sprachdefizite bei </a:t>
            </a:r>
            <a:r>
              <a:rPr lang="de-CH" b="1" dirty="0">
                <a:solidFill>
                  <a:srgbClr val="0070C0"/>
                </a:solidFill>
              </a:rPr>
              <a:t>D</a:t>
            </a:r>
            <a:r>
              <a:rPr lang="de-CH" b="1" dirty="0" smtClean="0">
                <a:solidFill>
                  <a:srgbClr val="0070C0"/>
                </a:solidFill>
              </a:rPr>
              <a:t>emenz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sz="3600" b="1" dirty="0" smtClean="0"/>
              <a:t>Sprechen besser als verstehen. </a:t>
            </a:r>
            <a:r>
              <a:rPr lang="de-CH" sz="3600" dirty="0" smtClean="0"/>
              <a:t>Testen nötig:</a:t>
            </a:r>
          </a:p>
          <a:p>
            <a:pPr marL="0" indent="0">
              <a:buNone/>
            </a:pPr>
            <a:r>
              <a:rPr lang="de-CH" sz="3600" dirty="0" smtClean="0"/>
              <a:t>5 Gegenstände vor Betr. legen, dann sagen:</a:t>
            </a:r>
          </a:p>
          <a:p>
            <a:pPr marL="0" indent="0">
              <a:buNone/>
            </a:pPr>
            <a:r>
              <a:rPr lang="de-CH" sz="3600" b="1" dirty="0" smtClean="0"/>
              <a:t>Geben sie mir das, wo zwischen x und y liegt:</a:t>
            </a:r>
          </a:p>
          <a:p>
            <a:pPr marL="0" indent="0">
              <a:buNone/>
            </a:pPr>
            <a:r>
              <a:rPr lang="de-CH" dirty="0" smtClean="0"/>
              <a:t>Bleistift                      = X</a:t>
            </a:r>
            <a:br>
              <a:rPr lang="de-CH" dirty="0" smtClean="0"/>
            </a:br>
            <a:r>
              <a:rPr lang="de-CH" dirty="0" smtClean="0"/>
              <a:t>Gummi</a:t>
            </a:r>
          </a:p>
          <a:p>
            <a:pPr marL="0" indent="0">
              <a:buNone/>
            </a:pPr>
            <a:r>
              <a:rPr lang="de-CH" dirty="0" smtClean="0"/>
              <a:t>Büroklammer           = y</a:t>
            </a:r>
          </a:p>
          <a:p>
            <a:pPr marL="0" indent="0">
              <a:buNone/>
            </a:pPr>
            <a:r>
              <a:rPr lang="de-CH" dirty="0" smtClean="0"/>
              <a:t>Kugelschreiber</a:t>
            </a:r>
          </a:p>
          <a:p>
            <a:pPr marL="0" indent="0">
              <a:buNone/>
            </a:pPr>
            <a:r>
              <a:rPr lang="de-CH" dirty="0" err="1"/>
              <a:t>P</a:t>
            </a:r>
            <a:r>
              <a:rPr lang="de-CH" dirty="0" err="1" smtClean="0"/>
              <a:t>apierli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wenn sie Gummi gibt: Verstehen=gut, sonst einfachere Aufforderungen machen, bis sie mehrfach versteht&gt;&gt;</a:t>
            </a:r>
            <a:br>
              <a:rPr lang="de-CH" dirty="0" smtClean="0"/>
            </a:br>
            <a:r>
              <a:rPr lang="de-CH" dirty="0"/>
              <a:t>A</a:t>
            </a:r>
            <a:r>
              <a:rPr lang="de-CH" dirty="0" smtClean="0"/>
              <a:t>nleitung für das Sprechen mit Betroffener Person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15.9.2023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WeA ZfG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B3E67-E38F-4CAE-B05B-77650459EB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435280" cy="1143000"/>
          </a:xfrm>
        </p:spPr>
        <p:txBody>
          <a:bodyPr>
            <a:normAutofit/>
          </a:bodyPr>
          <a:lstStyle/>
          <a:p>
            <a:r>
              <a:rPr lang="de-CH" b="1" dirty="0" smtClean="0">
                <a:solidFill>
                  <a:srgbClr val="0070C0"/>
                </a:solidFill>
              </a:rPr>
              <a:t>Überlebensrate, wenn neu dement</a:t>
            </a:r>
            <a:endParaRPr lang="de-CH" b="1" dirty="0">
              <a:solidFill>
                <a:srgbClr val="0070C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ZfG WeA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16D8-E080-4C4A-9E71-9BDC93782DEF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31800" y="512763"/>
            <a:ext cx="8316913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CH" sz="2400" dirty="0" smtClean="0"/>
          </a:p>
        </p:txBody>
      </p:sp>
      <p:graphicFrame>
        <p:nvGraphicFramePr>
          <p:cNvPr id="8" name="Group 103"/>
          <p:cNvGraphicFramePr>
            <a:graphicFrameLocks noGrp="1"/>
          </p:cNvGraphicFramePr>
          <p:nvPr/>
        </p:nvGraphicFramePr>
        <p:xfrm>
          <a:off x="395536" y="1556792"/>
          <a:ext cx="8748465" cy="2976584"/>
        </p:xfrm>
        <a:graphic>
          <a:graphicData uri="http://schemas.openxmlformats.org/drawingml/2006/table">
            <a:tbl>
              <a:tblPr/>
              <a:tblGrid>
                <a:gridCol w="1800200"/>
                <a:gridCol w="936104"/>
                <a:gridCol w="2088232"/>
                <a:gridCol w="2808312"/>
                <a:gridCol w="1115617"/>
              </a:tblGrid>
              <a:tr h="841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60 - 69   J.: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6.7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(25% / 75 % 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 3.1 / 10.8)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</a:t>
                      </a:r>
                      <a:endParaRPr kumimoji="0" lang="de-CH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90+        J.: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1.9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(25% / 75 %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: 0.7 /   3.6)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 – 89 J.:</a:t>
                      </a:r>
                    </a:p>
                  </a:txBody>
                  <a:tcPr marL="0" marR="0"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5 </a:t>
                      </a:r>
                      <a:r>
                        <a:rPr kumimoji="0" lang="de-CH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Jahresüber</a:t>
                      </a: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r>
                        <a:rPr kumimoji="0" lang="de-DE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lebensrate: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mit Demenz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ohne Demenz</a:t>
                      </a:r>
                      <a:endParaRPr kumimoji="0" lang="de-CH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60 %</a:t>
                      </a:r>
                      <a:br>
                        <a:rPr kumimoji="0" lang="de-C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de-CH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323528" y="4797152"/>
            <a:ext cx="8507288" cy="8926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CH" sz="3600" b="1" dirty="0" smtClean="0">
                <a:solidFill>
                  <a:srgbClr val="FF0000"/>
                </a:solidFill>
              </a:rPr>
              <a:t>Demenz  ist dritthäufigste Todesursache</a:t>
            </a:r>
            <a:endParaRPr lang="de-CH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7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rgbClr val="0070C0"/>
                </a:solidFill>
              </a:rPr>
              <a:t>Sozial-ökologische </a:t>
            </a:r>
            <a:r>
              <a:rPr lang="de-CH" b="1" dirty="0">
                <a:solidFill>
                  <a:srgbClr val="0070C0"/>
                </a:solidFill>
              </a:rPr>
              <a:t>Konzept </a:t>
            </a:r>
            <a:r>
              <a:rPr lang="de-CH" sz="1800" b="1" dirty="0" smtClean="0">
                <a:solidFill>
                  <a:srgbClr val="0070C0"/>
                </a:solidFill>
              </a:rPr>
              <a:t>von R.H</a:t>
            </a:r>
            <a:r>
              <a:rPr lang="de-CH" sz="1800" b="1" dirty="0">
                <a:solidFill>
                  <a:srgbClr val="0070C0"/>
                </a:solidFill>
              </a:rPr>
              <a:t>. Moos 1994:</a:t>
            </a:r>
            <a:br>
              <a:rPr lang="de-CH" sz="1800" b="1" dirty="0">
                <a:solidFill>
                  <a:srgbClr val="0070C0"/>
                </a:solidFill>
              </a:rPr>
            </a:br>
            <a:r>
              <a:rPr lang="de-CH" sz="3200" b="1" dirty="0" smtClean="0">
                <a:solidFill>
                  <a:srgbClr val="0070C0"/>
                </a:solidFill>
              </a:rPr>
              <a:t>gibt Wegleitung für Wohnfähigkeit</a:t>
            </a:r>
            <a:endParaRPr lang="de-CH" sz="1800" b="1" dirty="0">
              <a:solidFill>
                <a:srgbClr val="0070C0"/>
              </a:solidFill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316912" cy="4537099"/>
          </a:xfrm>
        </p:spPr>
        <p:txBody>
          <a:bodyPr>
            <a:normAutofit fontScale="85000" lnSpcReduction="10000"/>
          </a:bodyPr>
          <a:lstStyle/>
          <a:p>
            <a:r>
              <a:rPr lang="de-CH" sz="2000" b="1" dirty="0"/>
              <a:t>Persönlichkeit</a:t>
            </a:r>
          </a:p>
          <a:p>
            <a:r>
              <a:rPr lang="de-CH" sz="2000" b="1" dirty="0"/>
              <a:t>Biographie</a:t>
            </a:r>
          </a:p>
          <a:p>
            <a:r>
              <a:rPr lang="de-CH" sz="2000" b="1" dirty="0" smtClean="0"/>
              <a:t>Krankheiten</a:t>
            </a:r>
            <a:br>
              <a:rPr lang="de-CH" sz="2000" b="1" dirty="0" smtClean="0"/>
            </a:br>
            <a:r>
              <a:rPr lang="de-CH" sz="2000" b="1" dirty="0" smtClean="0"/>
              <a:t>z.B. Demenz</a:t>
            </a:r>
            <a:endParaRPr lang="de-CH" sz="2000" b="1" dirty="0"/>
          </a:p>
          <a:p>
            <a:endParaRPr lang="de-CH" sz="2000" b="1" dirty="0"/>
          </a:p>
          <a:p>
            <a:endParaRPr lang="de-CH" sz="2000" b="1" dirty="0" smtClean="0"/>
          </a:p>
          <a:p>
            <a:pPr marL="0" indent="0">
              <a:buNone/>
            </a:pPr>
            <a:r>
              <a:rPr lang="de-CH" sz="2000" b="1" dirty="0" smtClean="0"/>
              <a:t>               Persönlichkeit                Biografie          Krankheiten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de-CH" sz="2000" b="1" dirty="0"/>
              <a:t> </a:t>
            </a:r>
            <a:r>
              <a:rPr lang="de-CH" sz="2000" b="1" dirty="0" smtClean="0"/>
              <a:t>                                  Person</a:t>
            </a:r>
            <a:endParaRPr lang="de-CH" sz="2000" b="1" dirty="0"/>
          </a:p>
          <a:p>
            <a:pPr marL="0" indent="0">
              <a:buNone/>
            </a:pPr>
            <a:r>
              <a:rPr lang="de-CH" sz="2000" b="1" dirty="0"/>
              <a:t>			</a:t>
            </a:r>
            <a:r>
              <a:rPr lang="de-CH" sz="2000" b="1" dirty="0" smtClean="0"/>
              <a:t> 	</a:t>
            </a:r>
            <a:r>
              <a:rPr lang="de-CH" sz="2000" b="1" dirty="0"/>
              <a:t>	</a:t>
            </a:r>
            <a:r>
              <a:rPr lang="de-CH" sz="2000" b="1" dirty="0" smtClean="0"/>
              <a:t>Verhalten  </a:t>
            </a:r>
            <a:r>
              <a:rPr lang="de-CH" sz="2000" b="1" dirty="0" smtClean="0">
                <a:solidFill>
                  <a:srgbClr val="FF0000"/>
                </a:solidFill>
              </a:rPr>
              <a:t>z. B. Unfall, Brandgefahr</a:t>
            </a:r>
          </a:p>
          <a:p>
            <a:pPr marL="0" indent="0">
              <a:buNone/>
            </a:pPr>
            <a:r>
              <a:rPr lang="de-CH" sz="2000" b="1" dirty="0"/>
              <a:t>			</a:t>
            </a:r>
            <a:r>
              <a:rPr lang="de-CH" sz="2000" b="1" dirty="0" smtClean="0"/>
              <a:t>Umwelt</a:t>
            </a:r>
            <a:r>
              <a:rPr lang="de-CH" sz="2000" b="1" dirty="0"/>
              <a:t>	  </a:t>
            </a:r>
            <a:r>
              <a:rPr lang="de-CH" sz="2000" b="1" dirty="0" smtClean="0"/>
              <a:t> </a:t>
            </a:r>
            <a:r>
              <a:rPr lang="de-CH" sz="2000" b="1" dirty="0"/>
              <a:t>	</a:t>
            </a:r>
          </a:p>
          <a:p>
            <a:pPr marL="0" indent="0">
              <a:buNone/>
            </a:pPr>
            <a:r>
              <a:rPr lang="de-CH" sz="2000" b="1" dirty="0"/>
              <a:t>		</a:t>
            </a:r>
          </a:p>
          <a:p>
            <a:pPr marL="0" indent="0">
              <a:buNone/>
            </a:pPr>
            <a:r>
              <a:rPr lang="de-CH" sz="2000" b="1" dirty="0"/>
              <a:t>		    </a:t>
            </a:r>
            <a:r>
              <a:rPr lang="de-CH" sz="2000" b="1" dirty="0" smtClean="0">
                <a:solidFill>
                  <a:srgbClr val="0070C0"/>
                </a:solidFill>
              </a:rPr>
              <a:t>sozial </a:t>
            </a:r>
            <a:r>
              <a:rPr lang="de-CH" sz="2000" b="1" dirty="0" smtClean="0"/>
              <a:t>         </a:t>
            </a:r>
            <a:r>
              <a:rPr lang="de-CH" sz="2000" b="1" dirty="0"/>
              <a:t>	    </a:t>
            </a:r>
            <a:r>
              <a:rPr lang="de-CH" sz="2000" b="1" dirty="0" smtClean="0"/>
              <a:t>physisch </a:t>
            </a:r>
            <a:br>
              <a:rPr lang="de-CH" sz="2000" b="1" dirty="0" smtClean="0"/>
            </a:br>
            <a:r>
              <a:rPr lang="de-CH" sz="2000" b="1" dirty="0" smtClean="0">
                <a:solidFill>
                  <a:srgbClr val="FF0000"/>
                </a:solidFill>
              </a:rPr>
              <a:t>                     </a:t>
            </a:r>
            <a:br>
              <a:rPr lang="de-CH" sz="2000" b="1" dirty="0" smtClean="0">
                <a:solidFill>
                  <a:srgbClr val="FF0000"/>
                </a:solidFill>
              </a:rPr>
            </a:br>
            <a:r>
              <a:rPr lang="de-CH" sz="2000" b="1" dirty="0" smtClean="0">
                <a:solidFill>
                  <a:srgbClr val="FF0000"/>
                </a:solidFill>
              </a:rPr>
              <a:t>                   Sie! Familie, Spitex            Apparate, MZD, HHD</a:t>
            </a:r>
            <a:endParaRPr lang="de-CH" sz="2000" b="1" dirty="0">
              <a:solidFill>
                <a:srgbClr val="FF0000"/>
              </a:solidFill>
            </a:endParaRPr>
          </a:p>
        </p:txBody>
      </p:sp>
      <p:sp>
        <p:nvSpPr>
          <p:cNvPr id="366596" name="Line 4"/>
          <p:cNvSpPr>
            <a:spLocks noChangeShapeType="1"/>
          </p:cNvSpPr>
          <p:nvPr/>
        </p:nvSpPr>
        <p:spPr bwMode="auto">
          <a:xfrm>
            <a:off x="2411413" y="1844675"/>
            <a:ext cx="360362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597" name="Line 5"/>
          <p:cNvSpPr>
            <a:spLocks noChangeShapeType="1"/>
          </p:cNvSpPr>
          <p:nvPr/>
        </p:nvSpPr>
        <p:spPr bwMode="auto">
          <a:xfrm>
            <a:off x="1979613" y="2205038"/>
            <a:ext cx="7207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598" name="Line 6"/>
          <p:cNvSpPr>
            <a:spLocks noChangeShapeType="1"/>
          </p:cNvSpPr>
          <p:nvPr/>
        </p:nvSpPr>
        <p:spPr bwMode="auto">
          <a:xfrm flipV="1">
            <a:off x="2195513" y="2349500"/>
            <a:ext cx="503237" cy="2159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599" name="Text Box 7"/>
          <p:cNvSpPr txBox="1">
            <a:spLocks noChangeArrowheads="1"/>
          </p:cNvSpPr>
          <p:nvPr/>
        </p:nvSpPr>
        <p:spPr bwMode="auto">
          <a:xfrm>
            <a:off x="2987675" y="2060575"/>
            <a:ext cx="3816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eaLnBrk="0" hangingPunct="0"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8163" algn="l"/>
              </a:tabLs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200"/>
              </a:spcAft>
            </a:pPr>
            <a:r>
              <a:rPr lang="de-CH" sz="2000" b="1">
                <a:latin typeface="Arial" pitchFamily="34" charset="0"/>
              </a:rPr>
              <a:t>Person     </a:t>
            </a:r>
            <a:r>
              <a:rPr lang="de-CH" sz="2000" b="1">
                <a:latin typeface="Arial" pitchFamily="34" charset="0"/>
                <a:cs typeface="Arial" pitchFamily="34" charset="0"/>
              </a:rPr>
              <a:t>   Verhalten</a:t>
            </a:r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2843213" y="3573463"/>
            <a:ext cx="649287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1" name="Line 9"/>
          <p:cNvSpPr>
            <a:spLocks noChangeShapeType="1"/>
          </p:cNvSpPr>
          <p:nvPr/>
        </p:nvSpPr>
        <p:spPr bwMode="auto">
          <a:xfrm>
            <a:off x="3851275" y="3500438"/>
            <a:ext cx="0" cy="3603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2" name="Line 10"/>
          <p:cNvSpPr>
            <a:spLocks noChangeShapeType="1"/>
          </p:cNvSpPr>
          <p:nvPr/>
        </p:nvSpPr>
        <p:spPr bwMode="auto">
          <a:xfrm flipH="1">
            <a:off x="4140200" y="3573463"/>
            <a:ext cx="720725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3" name="Line 11"/>
          <p:cNvSpPr>
            <a:spLocks noChangeShapeType="1"/>
          </p:cNvSpPr>
          <p:nvPr/>
        </p:nvSpPr>
        <p:spPr bwMode="auto">
          <a:xfrm>
            <a:off x="3779838" y="4221163"/>
            <a:ext cx="0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4" name="Line 12"/>
          <p:cNvSpPr>
            <a:spLocks noChangeShapeType="1"/>
          </p:cNvSpPr>
          <p:nvPr/>
        </p:nvSpPr>
        <p:spPr bwMode="auto">
          <a:xfrm flipV="1">
            <a:off x="3924300" y="4221163"/>
            <a:ext cx="0" cy="28733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5" name="Line 13"/>
          <p:cNvSpPr>
            <a:spLocks noChangeShapeType="1"/>
          </p:cNvSpPr>
          <p:nvPr/>
        </p:nvSpPr>
        <p:spPr bwMode="auto">
          <a:xfrm flipV="1">
            <a:off x="3779838" y="4508500"/>
            <a:ext cx="0" cy="1444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6" name="Line 14"/>
          <p:cNvSpPr>
            <a:spLocks noChangeShapeType="1"/>
          </p:cNvSpPr>
          <p:nvPr/>
        </p:nvSpPr>
        <p:spPr bwMode="auto">
          <a:xfrm flipV="1">
            <a:off x="3059113" y="4797425"/>
            <a:ext cx="647700" cy="2873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7" name="Line 15"/>
          <p:cNvSpPr>
            <a:spLocks noChangeShapeType="1"/>
          </p:cNvSpPr>
          <p:nvPr/>
        </p:nvSpPr>
        <p:spPr bwMode="auto">
          <a:xfrm flipH="1" flipV="1">
            <a:off x="3851275" y="4797425"/>
            <a:ext cx="576263" cy="28733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8" name="Line 16"/>
          <p:cNvSpPr>
            <a:spLocks noChangeShapeType="1"/>
          </p:cNvSpPr>
          <p:nvPr/>
        </p:nvSpPr>
        <p:spPr bwMode="auto">
          <a:xfrm>
            <a:off x="4284663" y="4364832"/>
            <a:ext cx="7207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09" name="Line 17"/>
          <p:cNvSpPr>
            <a:spLocks noChangeShapeType="1"/>
          </p:cNvSpPr>
          <p:nvPr/>
        </p:nvSpPr>
        <p:spPr bwMode="auto">
          <a:xfrm>
            <a:off x="3348038" y="5157788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10" name="Line 18"/>
          <p:cNvSpPr>
            <a:spLocks noChangeShapeType="1"/>
          </p:cNvSpPr>
          <p:nvPr/>
        </p:nvSpPr>
        <p:spPr bwMode="auto">
          <a:xfrm>
            <a:off x="3492500" y="5229225"/>
            <a:ext cx="7921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11" name="Line 19"/>
          <p:cNvSpPr>
            <a:spLocks noChangeShapeType="1"/>
          </p:cNvSpPr>
          <p:nvPr/>
        </p:nvSpPr>
        <p:spPr bwMode="auto">
          <a:xfrm flipH="1">
            <a:off x="3419475" y="5300663"/>
            <a:ext cx="79216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66612" name="AutoShape 20"/>
          <p:cNvSpPr>
            <a:spLocks noChangeArrowheads="1"/>
          </p:cNvSpPr>
          <p:nvPr/>
        </p:nvSpPr>
        <p:spPr bwMode="auto">
          <a:xfrm>
            <a:off x="3995738" y="2205038"/>
            <a:ext cx="360362" cy="71437"/>
          </a:xfrm>
          <a:prstGeom prst="rightArrow">
            <a:avLst>
              <a:gd name="adj1" fmla="val 50000"/>
              <a:gd name="adj2" fmla="val 126112"/>
            </a:avLst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de-CH"/>
          </a:p>
        </p:txBody>
      </p:sp>
      <p:sp>
        <p:nvSpPr>
          <p:cNvPr id="366613" name="Line 21"/>
          <p:cNvSpPr>
            <a:spLocks noChangeShapeType="1"/>
          </p:cNvSpPr>
          <p:nvPr/>
        </p:nvSpPr>
        <p:spPr bwMode="auto">
          <a:xfrm flipH="1">
            <a:off x="4140200" y="2133600"/>
            <a:ext cx="71438" cy="2159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ZfG WeA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2ED4C-F605-4AC8-9291-DB11AE58AA77}" type="slidenum">
              <a:rPr lang="de-CH" smtClean="0"/>
              <a:pPr/>
              <a:t>9</a:t>
            </a:fld>
            <a:endParaRPr lang="de-CH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27.9.23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808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672</Words>
  <Application>Microsoft Office PowerPoint</Application>
  <PresentationFormat>Bildschirmpräsentation (4:3)</PresentationFormat>
  <Paragraphs>182</Paragraphs>
  <Slides>18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Larissa</vt:lpstr>
      <vt:lpstr>Präsentation</vt:lpstr>
      <vt:lpstr>Demenz und Wohnfähigkeit wie lange ist sie gegeben,  wie kann sie aufrecht erhalten werden</vt:lpstr>
      <vt:lpstr>Häufigkeit von Demenz</vt:lpstr>
      <vt:lpstr>7 relevante Fragen, ob dement an jemanden der Betr. gut kennt</vt:lpstr>
      <vt:lpstr>Die 7 Fragen</vt:lpstr>
      <vt:lpstr>Für Demenz-Diagnose nötig</vt:lpstr>
      <vt:lpstr>PowerPoint-Präsentation</vt:lpstr>
      <vt:lpstr>Sprachdefizite bei Demenz</vt:lpstr>
      <vt:lpstr>Überlebensrate, wenn neu dement</vt:lpstr>
      <vt:lpstr>Sozial-ökologische Konzept von R.H. Moos 1994: gibt Wegleitung für Wohnfähigkeit</vt:lpstr>
      <vt:lpstr>Allein Jemanden dementen betreuen?</vt:lpstr>
      <vt:lpstr>Unterstützung und Rat für Betreuende </vt:lpstr>
      <vt:lpstr>Achtung: Beruhigen mit Neuroleptika</vt:lpstr>
      <vt:lpstr> OBSAN Bericht 3/2022</vt:lpstr>
      <vt:lpstr>Bessere Optionen bis 2040</vt:lpstr>
      <vt:lpstr>Bessere soziale und Haushalt-Betreuung</vt:lpstr>
      <vt:lpstr>Wirkung guter sozialer Betreuung</vt:lpstr>
      <vt:lpstr>z.B. Professorin, 68J, verwahrlost, arrogant</vt:lpstr>
      <vt:lpstr>Andere konkrete Beispiele werden im Workshop F besprochen 10.40-11.40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Demenz und Wohnfähigkeit wie lange ist sie gegeben,  wie kann sie aufrecht erhalten werden</dc:title>
  <dc:creator>Albert Wettstein</dc:creator>
  <cp:lastModifiedBy>Odermatt</cp:lastModifiedBy>
  <cp:revision>12</cp:revision>
  <dcterms:created xsi:type="dcterms:W3CDTF">2023-04-30T11:52:06Z</dcterms:created>
  <dcterms:modified xsi:type="dcterms:W3CDTF">2023-06-29T07:35:04Z</dcterms:modified>
</cp:coreProperties>
</file>