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5" r:id="rId2"/>
    <p:sldId id="266" r:id="rId3"/>
    <p:sldId id="261" r:id="rId4"/>
    <p:sldId id="281" r:id="rId5"/>
    <p:sldId id="307" r:id="rId6"/>
    <p:sldId id="298" r:id="rId7"/>
    <p:sldId id="300" r:id="rId8"/>
    <p:sldId id="299" r:id="rId9"/>
    <p:sldId id="301" r:id="rId10"/>
    <p:sldId id="302" r:id="rId11"/>
    <p:sldId id="303" r:id="rId12"/>
    <p:sldId id="304" r:id="rId13"/>
    <p:sldId id="306" r:id="rId14"/>
    <p:sldId id="308" r:id="rId15"/>
    <p:sldId id="277" r:id="rId16"/>
    <p:sldId id="310" r:id="rId17"/>
    <p:sldId id="311" r:id="rId18"/>
    <p:sldId id="313" r:id="rId19"/>
    <p:sldId id="314" r:id="rId20"/>
    <p:sldId id="31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a Riederer" initials="LR" lastIdx="15" clrIdx="0">
    <p:extLst>
      <p:ext uri="{19B8F6BF-5375-455C-9EA6-DF929625EA0E}">
        <p15:presenceInfo xmlns:p15="http://schemas.microsoft.com/office/powerpoint/2012/main" userId="Lara Rieder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E1E8"/>
    <a:srgbClr val="287B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33" autoAdjust="0"/>
    <p:restoredTop sz="91198" autoAdjust="0"/>
  </p:normalViewPr>
  <p:slideViewPr>
    <p:cSldViewPr snapToGrid="0">
      <p:cViewPr varScale="1">
        <p:scale>
          <a:sx n="85" d="100"/>
          <a:sy n="85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FD8A92-1221-4A37-AF71-21D24C60513D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9CC779-4953-40CD-98EE-F3227B5345BF}">
      <dgm:prSet custT="1"/>
      <dgm:spPr/>
      <dgm:t>
        <a:bodyPr/>
        <a:lstStyle/>
        <a:p>
          <a:r>
            <a:rPr lang="en-US" sz="2800" b="1" dirty="0" err="1">
              <a:latin typeface="+mj-lt"/>
            </a:rPr>
            <a:t>Ökonomisch</a:t>
          </a:r>
          <a:endParaRPr lang="en-US" sz="2400" b="1">
            <a:latin typeface="+mj-lt"/>
          </a:endParaRPr>
        </a:p>
      </dgm:t>
    </dgm:pt>
    <dgm:pt modelId="{4F8301CC-5312-4FCC-9695-AF0615D46D6F}" type="parTrans" cxnId="{3F19D63B-6D97-4A81-81BF-124EB4272E5E}">
      <dgm:prSet/>
      <dgm:spPr/>
      <dgm:t>
        <a:bodyPr/>
        <a:lstStyle/>
        <a:p>
          <a:endParaRPr lang="en-US"/>
        </a:p>
      </dgm:t>
    </dgm:pt>
    <dgm:pt modelId="{9B0ADF70-B952-4AD8-8A3A-9FCD7EF5DB13}" type="sibTrans" cxnId="{3F19D63B-6D97-4A81-81BF-124EB4272E5E}">
      <dgm:prSet/>
      <dgm:spPr/>
      <dgm:t>
        <a:bodyPr/>
        <a:lstStyle/>
        <a:p>
          <a:endParaRPr lang="en-US"/>
        </a:p>
      </dgm:t>
    </dgm:pt>
    <dgm:pt modelId="{4D91FE9E-5E25-4341-8F37-5F28DC2F53AE}">
      <dgm:prSet custT="1"/>
      <dgm:spPr/>
      <dgm:t>
        <a:bodyPr/>
        <a:lstStyle/>
        <a:p>
          <a:r>
            <a:rPr lang="de-CH" sz="2800" b="1">
              <a:latin typeface="+mj-lt"/>
            </a:rPr>
            <a:t>Strukturell</a:t>
          </a:r>
          <a:endParaRPr lang="en-US" sz="2400" b="1">
            <a:latin typeface="+mj-lt"/>
          </a:endParaRPr>
        </a:p>
      </dgm:t>
    </dgm:pt>
    <dgm:pt modelId="{0B878BA8-F1AF-4012-BE65-2A412BF995A2}" type="parTrans" cxnId="{536218CD-4224-42AC-95CA-BE37FD5D4CCE}">
      <dgm:prSet/>
      <dgm:spPr/>
      <dgm:t>
        <a:bodyPr/>
        <a:lstStyle/>
        <a:p>
          <a:endParaRPr lang="en-US"/>
        </a:p>
      </dgm:t>
    </dgm:pt>
    <dgm:pt modelId="{8A8209AB-A0D2-4B00-BA7A-27D7D9AA9C54}" type="sibTrans" cxnId="{536218CD-4224-42AC-95CA-BE37FD5D4CCE}">
      <dgm:prSet/>
      <dgm:spPr/>
      <dgm:t>
        <a:bodyPr/>
        <a:lstStyle/>
        <a:p>
          <a:endParaRPr lang="en-US"/>
        </a:p>
      </dgm:t>
    </dgm:pt>
    <dgm:pt modelId="{D62D2113-6CDA-4533-A65C-1B7177340E40}">
      <dgm:prSet custT="1"/>
      <dgm:spPr/>
      <dgm:t>
        <a:bodyPr/>
        <a:lstStyle/>
        <a:p>
          <a:r>
            <a:rPr lang="en-US" sz="2800" err="1">
              <a:latin typeface="+mn-lt"/>
            </a:rPr>
            <a:t>Psychisch</a:t>
          </a:r>
          <a:endParaRPr lang="en-US" sz="2400">
            <a:latin typeface="+mn-lt"/>
          </a:endParaRPr>
        </a:p>
      </dgm:t>
    </dgm:pt>
    <dgm:pt modelId="{AE14CFEA-6948-426B-991A-3D9499B04E55}" type="parTrans" cxnId="{1EBBB149-9799-44BA-AB79-2E36ABF75346}">
      <dgm:prSet/>
      <dgm:spPr/>
      <dgm:t>
        <a:bodyPr/>
        <a:lstStyle/>
        <a:p>
          <a:endParaRPr lang="en-US"/>
        </a:p>
      </dgm:t>
    </dgm:pt>
    <dgm:pt modelId="{054F5F3E-6640-48E7-9966-450C9BBFA5E5}" type="sibTrans" cxnId="{1EBBB149-9799-44BA-AB79-2E36ABF75346}">
      <dgm:prSet/>
      <dgm:spPr/>
      <dgm:t>
        <a:bodyPr/>
        <a:lstStyle/>
        <a:p>
          <a:endParaRPr lang="en-US"/>
        </a:p>
      </dgm:t>
    </dgm:pt>
    <dgm:pt modelId="{8CE8B29F-0A72-4F23-9CD7-FB29A820B16C}">
      <dgm:prSet custT="1"/>
      <dgm:spPr/>
      <dgm:t>
        <a:bodyPr/>
        <a:lstStyle/>
        <a:p>
          <a:r>
            <a:rPr lang="en-US" sz="2800" err="1"/>
            <a:t>Körperlich</a:t>
          </a:r>
          <a:r>
            <a:rPr lang="en-US" sz="2800"/>
            <a:t> / </a:t>
          </a:r>
          <a:r>
            <a:rPr lang="en-US" sz="2800" err="1"/>
            <a:t>Sexuell</a:t>
          </a:r>
          <a:endParaRPr lang="en-US" sz="2800"/>
        </a:p>
      </dgm:t>
    </dgm:pt>
    <dgm:pt modelId="{742AF500-4D3D-4C04-963B-3CEC4066DACE}" type="parTrans" cxnId="{4EF45C16-DC1A-4D3D-82F5-FE13BE4B2080}">
      <dgm:prSet/>
      <dgm:spPr/>
      <dgm:t>
        <a:bodyPr/>
        <a:lstStyle/>
        <a:p>
          <a:endParaRPr lang="en-US"/>
        </a:p>
      </dgm:t>
    </dgm:pt>
    <dgm:pt modelId="{472A765E-15AA-4C64-A5B8-6B4E7F976BB7}" type="sibTrans" cxnId="{4EF45C16-DC1A-4D3D-82F5-FE13BE4B2080}">
      <dgm:prSet/>
      <dgm:spPr/>
      <dgm:t>
        <a:bodyPr/>
        <a:lstStyle/>
        <a:p>
          <a:endParaRPr lang="en-US"/>
        </a:p>
      </dgm:t>
    </dgm:pt>
    <dgm:pt modelId="{9297FCCD-B8AF-4094-B285-460EA3B09BC2}" type="pres">
      <dgm:prSet presAssocID="{54FD8A92-1221-4A37-AF71-21D24C60513D}" presName="Name0" presStyleCnt="0">
        <dgm:presLayoutVars>
          <dgm:dir/>
          <dgm:resizeHandles val="exact"/>
        </dgm:presLayoutVars>
      </dgm:prSet>
      <dgm:spPr/>
    </dgm:pt>
    <dgm:pt modelId="{7A4A9A68-7765-489E-B27F-D464440C8900}" type="pres">
      <dgm:prSet presAssocID="{729CC779-4953-40CD-98EE-F3227B5345BF}" presName="compNode" presStyleCnt="0"/>
      <dgm:spPr/>
    </dgm:pt>
    <dgm:pt modelId="{A3953EE1-C18D-4487-AC93-FA7C42963F37}" type="pres">
      <dgm:prSet presAssocID="{729CC779-4953-40CD-98EE-F3227B5345BF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C29F683-7E22-4EDA-9D87-47BAC199CC55}" type="pres">
      <dgm:prSet presAssocID="{729CC779-4953-40CD-98EE-F3227B5345BF}" presName="textRect" presStyleLbl="revTx" presStyleIdx="0" presStyleCnt="4">
        <dgm:presLayoutVars>
          <dgm:bulletEnabled val="1"/>
        </dgm:presLayoutVars>
      </dgm:prSet>
      <dgm:spPr/>
    </dgm:pt>
    <dgm:pt modelId="{EBF4684D-8BE2-42F1-ACA9-0BA989F0BF0B}" type="pres">
      <dgm:prSet presAssocID="{9B0ADF70-B952-4AD8-8A3A-9FCD7EF5DB13}" presName="sibTrans" presStyleLbl="sibTrans2D1" presStyleIdx="0" presStyleCnt="0"/>
      <dgm:spPr/>
    </dgm:pt>
    <dgm:pt modelId="{8B58BCEA-D381-47BC-BBC9-7EAED60F4C22}" type="pres">
      <dgm:prSet presAssocID="{4D91FE9E-5E25-4341-8F37-5F28DC2F53AE}" presName="compNode" presStyleCnt="0"/>
      <dgm:spPr/>
    </dgm:pt>
    <dgm:pt modelId="{16ACACA5-13C6-4121-AF61-B61B5FE65537}" type="pres">
      <dgm:prSet presAssocID="{4D91FE9E-5E25-4341-8F37-5F28DC2F53AE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D7F702D-9F46-4527-BEC6-99354AA9B138}" type="pres">
      <dgm:prSet presAssocID="{4D91FE9E-5E25-4341-8F37-5F28DC2F53AE}" presName="textRect" presStyleLbl="revTx" presStyleIdx="1" presStyleCnt="4">
        <dgm:presLayoutVars>
          <dgm:bulletEnabled val="1"/>
        </dgm:presLayoutVars>
      </dgm:prSet>
      <dgm:spPr/>
    </dgm:pt>
    <dgm:pt modelId="{4B3AD6F6-311B-47E5-9CA2-3926897F14AD}" type="pres">
      <dgm:prSet presAssocID="{8A8209AB-A0D2-4B00-BA7A-27D7D9AA9C54}" presName="sibTrans" presStyleLbl="sibTrans2D1" presStyleIdx="0" presStyleCnt="0"/>
      <dgm:spPr/>
    </dgm:pt>
    <dgm:pt modelId="{1999B4C0-D0D4-4D5F-96F1-37C72EA50431}" type="pres">
      <dgm:prSet presAssocID="{D62D2113-6CDA-4533-A65C-1B7177340E40}" presName="compNode" presStyleCnt="0"/>
      <dgm:spPr/>
    </dgm:pt>
    <dgm:pt modelId="{0AE16716-7E01-4F78-A6AB-6B8F351A86CF}" type="pres">
      <dgm:prSet presAssocID="{D62D2113-6CDA-4533-A65C-1B7177340E40}" presName="pictRect" presStyleLbl="node1" presStyleIdx="2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87A4CBB6-DC10-494A-A976-5440E9554AB6}" type="pres">
      <dgm:prSet presAssocID="{D62D2113-6CDA-4533-A65C-1B7177340E40}" presName="textRect" presStyleLbl="revTx" presStyleIdx="2" presStyleCnt="4">
        <dgm:presLayoutVars>
          <dgm:bulletEnabled val="1"/>
        </dgm:presLayoutVars>
      </dgm:prSet>
      <dgm:spPr/>
    </dgm:pt>
    <dgm:pt modelId="{FAB87060-49FB-4410-8F14-0BADF735384B}" type="pres">
      <dgm:prSet presAssocID="{054F5F3E-6640-48E7-9966-450C9BBFA5E5}" presName="sibTrans" presStyleLbl="sibTrans2D1" presStyleIdx="0" presStyleCnt="0"/>
      <dgm:spPr/>
    </dgm:pt>
    <dgm:pt modelId="{5FE96B3A-B371-4473-99E4-8C88AB824BB2}" type="pres">
      <dgm:prSet presAssocID="{8CE8B29F-0A72-4F23-9CD7-FB29A820B16C}" presName="compNode" presStyleCnt="0"/>
      <dgm:spPr/>
    </dgm:pt>
    <dgm:pt modelId="{19606566-E782-4A73-89E4-32E8C9726E68}" type="pres">
      <dgm:prSet presAssocID="{8CE8B29F-0A72-4F23-9CD7-FB29A820B16C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CB924DE8-2EFB-44E9-9AD9-542CB0090767}" type="pres">
      <dgm:prSet presAssocID="{8CE8B29F-0A72-4F23-9CD7-FB29A820B16C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B898260C-9CC3-43F1-B2EA-224AE57D0ECB}" type="presOf" srcId="{4D91FE9E-5E25-4341-8F37-5F28DC2F53AE}" destId="{2D7F702D-9F46-4527-BEC6-99354AA9B138}" srcOrd="0" destOrd="0" presId="urn:microsoft.com/office/officeart/2005/8/layout/pList1"/>
    <dgm:cxn modelId="{EAB00616-B08F-44EB-8440-E72A9754CB30}" type="presOf" srcId="{054F5F3E-6640-48E7-9966-450C9BBFA5E5}" destId="{FAB87060-49FB-4410-8F14-0BADF735384B}" srcOrd="0" destOrd="0" presId="urn:microsoft.com/office/officeart/2005/8/layout/pList1"/>
    <dgm:cxn modelId="{4EF45C16-DC1A-4D3D-82F5-FE13BE4B2080}" srcId="{54FD8A92-1221-4A37-AF71-21D24C60513D}" destId="{8CE8B29F-0A72-4F23-9CD7-FB29A820B16C}" srcOrd="3" destOrd="0" parTransId="{742AF500-4D3D-4C04-963B-3CEC4066DACE}" sibTransId="{472A765E-15AA-4C64-A5B8-6B4E7F976BB7}"/>
    <dgm:cxn modelId="{2B387422-FA9C-411A-952E-FA1382E84021}" type="presOf" srcId="{9B0ADF70-B952-4AD8-8A3A-9FCD7EF5DB13}" destId="{EBF4684D-8BE2-42F1-ACA9-0BA989F0BF0B}" srcOrd="0" destOrd="0" presId="urn:microsoft.com/office/officeart/2005/8/layout/pList1"/>
    <dgm:cxn modelId="{3F19D63B-6D97-4A81-81BF-124EB4272E5E}" srcId="{54FD8A92-1221-4A37-AF71-21D24C60513D}" destId="{729CC779-4953-40CD-98EE-F3227B5345BF}" srcOrd="0" destOrd="0" parTransId="{4F8301CC-5312-4FCC-9695-AF0615D46D6F}" sibTransId="{9B0ADF70-B952-4AD8-8A3A-9FCD7EF5DB13}"/>
    <dgm:cxn modelId="{7B71B842-58B1-4813-957A-27513E13D3D0}" type="presOf" srcId="{D62D2113-6CDA-4533-A65C-1B7177340E40}" destId="{87A4CBB6-DC10-494A-A976-5440E9554AB6}" srcOrd="0" destOrd="0" presId="urn:microsoft.com/office/officeart/2005/8/layout/pList1"/>
    <dgm:cxn modelId="{1EBBB149-9799-44BA-AB79-2E36ABF75346}" srcId="{54FD8A92-1221-4A37-AF71-21D24C60513D}" destId="{D62D2113-6CDA-4533-A65C-1B7177340E40}" srcOrd="2" destOrd="0" parTransId="{AE14CFEA-6948-426B-991A-3D9499B04E55}" sibTransId="{054F5F3E-6640-48E7-9966-450C9BBFA5E5}"/>
    <dgm:cxn modelId="{F8B55F72-1DAD-4442-BD6D-D99DE7594FA5}" type="presOf" srcId="{729CC779-4953-40CD-98EE-F3227B5345BF}" destId="{AC29F683-7E22-4EDA-9D87-47BAC199CC55}" srcOrd="0" destOrd="0" presId="urn:microsoft.com/office/officeart/2005/8/layout/pList1"/>
    <dgm:cxn modelId="{C6E01874-E70B-4471-81EB-61089C957B38}" type="presOf" srcId="{8CE8B29F-0A72-4F23-9CD7-FB29A820B16C}" destId="{CB924DE8-2EFB-44E9-9AD9-542CB0090767}" srcOrd="0" destOrd="0" presId="urn:microsoft.com/office/officeart/2005/8/layout/pList1"/>
    <dgm:cxn modelId="{A693C68B-AEEE-4DA0-AAF9-D050EE4FF97C}" type="presOf" srcId="{54FD8A92-1221-4A37-AF71-21D24C60513D}" destId="{9297FCCD-B8AF-4094-B285-460EA3B09BC2}" srcOrd="0" destOrd="0" presId="urn:microsoft.com/office/officeart/2005/8/layout/pList1"/>
    <dgm:cxn modelId="{536218CD-4224-42AC-95CA-BE37FD5D4CCE}" srcId="{54FD8A92-1221-4A37-AF71-21D24C60513D}" destId="{4D91FE9E-5E25-4341-8F37-5F28DC2F53AE}" srcOrd="1" destOrd="0" parTransId="{0B878BA8-F1AF-4012-BE65-2A412BF995A2}" sibTransId="{8A8209AB-A0D2-4B00-BA7A-27D7D9AA9C54}"/>
    <dgm:cxn modelId="{9EF6CEDB-999D-448E-A1E2-AA7C7D9E7947}" type="presOf" srcId="{8A8209AB-A0D2-4B00-BA7A-27D7D9AA9C54}" destId="{4B3AD6F6-311B-47E5-9CA2-3926897F14AD}" srcOrd="0" destOrd="0" presId="urn:microsoft.com/office/officeart/2005/8/layout/pList1"/>
    <dgm:cxn modelId="{F4AB998B-132F-46CB-9559-29E4FD120BA7}" type="presParOf" srcId="{9297FCCD-B8AF-4094-B285-460EA3B09BC2}" destId="{7A4A9A68-7765-489E-B27F-D464440C8900}" srcOrd="0" destOrd="0" presId="urn:microsoft.com/office/officeart/2005/8/layout/pList1"/>
    <dgm:cxn modelId="{EBC9846F-36FF-49C6-91E4-8D8B1C42D3F6}" type="presParOf" srcId="{7A4A9A68-7765-489E-B27F-D464440C8900}" destId="{A3953EE1-C18D-4487-AC93-FA7C42963F37}" srcOrd="0" destOrd="0" presId="urn:microsoft.com/office/officeart/2005/8/layout/pList1"/>
    <dgm:cxn modelId="{1F9F00B7-DE25-4F13-ADE1-1D098F86A193}" type="presParOf" srcId="{7A4A9A68-7765-489E-B27F-D464440C8900}" destId="{AC29F683-7E22-4EDA-9D87-47BAC199CC55}" srcOrd="1" destOrd="0" presId="urn:microsoft.com/office/officeart/2005/8/layout/pList1"/>
    <dgm:cxn modelId="{0B734F3C-1401-400E-BD7D-5CF661FCE20A}" type="presParOf" srcId="{9297FCCD-B8AF-4094-B285-460EA3B09BC2}" destId="{EBF4684D-8BE2-42F1-ACA9-0BA989F0BF0B}" srcOrd="1" destOrd="0" presId="urn:microsoft.com/office/officeart/2005/8/layout/pList1"/>
    <dgm:cxn modelId="{22A72B15-CFE1-4012-8B18-CEC31E5B5715}" type="presParOf" srcId="{9297FCCD-B8AF-4094-B285-460EA3B09BC2}" destId="{8B58BCEA-D381-47BC-BBC9-7EAED60F4C22}" srcOrd="2" destOrd="0" presId="urn:microsoft.com/office/officeart/2005/8/layout/pList1"/>
    <dgm:cxn modelId="{09020126-BDF6-4926-ACD6-9EB839916FCC}" type="presParOf" srcId="{8B58BCEA-D381-47BC-BBC9-7EAED60F4C22}" destId="{16ACACA5-13C6-4121-AF61-B61B5FE65537}" srcOrd="0" destOrd="0" presId="urn:microsoft.com/office/officeart/2005/8/layout/pList1"/>
    <dgm:cxn modelId="{12EA37AB-75A6-469C-9C2A-A95A9367836F}" type="presParOf" srcId="{8B58BCEA-D381-47BC-BBC9-7EAED60F4C22}" destId="{2D7F702D-9F46-4527-BEC6-99354AA9B138}" srcOrd="1" destOrd="0" presId="urn:microsoft.com/office/officeart/2005/8/layout/pList1"/>
    <dgm:cxn modelId="{328E6814-F250-4622-9D06-4F5D614405A7}" type="presParOf" srcId="{9297FCCD-B8AF-4094-B285-460EA3B09BC2}" destId="{4B3AD6F6-311B-47E5-9CA2-3926897F14AD}" srcOrd="3" destOrd="0" presId="urn:microsoft.com/office/officeart/2005/8/layout/pList1"/>
    <dgm:cxn modelId="{2451A491-6E9F-4964-8A9D-08A81167A087}" type="presParOf" srcId="{9297FCCD-B8AF-4094-B285-460EA3B09BC2}" destId="{1999B4C0-D0D4-4D5F-96F1-37C72EA50431}" srcOrd="4" destOrd="0" presId="urn:microsoft.com/office/officeart/2005/8/layout/pList1"/>
    <dgm:cxn modelId="{A5868DD8-03C8-4A40-A151-6C674DF2E05A}" type="presParOf" srcId="{1999B4C0-D0D4-4D5F-96F1-37C72EA50431}" destId="{0AE16716-7E01-4F78-A6AB-6B8F351A86CF}" srcOrd="0" destOrd="0" presId="urn:microsoft.com/office/officeart/2005/8/layout/pList1"/>
    <dgm:cxn modelId="{FFB2C3F9-4795-49E0-A740-723AB7EB4C36}" type="presParOf" srcId="{1999B4C0-D0D4-4D5F-96F1-37C72EA50431}" destId="{87A4CBB6-DC10-494A-A976-5440E9554AB6}" srcOrd="1" destOrd="0" presId="urn:microsoft.com/office/officeart/2005/8/layout/pList1"/>
    <dgm:cxn modelId="{F5E87E86-7733-4987-8B77-43C61236979C}" type="presParOf" srcId="{9297FCCD-B8AF-4094-B285-460EA3B09BC2}" destId="{FAB87060-49FB-4410-8F14-0BADF735384B}" srcOrd="5" destOrd="0" presId="urn:microsoft.com/office/officeart/2005/8/layout/pList1"/>
    <dgm:cxn modelId="{20DFB520-4F92-4A85-8ADE-4D908956552F}" type="presParOf" srcId="{9297FCCD-B8AF-4094-B285-460EA3B09BC2}" destId="{5FE96B3A-B371-4473-99E4-8C88AB824BB2}" srcOrd="6" destOrd="0" presId="urn:microsoft.com/office/officeart/2005/8/layout/pList1"/>
    <dgm:cxn modelId="{76A1EBCA-AB6E-422B-BC5D-DEB2AE62B017}" type="presParOf" srcId="{5FE96B3A-B371-4473-99E4-8C88AB824BB2}" destId="{19606566-E782-4A73-89E4-32E8C9726E68}" srcOrd="0" destOrd="0" presId="urn:microsoft.com/office/officeart/2005/8/layout/pList1"/>
    <dgm:cxn modelId="{5D0199C7-CB1B-402A-9935-2181A6C86875}" type="presParOf" srcId="{5FE96B3A-B371-4473-99E4-8C88AB824BB2}" destId="{CB924DE8-2EFB-44E9-9AD9-542CB009076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C5A66F-C518-7049-BFD9-F8390BFC10CD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A8237D3-0092-E747-9939-F6B3EC8ABEEC}">
      <dgm:prSet phldrT="[Text]"/>
      <dgm:spPr/>
      <dgm:t>
        <a:bodyPr/>
        <a:lstStyle/>
        <a:p>
          <a:r>
            <a:rPr lang="de-DE" b="1" dirty="0">
              <a:solidFill>
                <a:schemeClr val="tx1"/>
              </a:solidFill>
            </a:rPr>
            <a:t>Phase 2 </a:t>
          </a:r>
        </a:p>
        <a:p>
          <a:r>
            <a:rPr lang="de-DE" b="1" dirty="0">
              <a:solidFill>
                <a:schemeClr val="tx1"/>
              </a:solidFill>
            </a:rPr>
            <a:t>akute Gewalt</a:t>
          </a:r>
        </a:p>
        <a:p>
          <a:r>
            <a:rPr lang="de-DE" dirty="0">
              <a:solidFill>
                <a:schemeClr val="tx1"/>
              </a:solidFill>
            </a:rPr>
            <a:t>- Entladung der aufgebauten Spannung</a:t>
          </a:r>
        </a:p>
        <a:p>
          <a:r>
            <a:rPr lang="de-DE" dirty="0">
              <a:solidFill>
                <a:schemeClr val="tx1"/>
              </a:solidFill>
            </a:rPr>
            <a:t>- (massive) Gewaltanwendung </a:t>
          </a:r>
        </a:p>
        <a:p>
          <a:r>
            <a:rPr lang="de-DE" dirty="0">
              <a:solidFill>
                <a:schemeClr val="tx1"/>
              </a:solidFill>
            </a:rPr>
            <a:t>-Kontrollverlust</a:t>
          </a:r>
        </a:p>
      </dgm:t>
    </dgm:pt>
    <dgm:pt modelId="{E2F6712E-7CE4-B945-886D-44BBB99CD4A9}" type="parTrans" cxnId="{1EF07FAE-B1FF-3145-92C8-9A1994B3EE72}">
      <dgm:prSet/>
      <dgm:spPr/>
      <dgm:t>
        <a:bodyPr/>
        <a:lstStyle/>
        <a:p>
          <a:endParaRPr lang="de-DE"/>
        </a:p>
      </dgm:t>
    </dgm:pt>
    <dgm:pt modelId="{D0D16A32-5093-0641-8441-1249D2DAEC6C}" type="sibTrans" cxnId="{1EF07FAE-B1FF-3145-92C8-9A1994B3EE72}">
      <dgm:prSet/>
      <dgm:spPr/>
      <dgm:t>
        <a:bodyPr/>
        <a:lstStyle/>
        <a:p>
          <a:endParaRPr lang="de-DE"/>
        </a:p>
      </dgm:t>
    </dgm:pt>
    <dgm:pt modelId="{6F3D7632-398E-AD48-8C60-8ADFE1237668}">
      <dgm:prSet phldrT="[Text]"/>
      <dgm:spPr/>
      <dgm:t>
        <a:bodyPr/>
        <a:lstStyle/>
        <a:p>
          <a:r>
            <a:rPr lang="de-DE" b="1" dirty="0">
              <a:solidFill>
                <a:schemeClr val="tx1"/>
              </a:solidFill>
            </a:rPr>
            <a:t>Phase 3</a:t>
          </a:r>
        </a:p>
        <a:p>
          <a:r>
            <a:rPr lang="de-DE" b="1" dirty="0">
              <a:solidFill>
                <a:schemeClr val="tx1"/>
              </a:solidFill>
            </a:rPr>
            <a:t>Ruhe, Reue, Zuwendung des Täters / der Täterin</a:t>
          </a:r>
        </a:p>
        <a:p>
          <a:r>
            <a:rPr lang="de-DE" dirty="0">
              <a:solidFill>
                <a:schemeClr val="tx1"/>
              </a:solidFill>
            </a:rPr>
            <a:t>- Umwerbendes Verhalten des Täter/der Täterin</a:t>
          </a:r>
        </a:p>
        <a:p>
          <a:r>
            <a:rPr lang="de-DE" dirty="0">
              <a:solidFill>
                <a:schemeClr val="tx1"/>
              </a:solidFill>
            </a:rPr>
            <a:t>- Wiederzuwendung des Opfers</a:t>
          </a:r>
        </a:p>
      </dgm:t>
    </dgm:pt>
    <dgm:pt modelId="{A9F9CFB0-8632-8E4B-99C9-A0D3B9E6ECA6}" type="parTrans" cxnId="{3B038B7C-3503-A744-9DB9-1AC2DFA1DFFD}">
      <dgm:prSet/>
      <dgm:spPr/>
      <dgm:t>
        <a:bodyPr/>
        <a:lstStyle/>
        <a:p>
          <a:endParaRPr lang="de-DE"/>
        </a:p>
      </dgm:t>
    </dgm:pt>
    <dgm:pt modelId="{083F1777-26D6-0A42-A590-EC3180058C1F}" type="sibTrans" cxnId="{3B038B7C-3503-A744-9DB9-1AC2DFA1DFFD}">
      <dgm:prSet/>
      <dgm:spPr/>
      <dgm:t>
        <a:bodyPr/>
        <a:lstStyle/>
        <a:p>
          <a:endParaRPr lang="de-DE"/>
        </a:p>
      </dgm:t>
    </dgm:pt>
    <dgm:pt modelId="{C829DB89-FB9B-CD4D-B607-6C4D33DE3D25}">
      <dgm:prSet phldrT="[Text]"/>
      <dgm:spPr/>
      <dgm:t>
        <a:bodyPr/>
        <a:lstStyle/>
        <a:p>
          <a:r>
            <a:rPr lang="de-DE" b="1" dirty="0">
              <a:solidFill>
                <a:schemeClr val="tx1"/>
              </a:solidFill>
            </a:rPr>
            <a:t>Phase 1</a:t>
          </a:r>
        </a:p>
        <a:p>
          <a:r>
            <a:rPr lang="de-DE" b="1" dirty="0">
              <a:solidFill>
                <a:schemeClr val="tx1"/>
              </a:solidFill>
            </a:rPr>
            <a:t>Spannungsaufbau</a:t>
          </a:r>
        </a:p>
        <a:p>
          <a:r>
            <a:rPr lang="de-DE" dirty="0">
              <a:solidFill>
                <a:schemeClr val="tx1"/>
              </a:solidFill>
            </a:rPr>
            <a:t>- schwierige Kommunikation</a:t>
          </a:r>
        </a:p>
        <a:p>
          <a:r>
            <a:rPr lang="de-DE" dirty="0">
              <a:solidFill>
                <a:schemeClr val="tx1"/>
              </a:solidFill>
            </a:rPr>
            <a:t>- kleine Gewalttätigkeiten</a:t>
          </a:r>
        </a:p>
        <a:p>
          <a:r>
            <a:rPr lang="de-DE" dirty="0">
              <a:solidFill>
                <a:schemeClr val="tx1"/>
              </a:solidFill>
            </a:rPr>
            <a:t>- Übernahme der Verantwortung durch Opfer</a:t>
          </a:r>
        </a:p>
        <a:p>
          <a:endParaRPr lang="de-DE" dirty="0"/>
        </a:p>
        <a:p>
          <a:endParaRPr lang="de-DE" dirty="0"/>
        </a:p>
      </dgm:t>
    </dgm:pt>
    <dgm:pt modelId="{6D118BB0-8DB6-6943-8E09-1E336672A0B3}" type="parTrans" cxnId="{4ABCC102-767E-874C-AE9E-D367C1C8E1FB}">
      <dgm:prSet/>
      <dgm:spPr/>
      <dgm:t>
        <a:bodyPr/>
        <a:lstStyle/>
        <a:p>
          <a:endParaRPr lang="de-DE"/>
        </a:p>
      </dgm:t>
    </dgm:pt>
    <dgm:pt modelId="{3092B7C5-A244-2744-B06A-FEC007902584}" type="sibTrans" cxnId="{4ABCC102-767E-874C-AE9E-D367C1C8E1FB}">
      <dgm:prSet/>
      <dgm:spPr/>
      <dgm:t>
        <a:bodyPr/>
        <a:lstStyle/>
        <a:p>
          <a:endParaRPr lang="de-DE"/>
        </a:p>
      </dgm:t>
    </dgm:pt>
    <dgm:pt modelId="{2C067388-3331-744F-BB91-30E5867A0422}" type="pres">
      <dgm:prSet presAssocID="{66C5A66F-C518-7049-BFD9-F8390BFC10CD}" presName="cycle" presStyleCnt="0">
        <dgm:presLayoutVars>
          <dgm:dir/>
          <dgm:resizeHandles val="exact"/>
        </dgm:presLayoutVars>
      </dgm:prSet>
      <dgm:spPr/>
    </dgm:pt>
    <dgm:pt modelId="{37B839CE-B6E5-F945-8C81-32E7F399F3DD}" type="pres">
      <dgm:prSet presAssocID="{4A8237D3-0092-E747-9939-F6B3EC8ABEEC}" presName="dummy" presStyleCnt="0"/>
      <dgm:spPr/>
    </dgm:pt>
    <dgm:pt modelId="{888872B6-AEB9-7D45-9E43-AB99BDB35664}" type="pres">
      <dgm:prSet presAssocID="{4A8237D3-0092-E747-9939-F6B3EC8ABEEC}" presName="node" presStyleLbl="revTx" presStyleIdx="0" presStyleCnt="3" custScaleX="201051" custScaleY="123871" custRadScaleRad="107382" custRadScaleInc="20639">
        <dgm:presLayoutVars>
          <dgm:bulletEnabled val="1"/>
        </dgm:presLayoutVars>
      </dgm:prSet>
      <dgm:spPr/>
    </dgm:pt>
    <dgm:pt modelId="{BE92C9DC-C8FA-C545-8A72-1105C7046399}" type="pres">
      <dgm:prSet presAssocID="{D0D16A32-5093-0641-8441-1249D2DAEC6C}" presName="sibTrans" presStyleLbl="node1" presStyleIdx="0" presStyleCnt="3" custScaleX="119142" custLinFactNeighborX="8507" custLinFactNeighborY="-3387"/>
      <dgm:spPr/>
    </dgm:pt>
    <dgm:pt modelId="{226A62CE-684E-B147-9760-145D6BBA4337}" type="pres">
      <dgm:prSet presAssocID="{6F3D7632-398E-AD48-8C60-8ADFE1237668}" presName="dummy" presStyleCnt="0"/>
      <dgm:spPr/>
    </dgm:pt>
    <dgm:pt modelId="{B96BA207-A996-7542-ABD8-2BF2FC4C8A52}" type="pres">
      <dgm:prSet presAssocID="{6F3D7632-398E-AD48-8C60-8ADFE1237668}" presName="node" presStyleLbl="revTx" presStyleIdx="1" presStyleCnt="3" custScaleX="157235" custScaleY="117770">
        <dgm:presLayoutVars>
          <dgm:bulletEnabled val="1"/>
        </dgm:presLayoutVars>
      </dgm:prSet>
      <dgm:spPr/>
    </dgm:pt>
    <dgm:pt modelId="{AC1496EB-BEA7-AB4E-8D49-254604249807}" type="pres">
      <dgm:prSet presAssocID="{083F1777-26D6-0A42-A590-EC3180058C1F}" presName="sibTrans" presStyleLbl="node1" presStyleIdx="1" presStyleCnt="3" custScaleX="115261" custScaleY="128446" custLinFactNeighborX="-10474" custLinFactNeighborY="-11756"/>
      <dgm:spPr/>
    </dgm:pt>
    <dgm:pt modelId="{39FA241D-AD8C-BC42-87FF-F2233D5990AE}" type="pres">
      <dgm:prSet presAssocID="{C829DB89-FB9B-CD4D-B607-6C4D33DE3D25}" presName="dummy" presStyleCnt="0"/>
      <dgm:spPr/>
    </dgm:pt>
    <dgm:pt modelId="{64D98EB1-7A4B-1C40-B22F-3C571971DD53}" type="pres">
      <dgm:prSet presAssocID="{C829DB89-FB9B-CD4D-B607-6C4D33DE3D25}" presName="node" presStyleLbl="revTx" presStyleIdx="2" presStyleCnt="3" custScaleX="223461" custScaleY="149625" custRadScaleRad="124170" custRadScaleInc="-36190">
        <dgm:presLayoutVars>
          <dgm:bulletEnabled val="1"/>
        </dgm:presLayoutVars>
      </dgm:prSet>
      <dgm:spPr/>
    </dgm:pt>
    <dgm:pt modelId="{7962BC9E-EDB1-E449-A304-DCBBA64C5C75}" type="pres">
      <dgm:prSet presAssocID="{3092B7C5-A244-2744-B06A-FEC007902584}" presName="sibTrans" presStyleLbl="node1" presStyleIdx="2" presStyleCnt="3"/>
      <dgm:spPr/>
    </dgm:pt>
  </dgm:ptLst>
  <dgm:cxnLst>
    <dgm:cxn modelId="{4ABCC102-767E-874C-AE9E-D367C1C8E1FB}" srcId="{66C5A66F-C518-7049-BFD9-F8390BFC10CD}" destId="{C829DB89-FB9B-CD4D-B607-6C4D33DE3D25}" srcOrd="2" destOrd="0" parTransId="{6D118BB0-8DB6-6943-8E09-1E336672A0B3}" sibTransId="{3092B7C5-A244-2744-B06A-FEC007902584}"/>
    <dgm:cxn modelId="{99F51D0C-0484-844E-8A07-F8ADD636031A}" type="presOf" srcId="{3092B7C5-A244-2744-B06A-FEC007902584}" destId="{7962BC9E-EDB1-E449-A304-DCBBA64C5C75}" srcOrd="0" destOrd="0" presId="urn:microsoft.com/office/officeart/2005/8/layout/cycle1"/>
    <dgm:cxn modelId="{F6B5AD12-732D-5743-96D9-F6819FF099B4}" type="presOf" srcId="{083F1777-26D6-0A42-A590-EC3180058C1F}" destId="{AC1496EB-BEA7-AB4E-8D49-254604249807}" srcOrd="0" destOrd="0" presId="urn:microsoft.com/office/officeart/2005/8/layout/cycle1"/>
    <dgm:cxn modelId="{D208304C-45E6-F14F-9CB7-CA68E20B3F0D}" type="presOf" srcId="{C829DB89-FB9B-CD4D-B607-6C4D33DE3D25}" destId="{64D98EB1-7A4B-1C40-B22F-3C571971DD53}" srcOrd="0" destOrd="0" presId="urn:microsoft.com/office/officeart/2005/8/layout/cycle1"/>
    <dgm:cxn modelId="{B70FDB4D-5E58-FF47-98EA-26DC4351EDD2}" type="presOf" srcId="{4A8237D3-0092-E747-9939-F6B3EC8ABEEC}" destId="{888872B6-AEB9-7D45-9E43-AB99BDB35664}" srcOrd="0" destOrd="0" presId="urn:microsoft.com/office/officeart/2005/8/layout/cycle1"/>
    <dgm:cxn modelId="{F8359356-39C8-174D-BE9C-14DE3C945D58}" type="presOf" srcId="{66C5A66F-C518-7049-BFD9-F8390BFC10CD}" destId="{2C067388-3331-744F-BB91-30E5867A0422}" srcOrd="0" destOrd="0" presId="urn:microsoft.com/office/officeart/2005/8/layout/cycle1"/>
    <dgm:cxn modelId="{0F4A6779-0647-5C43-98AD-0F5852FF0292}" type="presOf" srcId="{6F3D7632-398E-AD48-8C60-8ADFE1237668}" destId="{B96BA207-A996-7542-ABD8-2BF2FC4C8A52}" srcOrd="0" destOrd="0" presId="urn:microsoft.com/office/officeart/2005/8/layout/cycle1"/>
    <dgm:cxn modelId="{3B038B7C-3503-A744-9DB9-1AC2DFA1DFFD}" srcId="{66C5A66F-C518-7049-BFD9-F8390BFC10CD}" destId="{6F3D7632-398E-AD48-8C60-8ADFE1237668}" srcOrd="1" destOrd="0" parTransId="{A9F9CFB0-8632-8E4B-99C9-A0D3B9E6ECA6}" sibTransId="{083F1777-26D6-0A42-A590-EC3180058C1F}"/>
    <dgm:cxn modelId="{1EF07FAE-B1FF-3145-92C8-9A1994B3EE72}" srcId="{66C5A66F-C518-7049-BFD9-F8390BFC10CD}" destId="{4A8237D3-0092-E747-9939-F6B3EC8ABEEC}" srcOrd="0" destOrd="0" parTransId="{E2F6712E-7CE4-B945-886D-44BBB99CD4A9}" sibTransId="{D0D16A32-5093-0641-8441-1249D2DAEC6C}"/>
    <dgm:cxn modelId="{CF1E05C8-BA79-BC45-9FF1-07FF2A4B67CF}" type="presOf" srcId="{D0D16A32-5093-0641-8441-1249D2DAEC6C}" destId="{BE92C9DC-C8FA-C545-8A72-1105C7046399}" srcOrd="0" destOrd="0" presId="urn:microsoft.com/office/officeart/2005/8/layout/cycle1"/>
    <dgm:cxn modelId="{5F11BAC9-ED43-054A-BE57-2C8EB09A7EAD}" type="presParOf" srcId="{2C067388-3331-744F-BB91-30E5867A0422}" destId="{37B839CE-B6E5-F945-8C81-32E7F399F3DD}" srcOrd="0" destOrd="0" presId="urn:microsoft.com/office/officeart/2005/8/layout/cycle1"/>
    <dgm:cxn modelId="{1FED2FE2-4C01-0F4E-98F4-FBF541EA5C97}" type="presParOf" srcId="{2C067388-3331-744F-BB91-30E5867A0422}" destId="{888872B6-AEB9-7D45-9E43-AB99BDB35664}" srcOrd="1" destOrd="0" presId="urn:microsoft.com/office/officeart/2005/8/layout/cycle1"/>
    <dgm:cxn modelId="{E7578ED2-59B6-CC45-AA87-741F9E65D4D0}" type="presParOf" srcId="{2C067388-3331-744F-BB91-30E5867A0422}" destId="{BE92C9DC-C8FA-C545-8A72-1105C7046399}" srcOrd="2" destOrd="0" presId="urn:microsoft.com/office/officeart/2005/8/layout/cycle1"/>
    <dgm:cxn modelId="{81FC6774-8181-2E48-B8BF-6E058AA26A00}" type="presParOf" srcId="{2C067388-3331-744F-BB91-30E5867A0422}" destId="{226A62CE-684E-B147-9760-145D6BBA4337}" srcOrd="3" destOrd="0" presId="urn:microsoft.com/office/officeart/2005/8/layout/cycle1"/>
    <dgm:cxn modelId="{C956741E-4823-304A-956F-DB085460BFB1}" type="presParOf" srcId="{2C067388-3331-744F-BB91-30E5867A0422}" destId="{B96BA207-A996-7542-ABD8-2BF2FC4C8A52}" srcOrd="4" destOrd="0" presId="urn:microsoft.com/office/officeart/2005/8/layout/cycle1"/>
    <dgm:cxn modelId="{ED6B5405-70C0-B844-8AD2-FE2A78D2FF60}" type="presParOf" srcId="{2C067388-3331-744F-BB91-30E5867A0422}" destId="{AC1496EB-BEA7-AB4E-8D49-254604249807}" srcOrd="5" destOrd="0" presId="urn:microsoft.com/office/officeart/2005/8/layout/cycle1"/>
    <dgm:cxn modelId="{A520B44A-9913-E543-BD2F-E1180AC0B038}" type="presParOf" srcId="{2C067388-3331-744F-BB91-30E5867A0422}" destId="{39FA241D-AD8C-BC42-87FF-F2233D5990AE}" srcOrd="6" destOrd="0" presId="urn:microsoft.com/office/officeart/2005/8/layout/cycle1"/>
    <dgm:cxn modelId="{93B252A5-2575-474D-9B26-B3CA1E214CC7}" type="presParOf" srcId="{2C067388-3331-744F-BB91-30E5867A0422}" destId="{64D98EB1-7A4B-1C40-B22F-3C571971DD53}" srcOrd="7" destOrd="0" presId="urn:microsoft.com/office/officeart/2005/8/layout/cycle1"/>
    <dgm:cxn modelId="{E4950C2D-8BF4-B941-A449-E558ACA4443B}" type="presParOf" srcId="{2C067388-3331-744F-BB91-30E5867A0422}" destId="{7962BC9E-EDB1-E449-A304-DCBBA64C5C75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53CDE5-F331-B949-9718-D82E1C83FBD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DAB4B59-E020-134E-AF4D-D497A0A2A390}">
      <dgm:prSet custT="1"/>
      <dgm:spPr/>
      <dgm:t>
        <a:bodyPr/>
        <a:lstStyle/>
        <a:p>
          <a:r>
            <a:rPr lang="de-DE" sz="1600" dirty="0" err="1"/>
            <a:t>Coercieve</a:t>
          </a:r>
          <a:r>
            <a:rPr lang="de-DE" sz="1600" dirty="0"/>
            <a:t> </a:t>
          </a:r>
          <a:r>
            <a:rPr lang="de-DE" sz="1600" dirty="0" err="1"/>
            <a:t>controling</a:t>
          </a:r>
          <a:r>
            <a:rPr lang="de-DE" sz="1600" dirty="0"/>
            <a:t> </a:t>
          </a:r>
          <a:r>
            <a:rPr lang="de-DE" sz="1600" dirty="0" err="1"/>
            <a:t>violence</a:t>
          </a:r>
          <a:r>
            <a:rPr lang="de-DE" sz="1600" dirty="0"/>
            <a:t> / </a:t>
          </a:r>
          <a:r>
            <a:rPr lang="de-DE" sz="1600" dirty="0" err="1"/>
            <a:t>intimate</a:t>
          </a:r>
          <a:r>
            <a:rPr lang="de-DE" sz="1600" dirty="0"/>
            <a:t> </a:t>
          </a:r>
          <a:r>
            <a:rPr lang="de-DE" sz="1600" dirty="0" err="1"/>
            <a:t>terorrism</a:t>
          </a:r>
          <a:r>
            <a:rPr lang="de-DE" sz="1600" dirty="0"/>
            <a:t>-</a:t>
          </a:r>
        </a:p>
        <a:p>
          <a:r>
            <a:rPr lang="de-DE" sz="2200" b="1" dirty="0"/>
            <a:t>systematisches patriarchales Gewalt- und Kontrollverhalten</a:t>
          </a:r>
          <a:endParaRPr lang="de-CH" sz="2200" b="1" dirty="0"/>
        </a:p>
      </dgm:t>
    </dgm:pt>
    <dgm:pt modelId="{8BC275BE-3F41-B44B-83C9-339FD018EDC2}" type="parTrans" cxnId="{B4C8D05B-48C8-6643-9E01-3378ACB460EA}">
      <dgm:prSet/>
      <dgm:spPr/>
      <dgm:t>
        <a:bodyPr/>
        <a:lstStyle/>
        <a:p>
          <a:endParaRPr lang="de-DE"/>
        </a:p>
      </dgm:t>
    </dgm:pt>
    <dgm:pt modelId="{7AFDEEF4-9E33-6E43-B8C7-D1A13B32333F}" type="sibTrans" cxnId="{B4C8D05B-48C8-6643-9E01-3378ACB460EA}">
      <dgm:prSet/>
      <dgm:spPr/>
      <dgm:t>
        <a:bodyPr/>
        <a:lstStyle/>
        <a:p>
          <a:endParaRPr lang="de-DE"/>
        </a:p>
      </dgm:t>
    </dgm:pt>
    <dgm:pt modelId="{F1A727CB-4937-724C-AEAD-65DE25298A4A}">
      <dgm:prSet custT="1"/>
      <dgm:spPr/>
      <dgm:t>
        <a:bodyPr/>
        <a:lstStyle/>
        <a:p>
          <a:r>
            <a:rPr lang="de-DE" sz="1600" dirty="0"/>
            <a:t>Separation </a:t>
          </a:r>
          <a:r>
            <a:rPr lang="de-DE" sz="1600" dirty="0" err="1"/>
            <a:t>instigated</a:t>
          </a:r>
          <a:r>
            <a:rPr lang="de-DE" sz="1600" dirty="0"/>
            <a:t>  </a:t>
          </a:r>
          <a:r>
            <a:rPr lang="de-DE" sz="1600" dirty="0" err="1"/>
            <a:t>violence</a:t>
          </a:r>
          <a:r>
            <a:rPr lang="de-DE" sz="1600" dirty="0"/>
            <a:t>  </a:t>
          </a:r>
        </a:p>
        <a:p>
          <a:r>
            <a:rPr lang="de-DE" sz="2200" b="1" dirty="0"/>
            <a:t>situationsbezogene Partnergewalt</a:t>
          </a:r>
          <a:endParaRPr lang="de-CH" sz="2200" b="1" dirty="0"/>
        </a:p>
      </dgm:t>
    </dgm:pt>
    <dgm:pt modelId="{D08E0952-8887-1042-A416-4CF14A74F8D1}" type="parTrans" cxnId="{4EB9711C-7598-694F-B5D6-C60CA40FC448}">
      <dgm:prSet/>
      <dgm:spPr/>
      <dgm:t>
        <a:bodyPr/>
        <a:lstStyle/>
        <a:p>
          <a:endParaRPr lang="de-DE"/>
        </a:p>
      </dgm:t>
    </dgm:pt>
    <dgm:pt modelId="{801B3C1F-76C6-2344-91E3-35A02B0844F8}" type="sibTrans" cxnId="{4EB9711C-7598-694F-B5D6-C60CA40FC448}">
      <dgm:prSet/>
      <dgm:spPr/>
      <dgm:t>
        <a:bodyPr/>
        <a:lstStyle/>
        <a:p>
          <a:endParaRPr lang="de-DE"/>
        </a:p>
      </dgm:t>
    </dgm:pt>
    <dgm:pt modelId="{9A6608DB-6165-2447-86BC-A5F5006423DD}">
      <dgm:prSet custT="1"/>
      <dgm:spPr/>
      <dgm:t>
        <a:bodyPr/>
        <a:lstStyle/>
        <a:p>
          <a:r>
            <a:rPr lang="de-DE" sz="1600" dirty="0"/>
            <a:t>Mutual Violent Control  </a:t>
          </a:r>
        </a:p>
        <a:p>
          <a:r>
            <a:rPr lang="de-DE" sz="2200" dirty="0"/>
            <a:t>gegenseitige Paargewalt</a:t>
          </a:r>
          <a:endParaRPr lang="de-CH" sz="2200" dirty="0"/>
        </a:p>
      </dgm:t>
    </dgm:pt>
    <dgm:pt modelId="{E4519E75-7001-D441-AB65-86EF2E9F2B3A}" type="parTrans" cxnId="{D245B557-1A86-EA41-B43C-AF229334F822}">
      <dgm:prSet/>
      <dgm:spPr/>
      <dgm:t>
        <a:bodyPr/>
        <a:lstStyle/>
        <a:p>
          <a:endParaRPr lang="de-DE"/>
        </a:p>
      </dgm:t>
    </dgm:pt>
    <dgm:pt modelId="{C81123BD-9646-1B41-B59D-25618F05AD99}" type="sibTrans" cxnId="{D245B557-1A86-EA41-B43C-AF229334F822}">
      <dgm:prSet/>
      <dgm:spPr/>
      <dgm:t>
        <a:bodyPr/>
        <a:lstStyle/>
        <a:p>
          <a:endParaRPr lang="de-DE"/>
        </a:p>
      </dgm:t>
    </dgm:pt>
    <dgm:pt modelId="{5740E5EE-9F86-1B4A-AB01-0188A3AE857D}">
      <dgm:prSet/>
      <dgm:spPr/>
      <dgm:t>
        <a:bodyPr/>
        <a:lstStyle/>
        <a:p>
          <a:r>
            <a:rPr lang="de-DE" dirty="0"/>
            <a:t>Violent </a:t>
          </a:r>
          <a:r>
            <a:rPr lang="de-DE" dirty="0" err="1"/>
            <a:t>Resistence</a:t>
          </a:r>
          <a:r>
            <a:rPr lang="de-DE" dirty="0"/>
            <a:t> – </a:t>
          </a:r>
          <a:r>
            <a:rPr lang="de-DE" b="1" dirty="0"/>
            <a:t>stiller Widerstand</a:t>
          </a:r>
          <a:endParaRPr lang="de-CH" b="1" dirty="0"/>
        </a:p>
      </dgm:t>
    </dgm:pt>
    <dgm:pt modelId="{21D53A12-C99C-434D-BB44-D675CC2FDC4C}" type="parTrans" cxnId="{A26D9643-2A45-7844-8551-01952B32622B}">
      <dgm:prSet/>
      <dgm:spPr/>
      <dgm:t>
        <a:bodyPr/>
        <a:lstStyle/>
        <a:p>
          <a:endParaRPr lang="de-DE"/>
        </a:p>
      </dgm:t>
    </dgm:pt>
    <dgm:pt modelId="{2229D75D-9D61-0D41-B6A7-2EED157854A4}" type="sibTrans" cxnId="{A26D9643-2A45-7844-8551-01952B32622B}">
      <dgm:prSet/>
      <dgm:spPr/>
      <dgm:t>
        <a:bodyPr/>
        <a:lstStyle/>
        <a:p>
          <a:endParaRPr lang="de-DE"/>
        </a:p>
      </dgm:t>
    </dgm:pt>
    <dgm:pt modelId="{27546D3C-BD1F-544B-94D0-3551A957A8CA}" type="pres">
      <dgm:prSet presAssocID="{E553CDE5-F331-B949-9718-D82E1C83FBDB}" presName="linearFlow" presStyleCnt="0">
        <dgm:presLayoutVars>
          <dgm:dir/>
          <dgm:resizeHandles val="exact"/>
        </dgm:presLayoutVars>
      </dgm:prSet>
      <dgm:spPr/>
    </dgm:pt>
    <dgm:pt modelId="{8BE24F40-1549-0D42-B99E-46B1F6FE2EEC}" type="pres">
      <dgm:prSet presAssocID="{5DAB4B59-E020-134E-AF4D-D497A0A2A390}" presName="composite" presStyleCnt="0"/>
      <dgm:spPr/>
    </dgm:pt>
    <dgm:pt modelId="{9143CF79-DD70-A34B-8809-5DD117C9C690}" type="pres">
      <dgm:prSet presAssocID="{5DAB4B59-E020-134E-AF4D-D497A0A2A390}" presName="imgShp" presStyleLbl="fgImgPlace1" presStyleIdx="0" presStyleCnt="4" custLinFactNeighborX="-63246" custLinFactNeighborY="11443"/>
      <dgm:spPr/>
    </dgm:pt>
    <dgm:pt modelId="{B1C99766-CFAC-0E49-B538-D6B7B216CE1B}" type="pres">
      <dgm:prSet presAssocID="{5DAB4B59-E020-134E-AF4D-D497A0A2A390}" presName="txShp" presStyleLbl="node1" presStyleIdx="0" presStyleCnt="4" custScaleX="126713" custScaleY="144416" custLinFactNeighborX="-624" custLinFactNeighborY="15332">
        <dgm:presLayoutVars>
          <dgm:bulletEnabled val="1"/>
        </dgm:presLayoutVars>
      </dgm:prSet>
      <dgm:spPr/>
    </dgm:pt>
    <dgm:pt modelId="{F84FF6B7-5262-DC48-868F-79D1933F3BEC}" type="pres">
      <dgm:prSet presAssocID="{7AFDEEF4-9E33-6E43-B8C7-D1A13B32333F}" presName="spacing" presStyleCnt="0"/>
      <dgm:spPr/>
    </dgm:pt>
    <dgm:pt modelId="{1325701A-A439-0642-B27C-95932F6A4516}" type="pres">
      <dgm:prSet presAssocID="{F1A727CB-4937-724C-AEAD-65DE25298A4A}" presName="composite" presStyleCnt="0"/>
      <dgm:spPr/>
    </dgm:pt>
    <dgm:pt modelId="{8E362056-6FCE-0D46-8CA7-782F7F218FE8}" type="pres">
      <dgm:prSet presAssocID="{F1A727CB-4937-724C-AEAD-65DE25298A4A}" presName="imgShp" presStyleLbl="fgImgPlace1" presStyleIdx="1" presStyleCnt="4" custLinFactNeighborX="-53664" custLinFactNeighborY="2944"/>
      <dgm:spPr/>
    </dgm:pt>
    <dgm:pt modelId="{9A768662-8132-2B49-B638-9139469D99B5}" type="pres">
      <dgm:prSet presAssocID="{F1A727CB-4937-724C-AEAD-65DE25298A4A}" presName="txShp" presStyleLbl="node1" presStyleIdx="1" presStyleCnt="4" custScaleX="128099">
        <dgm:presLayoutVars>
          <dgm:bulletEnabled val="1"/>
        </dgm:presLayoutVars>
      </dgm:prSet>
      <dgm:spPr/>
    </dgm:pt>
    <dgm:pt modelId="{D9058F03-E8DC-714B-AE13-372315CBF963}" type="pres">
      <dgm:prSet presAssocID="{801B3C1F-76C6-2344-91E3-35A02B0844F8}" presName="spacing" presStyleCnt="0"/>
      <dgm:spPr/>
    </dgm:pt>
    <dgm:pt modelId="{3DFA8E7B-FB1F-2948-B11E-540B837212E7}" type="pres">
      <dgm:prSet presAssocID="{9A6608DB-6165-2447-86BC-A5F5006423DD}" presName="composite" presStyleCnt="0"/>
      <dgm:spPr/>
    </dgm:pt>
    <dgm:pt modelId="{95749980-B8C2-964C-BE5B-5361B3113C07}" type="pres">
      <dgm:prSet presAssocID="{9A6608DB-6165-2447-86BC-A5F5006423DD}" presName="imgShp" presStyleLbl="fgImgPlace1" presStyleIdx="2" presStyleCnt="4" custLinFactNeighborX="-53663" custLinFactNeighborY="2027"/>
      <dgm:spPr/>
    </dgm:pt>
    <dgm:pt modelId="{E6D4E56C-DF3C-BA4E-9847-5C962ED0C992}" type="pres">
      <dgm:prSet presAssocID="{9A6608DB-6165-2447-86BC-A5F5006423DD}" presName="txShp" presStyleLbl="node1" presStyleIdx="2" presStyleCnt="4" custScaleX="129515">
        <dgm:presLayoutVars>
          <dgm:bulletEnabled val="1"/>
        </dgm:presLayoutVars>
      </dgm:prSet>
      <dgm:spPr/>
    </dgm:pt>
    <dgm:pt modelId="{F4C67428-2523-1D43-9DB1-0FC6DC9B0E5B}" type="pres">
      <dgm:prSet presAssocID="{C81123BD-9646-1B41-B59D-25618F05AD99}" presName="spacing" presStyleCnt="0"/>
      <dgm:spPr/>
    </dgm:pt>
    <dgm:pt modelId="{520E433E-17FA-0F46-B151-F7D2D6BA89AE}" type="pres">
      <dgm:prSet presAssocID="{5740E5EE-9F86-1B4A-AB01-0188A3AE857D}" presName="composite" presStyleCnt="0"/>
      <dgm:spPr/>
    </dgm:pt>
    <dgm:pt modelId="{4D5D3A2B-1D42-1A4A-B679-35867CDDCA84}" type="pres">
      <dgm:prSet presAssocID="{5740E5EE-9F86-1B4A-AB01-0188A3AE857D}" presName="imgShp" presStyleLbl="fgImgPlace1" presStyleIdx="3" presStyleCnt="4" custLinFactNeighborX="-51746" custLinFactNeighborY="8390"/>
      <dgm:spPr/>
    </dgm:pt>
    <dgm:pt modelId="{BF9AB9F1-8C67-804C-ABC6-28E1E25070A5}" type="pres">
      <dgm:prSet presAssocID="{5740E5EE-9F86-1B4A-AB01-0188A3AE857D}" presName="txShp" presStyleLbl="node1" presStyleIdx="3" presStyleCnt="4" custScaleX="127942">
        <dgm:presLayoutVars>
          <dgm:bulletEnabled val="1"/>
        </dgm:presLayoutVars>
      </dgm:prSet>
      <dgm:spPr/>
    </dgm:pt>
  </dgm:ptLst>
  <dgm:cxnLst>
    <dgm:cxn modelId="{4EB9711C-7598-694F-B5D6-C60CA40FC448}" srcId="{E553CDE5-F331-B949-9718-D82E1C83FBDB}" destId="{F1A727CB-4937-724C-AEAD-65DE25298A4A}" srcOrd="1" destOrd="0" parTransId="{D08E0952-8887-1042-A416-4CF14A74F8D1}" sibTransId="{801B3C1F-76C6-2344-91E3-35A02B0844F8}"/>
    <dgm:cxn modelId="{F1B5D032-E8CF-CB45-BBB8-F8318D0B62BA}" type="presOf" srcId="{9A6608DB-6165-2447-86BC-A5F5006423DD}" destId="{E6D4E56C-DF3C-BA4E-9847-5C962ED0C992}" srcOrd="0" destOrd="0" presId="urn:microsoft.com/office/officeart/2005/8/layout/vList3"/>
    <dgm:cxn modelId="{A26D9643-2A45-7844-8551-01952B32622B}" srcId="{E553CDE5-F331-B949-9718-D82E1C83FBDB}" destId="{5740E5EE-9F86-1B4A-AB01-0188A3AE857D}" srcOrd="3" destOrd="0" parTransId="{21D53A12-C99C-434D-BB44-D675CC2FDC4C}" sibTransId="{2229D75D-9D61-0D41-B6A7-2EED157854A4}"/>
    <dgm:cxn modelId="{D245B557-1A86-EA41-B43C-AF229334F822}" srcId="{E553CDE5-F331-B949-9718-D82E1C83FBDB}" destId="{9A6608DB-6165-2447-86BC-A5F5006423DD}" srcOrd="2" destOrd="0" parTransId="{E4519E75-7001-D441-AB65-86EF2E9F2B3A}" sibTransId="{C81123BD-9646-1B41-B59D-25618F05AD99}"/>
    <dgm:cxn modelId="{B4C8D05B-48C8-6643-9E01-3378ACB460EA}" srcId="{E553CDE5-F331-B949-9718-D82E1C83FBDB}" destId="{5DAB4B59-E020-134E-AF4D-D497A0A2A390}" srcOrd="0" destOrd="0" parTransId="{8BC275BE-3F41-B44B-83C9-339FD018EDC2}" sibTransId="{7AFDEEF4-9E33-6E43-B8C7-D1A13B32333F}"/>
    <dgm:cxn modelId="{C9E313A5-89CF-E545-881B-3F111283FE91}" type="presOf" srcId="{E553CDE5-F331-B949-9718-D82E1C83FBDB}" destId="{27546D3C-BD1F-544B-94D0-3551A957A8CA}" srcOrd="0" destOrd="0" presId="urn:microsoft.com/office/officeart/2005/8/layout/vList3"/>
    <dgm:cxn modelId="{9DD450AA-8845-0A43-9EF6-C5E516755739}" type="presOf" srcId="{5740E5EE-9F86-1B4A-AB01-0188A3AE857D}" destId="{BF9AB9F1-8C67-804C-ABC6-28E1E25070A5}" srcOrd="0" destOrd="0" presId="urn:microsoft.com/office/officeart/2005/8/layout/vList3"/>
    <dgm:cxn modelId="{2D620DE0-EB0E-EB47-BACC-FF59D6C88E81}" type="presOf" srcId="{F1A727CB-4937-724C-AEAD-65DE25298A4A}" destId="{9A768662-8132-2B49-B638-9139469D99B5}" srcOrd="0" destOrd="0" presId="urn:microsoft.com/office/officeart/2005/8/layout/vList3"/>
    <dgm:cxn modelId="{5B0743E2-BE51-D848-938C-542307BFCDF1}" type="presOf" srcId="{5DAB4B59-E020-134E-AF4D-D497A0A2A390}" destId="{B1C99766-CFAC-0E49-B538-D6B7B216CE1B}" srcOrd="0" destOrd="0" presId="urn:microsoft.com/office/officeart/2005/8/layout/vList3"/>
    <dgm:cxn modelId="{638BA06E-1438-FE45-93F2-170F9B98BCEF}" type="presParOf" srcId="{27546D3C-BD1F-544B-94D0-3551A957A8CA}" destId="{8BE24F40-1549-0D42-B99E-46B1F6FE2EEC}" srcOrd="0" destOrd="0" presId="urn:microsoft.com/office/officeart/2005/8/layout/vList3"/>
    <dgm:cxn modelId="{313AF3E2-87EF-8948-86F2-CE46F8E702A5}" type="presParOf" srcId="{8BE24F40-1549-0D42-B99E-46B1F6FE2EEC}" destId="{9143CF79-DD70-A34B-8809-5DD117C9C690}" srcOrd="0" destOrd="0" presId="urn:microsoft.com/office/officeart/2005/8/layout/vList3"/>
    <dgm:cxn modelId="{CB76F17E-41E6-FB42-A394-3932FE8E4436}" type="presParOf" srcId="{8BE24F40-1549-0D42-B99E-46B1F6FE2EEC}" destId="{B1C99766-CFAC-0E49-B538-D6B7B216CE1B}" srcOrd="1" destOrd="0" presId="urn:microsoft.com/office/officeart/2005/8/layout/vList3"/>
    <dgm:cxn modelId="{295A11C5-35A1-BC43-B672-A6876FB229CD}" type="presParOf" srcId="{27546D3C-BD1F-544B-94D0-3551A957A8CA}" destId="{F84FF6B7-5262-DC48-868F-79D1933F3BEC}" srcOrd="1" destOrd="0" presId="urn:microsoft.com/office/officeart/2005/8/layout/vList3"/>
    <dgm:cxn modelId="{4C68DDAB-35C9-2444-B961-9D0F898981FC}" type="presParOf" srcId="{27546D3C-BD1F-544B-94D0-3551A957A8CA}" destId="{1325701A-A439-0642-B27C-95932F6A4516}" srcOrd="2" destOrd="0" presId="urn:microsoft.com/office/officeart/2005/8/layout/vList3"/>
    <dgm:cxn modelId="{51B1CC6E-96E5-0047-B5BB-EF208041579F}" type="presParOf" srcId="{1325701A-A439-0642-B27C-95932F6A4516}" destId="{8E362056-6FCE-0D46-8CA7-782F7F218FE8}" srcOrd="0" destOrd="0" presId="urn:microsoft.com/office/officeart/2005/8/layout/vList3"/>
    <dgm:cxn modelId="{0E9DF58B-B3A2-CA47-86ED-8C23A73CEE4B}" type="presParOf" srcId="{1325701A-A439-0642-B27C-95932F6A4516}" destId="{9A768662-8132-2B49-B638-9139469D99B5}" srcOrd="1" destOrd="0" presId="urn:microsoft.com/office/officeart/2005/8/layout/vList3"/>
    <dgm:cxn modelId="{96902283-86F4-954B-B380-621A706C0FE3}" type="presParOf" srcId="{27546D3C-BD1F-544B-94D0-3551A957A8CA}" destId="{D9058F03-E8DC-714B-AE13-372315CBF963}" srcOrd="3" destOrd="0" presId="urn:microsoft.com/office/officeart/2005/8/layout/vList3"/>
    <dgm:cxn modelId="{BB5B7F07-DD96-EB43-893A-66E2220F0A04}" type="presParOf" srcId="{27546D3C-BD1F-544B-94D0-3551A957A8CA}" destId="{3DFA8E7B-FB1F-2948-B11E-540B837212E7}" srcOrd="4" destOrd="0" presId="urn:microsoft.com/office/officeart/2005/8/layout/vList3"/>
    <dgm:cxn modelId="{AE2627A8-8923-CA47-9ADE-5C4CFF2FDA54}" type="presParOf" srcId="{3DFA8E7B-FB1F-2948-B11E-540B837212E7}" destId="{95749980-B8C2-964C-BE5B-5361B3113C07}" srcOrd="0" destOrd="0" presId="urn:microsoft.com/office/officeart/2005/8/layout/vList3"/>
    <dgm:cxn modelId="{9565DDD8-C18F-C143-B73D-CD1DA234152C}" type="presParOf" srcId="{3DFA8E7B-FB1F-2948-B11E-540B837212E7}" destId="{E6D4E56C-DF3C-BA4E-9847-5C962ED0C992}" srcOrd="1" destOrd="0" presId="urn:microsoft.com/office/officeart/2005/8/layout/vList3"/>
    <dgm:cxn modelId="{3F8BCA01-2B90-F646-8440-D81ABFD8F7FB}" type="presParOf" srcId="{27546D3C-BD1F-544B-94D0-3551A957A8CA}" destId="{F4C67428-2523-1D43-9DB1-0FC6DC9B0E5B}" srcOrd="5" destOrd="0" presId="urn:microsoft.com/office/officeart/2005/8/layout/vList3"/>
    <dgm:cxn modelId="{7D56884A-3B4C-5648-B60C-EF02679632D1}" type="presParOf" srcId="{27546D3C-BD1F-544B-94D0-3551A957A8CA}" destId="{520E433E-17FA-0F46-B151-F7D2D6BA89AE}" srcOrd="6" destOrd="0" presId="urn:microsoft.com/office/officeart/2005/8/layout/vList3"/>
    <dgm:cxn modelId="{098B2659-EF8C-314A-9E51-6B40FFE25744}" type="presParOf" srcId="{520E433E-17FA-0F46-B151-F7D2D6BA89AE}" destId="{4D5D3A2B-1D42-1A4A-B679-35867CDDCA84}" srcOrd="0" destOrd="0" presId="urn:microsoft.com/office/officeart/2005/8/layout/vList3"/>
    <dgm:cxn modelId="{790ABA69-E199-294E-83C1-E7AF279EFBF1}" type="presParOf" srcId="{520E433E-17FA-0F46-B151-F7D2D6BA89AE}" destId="{BF9AB9F1-8C67-804C-ABC6-28E1E25070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3EE1-C18D-4487-AC93-FA7C42963F37}">
      <dsp:nvSpPr>
        <dsp:cNvPr id="0" name=""/>
        <dsp:cNvSpPr/>
      </dsp:nvSpPr>
      <dsp:spPr>
        <a:xfrm>
          <a:off x="4950" y="585614"/>
          <a:ext cx="2355844" cy="162317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9F683-7E22-4EDA-9D87-47BAC199CC55}">
      <dsp:nvSpPr>
        <dsp:cNvPr id="0" name=""/>
        <dsp:cNvSpPr/>
      </dsp:nvSpPr>
      <dsp:spPr>
        <a:xfrm>
          <a:off x="4950" y="2208791"/>
          <a:ext cx="2355844" cy="874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+mj-lt"/>
            </a:rPr>
            <a:t>Ökonomisch</a:t>
          </a:r>
          <a:endParaRPr lang="en-US" sz="2400" b="1" kern="1200">
            <a:latin typeface="+mj-lt"/>
          </a:endParaRPr>
        </a:p>
      </dsp:txBody>
      <dsp:txXfrm>
        <a:off x="4950" y="2208791"/>
        <a:ext cx="2355844" cy="874018"/>
      </dsp:txXfrm>
    </dsp:sp>
    <dsp:sp modelId="{16ACACA5-13C6-4121-AF61-B61B5FE65537}">
      <dsp:nvSpPr>
        <dsp:cNvPr id="0" name=""/>
        <dsp:cNvSpPr/>
      </dsp:nvSpPr>
      <dsp:spPr>
        <a:xfrm>
          <a:off x="2596478" y="585614"/>
          <a:ext cx="2355844" cy="162317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F702D-9F46-4527-BEC6-99354AA9B138}">
      <dsp:nvSpPr>
        <dsp:cNvPr id="0" name=""/>
        <dsp:cNvSpPr/>
      </dsp:nvSpPr>
      <dsp:spPr>
        <a:xfrm>
          <a:off x="2596478" y="2208791"/>
          <a:ext cx="2355844" cy="874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800" b="1" kern="1200">
              <a:latin typeface="+mj-lt"/>
            </a:rPr>
            <a:t>Strukturell</a:t>
          </a:r>
          <a:endParaRPr lang="en-US" sz="2400" b="1" kern="1200">
            <a:latin typeface="+mj-lt"/>
          </a:endParaRPr>
        </a:p>
      </dsp:txBody>
      <dsp:txXfrm>
        <a:off x="2596478" y="2208791"/>
        <a:ext cx="2355844" cy="874018"/>
      </dsp:txXfrm>
    </dsp:sp>
    <dsp:sp modelId="{0AE16716-7E01-4F78-A6AB-6B8F351A86CF}">
      <dsp:nvSpPr>
        <dsp:cNvPr id="0" name=""/>
        <dsp:cNvSpPr/>
      </dsp:nvSpPr>
      <dsp:spPr>
        <a:xfrm>
          <a:off x="5188005" y="585614"/>
          <a:ext cx="2355844" cy="1623176"/>
        </a:xfrm>
        <a:prstGeom prst="round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4CBB6-DC10-494A-A976-5440E9554AB6}">
      <dsp:nvSpPr>
        <dsp:cNvPr id="0" name=""/>
        <dsp:cNvSpPr/>
      </dsp:nvSpPr>
      <dsp:spPr>
        <a:xfrm>
          <a:off x="5188005" y="2208791"/>
          <a:ext cx="2355844" cy="874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err="1">
              <a:latin typeface="+mn-lt"/>
            </a:rPr>
            <a:t>Psychisch</a:t>
          </a:r>
          <a:endParaRPr lang="en-US" sz="2400" kern="1200">
            <a:latin typeface="+mn-lt"/>
          </a:endParaRPr>
        </a:p>
      </dsp:txBody>
      <dsp:txXfrm>
        <a:off x="5188005" y="2208791"/>
        <a:ext cx="2355844" cy="874018"/>
      </dsp:txXfrm>
    </dsp:sp>
    <dsp:sp modelId="{19606566-E782-4A73-89E4-32E8C9726E68}">
      <dsp:nvSpPr>
        <dsp:cNvPr id="0" name=""/>
        <dsp:cNvSpPr/>
      </dsp:nvSpPr>
      <dsp:spPr>
        <a:xfrm>
          <a:off x="7779533" y="585614"/>
          <a:ext cx="2355844" cy="1623176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24DE8-2EFB-44E9-9AD9-542CB0090767}">
      <dsp:nvSpPr>
        <dsp:cNvPr id="0" name=""/>
        <dsp:cNvSpPr/>
      </dsp:nvSpPr>
      <dsp:spPr>
        <a:xfrm>
          <a:off x="7779533" y="2208791"/>
          <a:ext cx="2355844" cy="874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err="1"/>
            <a:t>Körperlich</a:t>
          </a:r>
          <a:r>
            <a:rPr lang="en-US" sz="2800" kern="1200"/>
            <a:t> / </a:t>
          </a:r>
          <a:r>
            <a:rPr lang="en-US" sz="2800" kern="1200" err="1"/>
            <a:t>Sexuell</a:t>
          </a:r>
          <a:endParaRPr lang="en-US" sz="2800" kern="1200"/>
        </a:p>
      </dsp:txBody>
      <dsp:txXfrm>
        <a:off x="7779533" y="2208791"/>
        <a:ext cx="2355844" cy="874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872B6-AEB9-7D45-9E43-AB99BDB35664}">
      <dsp:nvSpPr>
        <dsp:cNvPr id="0" name=""/>
        <dsp:cNvSpPr/>
      </dsp:nvSpPr>
      <dsp:spPr>
        <a:xfrm>
          <a:off x="3516226" y="261233"/>
          <a:ext cx="3331247" cy="2052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Phase 2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akute Gewalt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- Entladung der aufgebauten Spannung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- (massive) Gewaltanwendung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-Kontrollverlust</a:t>
          </a:r>
        </a:p>
      </dsp:txBody>
      <dsp:txXfrm>
        <a:off x="3516226" y="261233"/>
        <a:ext cx="3331247" cy="2052439"/>
      </dsp:txXfrm>
    </dsp:sp>
    <dsp:sp modelId="{BE92C9DC-C8FA-C545-8A72-1105C7046399}">
      <dsp:nvSpPr>
        <dsp:cNvPr id="0" name=""/>
        <dsp:cNvSpPr/>
      </dsp:nvSpPr>
      <dsp:spPr>
        <a:xfrm>
          <a:off x="1770208" y="-386273"/>
          <a:ext cx="4668602" cy="3918519"/>
        </a:xfrm>
        <a:prstGeom prst="circularArrow">
          <a:avLst>
            <a:gd name="adj1" fmla="val 8245"/>
            <a:gd name="adj2" fmla="val 575859"/>
            <a:gd name="adj3" fmla="val 2212620"/>
            <a:gd name="adj4" fmla="val 1331842"/>
            <a:gd name="adj5" fmla="val 962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BA207-A996-7542-ABD8-2BF2FC4C8A52}">
      <dsp:nvSpPr>
        <dsp:cNvPr id="0" name=""/>
        <dsp:cNvSpPr/>
      </dsp:nvSpPr>
      <dsp:spPr>
        <a:xfrm>
          <a:off x="2274150" y="2561191"/>
          <a:ext cx="2605252" cy="195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Phase 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Ruhe, Reue, Zuwendung des Täters / der Täterin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- Umwerbendes Verhalten des Täter/der Täterin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- Wiederzuwendung des Opfers</a:t>
          </a:r>
        </a:p>
      </dsp:txBody>
      <dsp:txXfrm>
        <a:off x="2274150" y="2561191"/>
        <a:ext cx="2605252" cy="1951350"/>
      </dsp:txXfrm>
    </dsp:sp>
    <dsp:sp modelId="{AC1496EB-BEA7-AB4E-8D49-254604249807}">
      <dsp:nvSpPr>
        <dsp:cNvPr id="0" name=""/>
        <dsp:cNvSpPr/>
      </dsp:nvSpPr>
      <dsp:spPr>
        <a:xfrm>
          <a:off x="308718" y="-1552173"/>
          <a:ext cx="4516524" cy="5033181"/>
        </a:xfrm>
        <a:prstGeom prst="circularArrow">
          <a:avLst>
            <a:gd name="adj1" fmla="val 8245"/>
            <a:gd name="adj2" fmla="val 575859"/>
            <a:gd name="adj3" fmla="val 7307404"/>
            <a:gd name="adj4" fmla="val 6954805"/>
            <a:gd name="adj5" fmla="val 962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98EB1-7A4B-1C40-B22F-3C571971DD53}">
      <dsp:nvSpPr>
        <dsp:cNvPr id="0" name=""/>
        <dsp:cNvSpPr/>
      </dsp:nvSpPr>
      <dsp:spPr>
        <a:xfrm>
          <a:off x="0" y="153250"/>
          <a:ext cx="3702562" cy="2479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Phase 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Spannungsaufbau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- schwierige Kommunikation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- kleine Gewalttätigkeiten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- Übernahme der Verantwortung durch Opfer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/>
        </a:p>
      </dsp:txBody>
      <dsp:txXfrm>
        <a:off x="0" y="153250"/>
        <a:ext cx="3702562" cy="2479161"/>
      </dsp:txXfrm>
    </dsp:sp>
    <dsp:sp modelId="{7962BC9E-EDB1-E449-A304-DCBBA64C5C75}">
      <dsp:nvSpPr>
        <dsp:cNvPr id="0" name=""/>
        <dsp:cNvSpPr/>
      </dsp:nvSpPr>
      <dsp:spPr>
        <a:xfrm>
          <a:off x="1467345" y="-207889"/>
          <a:ext cx="3918519" cy="3918519"/>
        </a:xfrm>
        <a:prstGeom prst="circularArrow">
          <a:avLst>
            <a:gd name="adj1" fmla="val 8245"/>
            <a:gd name="adj2" fmla="val 575859"/>
            <a:gd name="adj3" fmla="val 16955055"/>
            <a:gd name="adj4" fmla="val 15795683"/>
            <a:gd name="adj5" fmla="val 962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99766-CFAC-0E49-B538-D6B7B216CE1B}">
      <dsp:nvSpPr>
        <dsp:cNvPr id="0" name=""/>
        <dsp:cNvSpPr/>
      </dsp:nvSpPr>
      <dsp:spPr>
        <a:xfrm rot="10800000">
          <a:off x="484861" y="110012"/>
          <a:ext cx="5481906" cy="103580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28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Coercieve</a:t>
          </a:r>
          <a:r>
            <a:rPr lang="de-DE" sz="1600" kern="1200" dirty="0"/>
            <a:t> </a:t>
          </a:r>
          <a:r>
            <a:rPr lang="de-DE" sz="1600" kern="1200" dirty="0" err="1"/>
            <a:t>controling</a:t>
          </a:r>
          <a:r>
            <a:rPr lang="de-DE" sz="1600" kern="1200" dirty="0"/>
            <a:t> </a:t>
          </a:r>
          <a:r>
            <a:rPr lang="de-DE" sz="1600" kern="1200" dirty="0" err="1"/>
            <a:t>violence</a:t>
          </a:r>
          <a:r>
            <a:rPr lang="de-DE" sz="1600" kern="1200" dirty="0"/>
            <a:t> / </a:t>
          </a:r>
          <a:r>
            <a:rPr lang="de-DE" sz="1600" kern="1200" dirty="0" err="1"/>
            <a:t>intimate</a:t>
          </a:r>
          <a:r>
            <a:rPr lang="de-DE" sz="1600" kern="1200" dirty="0"/>
            <a:t> </a:t>
          </a:r>
          <a:r>
            <a:rPr lang="de-DE" sz="1600" kern="1200" dirty="0" err="1"/>
            <a:t>terorrism</a:t>
          </a:r>
          <a:r>
            <a:rPr lang="de-DE" sz="1600" kern="1200" dirty="0"/>
            <a:t>-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systematisches patriarchales Gewalt- und Kontrollverhalten</a:t>
          </a:r>
          <a:endParaRPr lang="de-CH" sz="2200" b="1" kern="1200" dirty="0"/>
        </a:p>
      </dsp:txBody>
      <dsp:txXfrm rot="10800000">
        <a:off x="743813" y="110012"/>
        <a:ext cx="5222954" cy="1035807"/>
      </dsp:txXfrm>
    </dsp:sp>
    <dsp:sp modelId="{9143CF79-DD70-A34B-8809-5DD117C9C690}">
      <dsp:nvSpPr>
        <dsp:cNvPr id="0" name=""/>
        <dsp:cNvSpPr/>
      </dsp:nvSpPr>
      <dsp:spPr>
        <a:xfrm>
          <a:off x="277447" y="241403"/>
          <a:ext cx="717238" cy="71723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68662-8132-2B49-B638-9139469D99B5}">
      <dsp:nvSpPr>
        <dsp:cNvPr id="0" name=""/>
        <dsp:cNvSpPr/>
      </dsp:nvSpPr>
      <dsp:spPr>
        <a:xfrm rot="10800000">
          <a:off x="481876" y="1249953"/>
          <a:ext cx="5541868" cy="7172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28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Separation </a:t>
          </a:r>
          <a:r>
            <a:rPr lang="de-DE" sz="1600" kern="1200" dirty="0" err="1"/>
            <a:t>instigated</a:t>
          </a:r>
          <a:r>
            <a:rPr lang="de-DE" sz="1600" kern="1200" dirty="0"/>
            <a:t>  </a:t>
          </a:r>
          <a:r>
            <a:rPr lang="de-DE" sz="1600" kern="1200" dirty="0" err="1"/>
            <a:t>violence</a:t>
          </a:r>
          <a:r>
            <a:rPr lang="de-DE" sz="1600" kern="1200" dirty="0"/>
            <a:t>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situationsbezogene Partnergewalt</a:t>
          </a:r>
          <a:endParaRPr lang="de-CH" sz="2200" b="1" kern="1200" dirty="0"/>
        </a:p>
      </dsp:txBody>
      <dsp:txXfrm rot="10800000">
        <a:off x="661185" y="1249953"/>
        <a:ext cx="5362559" cy="717238"/>
      </dsp:txXfrm>
    </dsp:sp>
    <dsp:sp modelId="{8E362056-6FCE-0D46-8CA7-782F7F218FE8}">
      <dsp:nvSpPr>
        <dsp:cNvPr id="0" name=""/>
        <dsp:cNvSpPr/>
      </dsp:nvSpPr>
      <dsp:spPr>
        <a:xfrm>
          <a:off x="346173" y="1271068"/>
          <a:ext cx="717238" cy="71723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4E56C-DF3C-BA4E-9847-5C962ED0C992}">
      <dsp:nvSpPr>
        <dsp:cNvPr id="0" name=""/>
        <dsp:cNvSpPr/>
      </dsp:nvSpPr>
      <dsp:spPr>
        <a:xfrm rot="10800000">
          <a:off x="451247" y="2181292"/>
          <a:ext cx="5603127" cy="7172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28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Mutual Violent Control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gegenseitige Paargewalt</a:t>
          </a:r>
          <a:endParaRPr lang="de-CH" sz="2200" kern="1200" dirty="0"/>
        </a:p>
      </dsp:txBody>
      <dsp:txXfrm rot="10800000">
        <a:off x="630556" y="2181292"/>
        <a:ext cx="5423818" cy="717238"/>
      </dsp:txXfrm>
    </dsp:sp>
    <dsp:sp modelId="{95749980-B8C2-964C-BE5B-5361B3113C07}">
      <dsp:nvSpPr>
        <dsp:cNvPr id="0" name=""/>
        <dsp:cNvSpPr/>
      </dsp:nvSpPr>
      <dsp:spPr>
        <a:xfrm>
          <a:off x="346180" y="2195831"/>
          <a:ext cx="717238" cy="71723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AB9F1-8C67-804C-ABC6-28E1E25070A5}">
      <dsp:nvSpPr>
        <dsp:cNvPr id="0" name=""/>
        <dsp:cNvSpPr/>
      </dsp:nvSpPr>
      <dsp:spPr>
        <a:xfrm rot="10800000">
          <a:off x="485272" y="3112632"/>
          <a:ext cx="5535076" cy="7172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282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Violent </a:t>
          </a:r>
          <a:r>
            <a:rPr lang="de-DE" sz="2400" kern="1200" dirty="0" err="1"/>
            <a:t>Resistence</a:t>
          </a:r>
          <a:r>
            <a:rPr lang="de-DE" sz="2400" kern="1200" dirty="0"/>
            <a:t> – </a:t>
          </a:r>
          <a:r>
            <a:rPr lang="de-DE" sz="2400" b="1" kern="1200" dirty="0"/>
            <a:t>stiller Widerstand</a:t>
          </a:r>
          <a:endParaRPr lang="de-CH" sz="2400" b="1" kern="1200" dirty="0"/>
        </a:p>
      </dsp:txBody>
      <dsp:txXfrm rot="10800000">
        <a:off x="664581" y="3112632"/>
        <a:ext cx="5355767" cy="717238"/>
      </dsp:txXfrm>
    </dsp:sp>
    <dsp:sp modelId="{4D5D3A2B-1D42-1A4A-B679-35867CDDCA84}">
      <dsp:nvSpPr>
        <dsp:cNvPr id="0" name=""/>
        <dsp:cNvSpPr/>
      </dsp:nvSpPr>
      <dsp:spPr>
        <a:xfrm>
          <a:off x="359930" y="3112677"/>
          <a:ext cx="717238" cy="71723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64EF7-6002-0C4A-B622-9D87E8721590}" type="datetimeFigureOut">
              <a:rPr lang="de-DE" smtClean="0"/>
              <a:t>14.09.23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92C12-84BF-E04A-B4B6-5D3854F489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33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92C12-84BF-E04A-B4B6-5D3854F489D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797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92C12-84BF-E04A-B4B6-5D3854F489D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44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n Form/Bild">
    <p:bg>
      <p:bgPr>
        <a:gradFill flip="none" rotWithShape="1">
          <a:gsLst>
            <a:gs pos="85000">
              <a:srgbClr val="287B88"/>
            </a:gs>
            <a:gs pos="5000">
              <a:srgbClr val="B2E1E8"/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7A590B9-5C25-4273-89FB-B317BC66B1C7}"/>
              </a:ext>
            </a:extLst>
          </p:cNvPr>
          <p:cNvSpPr/>
          <p:nvPr userDrawn="1"/>
        </p:nvSpPr>
        <p:spPr>
          <a:xfrm>
            <a:off x="-56186" y="-10"/>
            <a:ext cx="8121316" cy="6858000"/>
          </a:xfrm>
          <a:prstGeom prst="rect">
            <a:avLst/>
          </a:prstGeom>
          <a:gradFill flip="none" rotWithShape="1">
            <a:gsLst>
              <a:gs pos="2000">
                <a:srgbClr val="287B88"/>
              </a:gs>
              <a:gs pos="91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A1B1666F-A35D-46A9-8459-5F1AE37EC0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9800" y="0"/>
            <a:ext cx="61722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375D61-5AF8-48B9-9FC8-DB1079880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376" y="3911599"/>
            <a:ext cx="4438650" cy="816113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800" dirty="0"/>
              <a:t>Master-Untertitelformat bearbeiten</a:t>
            </a:r>
            <a:endParaRPr lang="de-CH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64DC5C-9DAF-4C75-917A-A3894D643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6" y="1713252"/>
            <a:ext cx="5041624" cy="14466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58AAA0-FA65-4139-8427-3FE40EA34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855" y="125112"/>
            <a:ext cx="693245" cy="684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628C498-29B1-4165-996C-C8FD233FEB5B}"/>
              </a:ext>
            </a:extLst>
          </p:cNvPr>
          <p:cNvSpPr txBox="1"/>
          <p:nvPr userDrawn="1"/>
        </p:nvSpPr>
        <p:spPr>
          <a:xfrm>
            <a:off x="938461" y="159127"/>
            <a:ext cx="5199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cap="small" baseline="0">
                <a:latin typeface="Dubai" panose="020B0503030403030204" pitchFamily="34" charset="-78"/>
                <a:cs typeface="Dubai" panose="020B0503030403030204" pitchFamily="34" charset="-78"/>
              </a:rPr>
              <a:t>Bettina Riederer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600">
                <a:solidFill>
                  <a:srgbClr val="000000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Supervisorin </a:t>
            </a:r>
            <a:r>
              <a:rPr lang="de-CH" sz="1600" err="1">
                <a:solidFill>
                  <a:srgbClr val="000000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bso</a:t>
            </a:r>
            <a:r>
              <a:rPr lang="de-CH" sz="1600">
                <a:solidFill>
                  <a:srgbClr val="000000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, Kriminologin M.A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616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70375D61-5AF8-48B9-9FC8-DB1079880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209" y="4064000"/>
            <a:ext cx="9440141" cy="165576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800"/>
              <a:t>Master-Untertitelformat bearbeiten</a:t>
            </a:r>
            <a:endParaRPr lang="de-CH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64DC5C-9DAF-4C75-917A-A3894D643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209" y="1600200"/>
            <a:ext cx="9440141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Rahmen 3">
            <a:extLst>
              <a:ext uri="{FF2B5EF4-FFF2-40B4-BE49-F238E27FC236}">
                <a16:creationId xmlns:a16="http://schemas.microsoft.com/office/drawing/2014/main" id="{12272C17-8797-4FFF-8DF2-D90472230D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4118"/>
            </a:avLst>
          </a:prstGeom>
          <a:gradFill flip="none" rotWithShape="1">
            <a:gsLst>
              <a:gs pos="30000">
                <a:srgbClr val="287B88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EEF7B2-CB70-41EB-A656-373EF058F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569" y="408140"/>
            <a:ext cx="693245" cy="684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10DC167-112F-4443-86E1-5D9F0A62CDD9}"/>
              </a:ext>
            </a:extLst>
          </p:cNvPr>
          <p:cNvSpPr txBox="1"/>
          <p:nvPr userDrawn="1"/>
        </p:nvSpPr>
        <p:spPr>
          <a:xfrm>
            <a:off x="1145814" y="448316"/>
            <a:ext cx="5199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cap="small" baseline="0">
                <a:latin typeface="Dubai" panose="020B0503030403030204" pitchFamily="34" charset="-78"/>
                <a:cs typeface="Dubai" panose="020B0503030403030204" pitchFamily="34" charset="-78"/>
              </a:rPr>
              <a:t>Bettina Riederer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600">
                <a:solidFill>
                  <a:srgbClr val="000000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Supervisorin </a:t>
            </a:r>
            <a:r>
              <a:rPr lang="de-CH" sz="1600" err="1">
                <a:solidFill>
                  <a:srgbClr val="000000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bso</a:t>
            </a:r>
            <a:r>
              <a:rPr lang="de-CH" sz="1600">
                <a:solidFill>
                  <a:srgbClr val="000000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, Kriminologin M.A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766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Foto">
    <p:bg>
      <p:bgPr>
        <a:gradFill flip="none" rotWithShape="1">
          <a:gsLst>
            <a:gs pos="85000">
              <a:srgbClr val="287B88"/>
            </a:gs>
            <a:gs pos="5000">
              <a:srgbClr val="B2E1E8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A1B1666F-A35D-46A9-8459-5F1AE37EC0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65130" y="0"/>
            <a:ext cx="412687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4B6796BD-5D7C-4A15-9EE0-A3477F25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33" y="1355140"/>
            <a:ext cx="6505622" cy="779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3600"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2D924CF-8E56-4E55-ADF6-7BB6ABF21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914" y="2389909"/>
            <a:ext cx="6505622" cy="3829916"/>
          </a:xfr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0A4ED258-BB78-4B7F-9CD9-3917FC20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0914" y="6356350"/>
            <a:ext cx="5185977" cy="365125"/>
          </a:xfrm>
        </p:spPr>
        <p:txBody>
          <a:bodyPr/>
          <a:lstStyle/>
          <a:p>
            <a:endParaRPr lang="de-CH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CC82D7E7-F60A-48FB-B950-DB0D632ACAB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296891" y="6343073"/>
            <a:ext cx="1319644" cy="365125"/>
          </a:xfrm>
        </p:spPr>
        <p:txBody>
          <a:bodyPr/>
          <a:lstStyle>
            <a:lvl1pPr algn="r">
              <a:defRPr/>
            </a:lvl1pPr>
          </a:lstStyle>
          <a:p>
            <a:fld id="{8A89589B-73BD-1F47-9DFF-3F04B74E20B7}" type="datetime1">
              <a:rPr lang="de-CH" smtClean="0"/>
              <a:t>14.09.23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7695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559FF5-E181-4DC7-8C6A-445AA146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DB169FD6-30AC-5B4B-A343-F8C97EF6E671}" type="datetime1">
              <a:rPr lang="de-CH" smtClean="0"/>
              <a:t>14.09.23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07E452-44D2-4D95-B156-297820FE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3932" y="6356350"/>
            <a:ext cx="7241920" cy="365125"/>
          </a:xfrm>
        </p:spPr>
        <p:txBody>
          <a:bodyPr/>
          <a:lstStyle/>
          <a:p>
            <a:endParaRPr lang="de-CH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B4C6B060-DED1-43DE-A699-2A3BBDA8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33" y="1355140"/>
            <a:ext cx="9949926" cy="779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3600"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0D9B93D-6711-4715-81E7-1B683BCD3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914" y="2389909"/>
            <a:ext cx="6505622" cy="3829916"/>
          </a:xfr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7341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8B19A2-D073-4A03-AD2D-D4D80EEF1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4714" y="2313789"/>
            <a:ext cx="4888833" cy="386317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45FD9D-204A-4952-8910-5621A7806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13788"/>
            <a:ext cx="4937859" cy="386317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614E6B-A72A-48C0-B542-182978A6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C9B7FEB2-1BEC-084B-8DD5-3C5F4BB8FAB7}" type="datetime1">
              <a:rPr lang="de-CH" smtClean="0"/>
              <a:t>14.09.23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8689FF-F929-48DC-BAC8-871A2CF6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4714" y="6356350"/>
            <a:ext cx="7291138" cy="365125"/>
          </a:xfrm>
        </p:spPr>
        <p:txBody>
          <a:bodyPr/>
          <a:lstStyle/>
          <a:p>
            <a:endParaRPr lang="de-CH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36BF6B7D-1401-4B07-82CE-63C0C1F9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33" y="1355140"/>
            <a:ext cx="9949926" cy="779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7085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398819-01C6-4955-BFAB-4EFFB728C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9A8608E-829B-3C42-ABBD-65F1838B01A4}" type="datetime1">
              <a:rPr lang="de-CH" smtClean="0"/>
              <a:t>14.09.23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DC89B6-6233-47E9-8732-A9E2DB12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72E4B48C-6B20-4D02-90A9-70ECA2EF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33" y="1355140"/>
            <a:ext cx="9949926" cy="779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600"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8485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564B10B-36E9-4FB0-B172-34875D2E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D1D6B95-0148-7F4D-B5F5-DEE0A9B04004}" type="datetime1">
              <a:rPr lang="de-CH" smtClean="0"/>
              <a:t>14.09.23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943D37-0FE3-421A-95D9-2CAE3E688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370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287B88"/>
            </a:gs>
            <a:gs pos="5000">
              <a:srgbClr val="B2E1E8"/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E0C05D-7C2C-48D3-BF55-A3EBEA24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804" y="1590714"/>
            <a:ext cx="10092392" cy="4151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B3EEFE-6592-4D3E-B184-A52A288B6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599" y="6356350"/>
            <a:ext cx="24232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C9A17-3CB9-8B43-9643-C18A922E6315}" type="datetime1">
              <a:rPr lang="de-CH" smtClean="0"/>
              <a:t>14.09.23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FDAD18-E52C-4DA2-9702-9921C924A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461" y="6356350"/>
            <a:ext cx="7387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282D54-493A-45FA-9CA9-724345ABC8E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4855" y="125112"/>
            <a:ext cx="693245" cy="684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BCBD070-994F-4034-B0C0-6ED8BD2B23D8}"/>
              </a:ext>
            </a:extLst>
          </p:cNvPr>
          <p:cNvSpPr txBox="1"/>
          <p:nvPr userDrawn="1"/>
        </p:nvSpPr>
        <p:spPr>
          <a:xfrm>
            <a:off x="938461" y="159127"/>
            <a:ext cx="5199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cap="small" baseline="0">
                <a:latin typeface="Dubai" panose="020B0503030403030204" pitchFamily="34" charset="-78"/>
                <a:cs typeface="Dubai" panose="020B0503030403030204" pitchFamily="34" charset="-78"/>
              </a:rPr>
              <a:t>Bettina Riederer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600">
                <a:solidFill>
                  <a:srgbClr val="000000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Supervisorin </a:t>
            </a:r>
            <a:r>
              <a:rPr lang="de-CH" sz="1600" err="1">
                <a:solidFill>
                  <a:srgbClr val="000000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bso</a:t>
            </a:r>
            <a:r>
              <a:rPr lang="de-CH" sz="1600">
                <a:solidFill>
                  <a:srgbClr val="000000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, Kriminologin M.A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224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62" r:id="rId4"/>
    <p:sldLayoutId id="2147483663" r:id="rId5"/>
    <p:sldLayoutId id="2147483664" r:id="rId6"/>
    <p:sldLayoutId id="2147483665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1E2E13B-71B7-4868-AC12-3894C0243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6" r="25466"/>
          <a:stretch/>
        </p:blipFill>
        <p:spPr>
          <a:xfrm>
            <a:off x="6710082" y="10"/>
            <a:ext cx="5481918" cy="685799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788C86FE-375A-4540-B364-843AB54FE3DD}"/>
              </a:ext>
            </a:extLst>
          </p:cNvPr>
          <p:cNvSpPr/>
          <p:nvPr/>
        </p:nvSpPr>
        <p:spPr>
          <a:xfrm>
            <a:off x="1021254" y="2463152"/>
            <a:ext cx="7700210" cy="2995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4652FFF-3B04-415B-849F-B5384BB0FF33}"/>
              </a:ext>
            </a:extLst>
          </p:cNvPr>
          <p:cNvSpPr txBox="1">
            <a:spLocks/>
          </p:cNvSpPr>
          <p:nvPr/>
        </p:nvSpPr>
        <p:spPr>
          <a:xfrm>
            <a:off x="1135553" y="2590929"/>
            <a:ext cx="770021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3663" algn="l"/>
            <a:r>
              <a:rPr lang="de-CH" dirty="0">
                <a:solidFill>
                  <a:schemeClr val="bg1"/>
                </a:solidFill>
              </a:rPr>
              <a:t>Dynamiken </a:t>
            </a:r>
          </a:p>
          <a:p>
            <a:pPr marL="93663" algn="l"/>
            <a:r>
              <a:rPr lang="de-CH" dirty="0">
                <a:solidFill>
                  <a:schemeClr val="bg1"/>
                </a:solidFill>
              </a:rPr>
              <a:t>Häuslicher Gewalt und deren Folgen das weitere Zusammenleben &amp; Wohnen</a:t>
            </a:r>
          </a:p>
          <a:p>
            <a:pPr marL="93663" algn="l"/>
            <a:endParaRPr lang="de-CH" sz="4000" b="0" dirty="0">
              <a:solidFill>
                <a:schemeClr val="bg1"/>
              </a:solidFill>
            </a:endParaRPr>
          </a:p>
          <a:p>
            <a:pPr marL="93663" algn="l"/>
            <a:r>
              <a:rPr lang="de-CH" sz="4000" b="0" dirty="0">
                <a:solidFill>
                  <a:schemeClr val="bg1"/>
                </a:solidFill>
              </a:rPr>
              <a:t>15. September 2023, SVBB Tagung Thun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D707FD8-E092-655D-0C12-9C7100A2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219994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8180D80E-E8B0-702C-A3BE-BA2943FE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3932" y="6356350"/>
            <a:ext cx="9559084" cy="365125"/>
          </a:xfrm>
        </p:spPr>
        <p:txBody>
          <a:bodyPr/>
          <a:lstStyle/>
          <a:p>
            <a:r>
              <a:rPr lang="de-CH" dirty="0"/>
              <a:t>Schmid M. (2008) </a:t>
            </a:r>
            <a:r>
              <a:rPr lang="de-CH" dirty="0" err="1"/>
              <a:t>Entwicklungspsychopatologische</a:t>
            </a:r>
            <a:r>
              <a:rPr lang="de-CH" dirty="0"/>
              <a:t> Grundlagen einer Traumapädagogik. Trauma &amp; Gewalt , 2 </a:t>
            </a:r>
          </a:p>
          <a:p>
            <a:endParaRPr lang="de-CH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4627788-676C-D05D-0391-3BB59707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33" y="1355140"/>
            <a:ext cx="9949926" cy="779262"/>
          </a:xfrm>
        </p:spPr>
        <p:txBody>
          <a:bodyPr/>
          <a:lstStyle/>
          <a:p>
            <a:r>
              <a:rPr lang="en-US" dirty="0"/>
              <a:t>Trauma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316792-AE1F-40F3-B262-CE1B3ED23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913" y="2389909"/>
            <a:ext cx="9949925" cy="38299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800" dirty="0"/>
              <a:t>Eine traumatische Reaktion ist eine extreme Erregung und Stressreaktion. 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Bei Trauma sind die Möglichkeiten zum Kampf oder Flucht ausgeschöpft.</a:t>
            </a:r>
          </a:p>
          <a:p>
            <a:pPr marL="0" indent="0">
              <a:buNone/>
            </a:pPr>
            <a:r>
              <a:rPr lang="de-DE" sz="2800" b="1" dirty="0"/>
              <a:t>Der Kontrollverlust und die Ausweglosigkeit der Situation sind zentrale Komponenten einer Traumatisierung.</a:t>
            </a:r>
          </a:p>
          <a:p>
            <a:pPr marL="0" indent="0">
              <a:buNone/>
            </a:pPr>
            <a:r>
              <a:rPr lang="de-DE" sz="2800" b="1" dirty="0"/>
              <a:t>Eine Posttraumatische Belastungsstörung, kurz PTBS, ist oft die Folge.  </a:t>
            </a:r>
          </a:p>
        </p:txBody>
      </p:sp>
    </p:spTree>
    <p:extLst>
      <p:ext uri="{BB962C8B-B14F-4D97-AF65-F5344CB8AC3E}">
        <p14:creationId xmlns:p14="http://schemas.microsoft.com/office/powerpoint/2010/main" val="30256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Roter Luftballon mit Stecknadel">
            <a:extLst>
              <a:ext uri="{FF2B5EF4-FFF2-40B4-BE49-F238E27FC236}">
                <a16:creationId xmlns:a16="http://schemas.microsoft.com/office/drawing/2014/main" id="{39C59A84-D4EA-BD36-79CB-11F91D2ED5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6" r="2991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D5D5F82-278F-C9B4-2D72-51B537FA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89" y="1355140"/>
            <a:ext cx="6810066" cy="779262"/>
          </a:xfrm>
        </p:spPr>
        <p:txBody>
          <a:bodyPr/>
          <a:lstStyle/>
          <a:p>
            <a:r>
              <a:rPr lang="de-DE" sz="3200" dirty="0"/>
              <a:t>Besonders belastend….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3C1075-A74A-A48A-B593-83700A3D3F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800" dirty="0"/>
              <a:t>Wiederholte Traumata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Ritualisierte Traumata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Ausgelöst durch engste Bindungspersonen - Eltern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9B8639-A939-CF23-3DCE-5BB698530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0913" y="6219826"/>
            <a:ext cx="6954217" cy="501650"/>
          </a:xfrm>
        </p:spPr>
        <p:txBody>
          <a:bodyPr/>
          <a:lstStyle/>
          <a:p>
            <a:r>
              <a:rPr lang="de-CH" dirty="0"/>
              <a:t>Schmid M. (2008) </a:t>
            </a:r>
            <a:r>
              <a:rPr lang="de-CH" dirty="0" err="1"/>
              <a:t>Entwicklungspsychopatologische</a:t>
            </a:r>
            <a:r>
              <a:rPr lang="de-CH" dirty="0"/>
              <a:t> Grundlagen einer Traumapädagogik. Trauma &amp; Gewalt , 2 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8784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1511F12-2023-52D8-86AF-897E35E765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de-DE" sz="2800" dirty="0"/>
              <a:t>Intrusionen – Erinnerungen und Erinnerungsfetzen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Unter- oder Überregulation von Emotionen – entweder werden Gefühle sehr intensiv oder nur sehr dumpf wahrgenommen 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Ohnmachtsgefühle und fehlende Einflussnahme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Dissoziationsneigung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3C70113-898C-F90B-61F0-E7E5D13E0A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600" dirty="0"/>
              <a:t>Defizite in der </a:t>
            </a:r>
            <a:r>
              <a:rPr lang="de-DE" sz="2600" dirty="0" err="1"/>
              <a:t>Empathiefähigkeit</a:t>
            </a:r>
            <a:endParaRPr lang="de-DE" sz="2600" dirty="0"/>
          </a:p>
          <a:p>
            <a:pPr>
              <a:buFont typeface="Wingdings" pitchFamily="2" charset="2"/>
              <a:buChar char="Ø"/>
            </a:pPr>
            <a:r>
              <a:rPr lang="de-DE" sz="2600" dirty="0"/>
              <a:t>Geschädigte Sinneswahrnehmungen</a:t>
            </a:r>
          </a:p>
          <a:p>
            <a:pPr>
              <a:buFont typeface="Wingdings" pitchFamily="2" charset="2"/>
              <a:buChar char="Ø"/>
            </a:pPr>
            <a:r>
              <a:rPr lang="de-DE" sz="2600" dirty="0"/>
              <a:t>Selbstschädigendes Verhalten</a:t>
            </a:r>
          </a:p>
          <a:p>
            <a:pPr>
              <a:buFont typeface="Wingdings" pitchFamily="2" charset="2"/>
              <a:buChar char="Ø"/>
            </a:pPr>
            <a:r>
              <a:rPr lang="de-DE" sz="2600" dirty="0"/>
              <a:t>Hochrisikoverhalten</a:t>
            </a:r>
          </a:p>
          <a:p>
            <a:pPr>
              <a:buFont typeface="Wingdings" pitchFamily="2" charset="2"/>
              <a:buChar char="Ø"/>
            </a:pPr>
            <a:r>
              <a:rPr lang="de-DE" sz="2600" dirty="0"/>
              <a:t>Parentifizierung</a:t>
            </a:r>
          </a:p>
          <a:p>
            <a:endParaRPr lang="de-DE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7662568-906C-404E-D547-BD976AB0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Schmid M. (2008) </a:t>
            </a:r>
            <a:r>
              <a:rPr lang="de-CH" dirty="0" err="1"/>
              <a:t>Entwicklungspsychopatologische</a:t>
            </a:r>
            <a:r>
              <a:rPr lang="de-CH" dirty="0"/>
              <a:t> Grundlagen einer Traumapädagogik. Trauma &amp; Gewalt , 2 (S.288 – 309)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7BA964E-8142-493D-CDEC-0C582CB3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de-DE" sz="3200" dirty="0"/>
              <a:t>Problematisches Verhalten bei PTBS</a:t>
            </a:r>
          </a:p>
        </p:txBody>
      </p:sp>
    </p:spTree>
    <p:extLst>
      <p:ext uri="{BB962C8B-B14F-4D97-AF65-F5344CB8AC3E}">
        <p14:creationId xmlns:p14="http://schemas.microsoft.com/office/powerpoint/2010/main" val="130763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Aufbruch zu einer Reise alleine">
            <a:extLst>
              <a:ext uri="{FF2B5EF4-FFF2-40B4-BE49-F238E27FC236}">
                <a16:creationId xmlns:a16="http://schemas.microsoft.com/office/drawing/2014/main" id="{BB83DBCE-3EE8-84EB-F336-753C8E0704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7431"/>
          <a:stretch>
            <a:fillRect/>
          </a:stretch>
        </p:blipFill>
        <p:spPr>
          <a:xfrm>
            <a:off x="8064500" y="0"/>
            <a:ext cx="4127500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67D068A-E062-8CA7-3E66-DB9F4F070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15" y="953311"/>
            <a:ext cx="7300210" cy="1181091"/>
          </a:xfrm>
        </p:spPr>
        <p:txBody>
          <a:bodyPr anchor="b">
            <a:normAutofit/>
          </a:bodyPr>
          <a:lstStyle/>
          <a:p>
            <a:r>
              <a:rPr lang="de-DE" sz="3200" dirty="0"/>
              <a:t>Spezifische Herausforderungen im Umgang für gewaltbetroffenen Familien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5CE5C7-6945-2158-B569-A694FD1C8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914" y="2389909"/>
            <a:ext cx="6505622" cy="38299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800" dirty="0"/>
              <a:t>Täter und Opfer sind </a:t>
            </a:r>
            <a:r>
              <a:rPr lang="de-DE" sz="2800" dirty="0" err="1"/>
              <a:t>gleichermassen</a:t>
            </a:r>
            <a:r>
              <a:rPr lang="de-DE" sz="2800" dirty="0"/>
              <a:t> in der Familie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 err="1"/>
              <a:t>Grosser</a:t>
            </a:r>
            <a:r>
              <a:rPr lang="de-DE" sz="2800" dirty="0"/>
              <a:t> Loyalitätskonflikt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Beeinflussung von Eltern auf die Kinder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Schuldgefühle nehmen überhand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Problemverhalten der Kinder durch PTBS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Emotionale Parentifizierung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D4A032D-76E4-86D7-8777-4A807E65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0914" y="6356350"/>
            <a:ext cx="5185977" cy="365125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28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D9689C9-8089-7861-D784-52FB540B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Schmid, M. (2010) Umgang mit traumatisierten Kinder und Jugendlichen in der stationären Jugendhilfe , Juventa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0E30787-23CA-1441-CBC3-AF394E37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08" y="1063517"/>
            <a:ext cx="10284350" cy="779262"/>
          </a:xfrm>
        </p:spPr>
        <p:txBody>
          <a:bodyPr/>
          <a:lstStyle/>
          <a:p>
            <a:r>
              <a:rPr lang="de-DE" sz="3200" dirty="0"/>
              <a:t>Grundsätze aus dem </a:t>
            </a:r>
            <a:r>
              <a:rPr lang="de-DE" sz="3200" dirty="0" err="1"/>
              <a:t>traumapädagogischen</a:t>
            </a:r>
            <a:r>
              <a:rPr lang="de-DE" sz="3200" dirty="0"/>
              <a:t> Ansatz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8F9357-5079-2744-3A69-0311AD0FD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3932" y="2180648"/>
            <a:ext cx="8167997" cy="38299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800" dirty="0"/>
              <a:t>Gestalten eines sicheren Ortes</a:t>
            </a:r>
          </a:p>
          <a:p>
            <a:pPr lvl="1"/>
            <a:r>
              <a:rPr lang="de-DE" sz="2800" dirty="0"/>
              <a:t>Sicherheit durch Strukturen</a:t>
            </a:r>
          </a:p>
          <a:p>
            <a:pPr lvl="1"/>
            <a:r>
              <a:rPr lang="de-DE" sz="2800" dirty="0"/>
              <a:t>Sicherheit durch Prozesse</a:t>
            </a:r>
          </a:p>
          <a:p>
            <a:pPr lvl="1"/>
            <a:r>
              <a:rPr lang="de-DE" sz="2800" dirty="0"/>
              <a:t>Sicherheit durch Bezugs- und Fachpersonen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Verstehen des guten Grundes</a:t>
            </a:r>
          </a:p>
          <a:p>
            <a:pPr lvl="1"/>
            <a:r>
              <a:rPr lang="de-DE" sz="2800" dirty="0"/>
              <a:t>Hinter jedem Problemverhalten &amp; Widerstand steht ein guter Grund</a:t>
            </a:r>
          </a:p>
          <a:p>
            <a:pPr lvl="1"/>
            <a:r>
              <a:rPr lang="de-DE" sz="2800" dirty="0"/>
              <a:t>Verstehen ohne Einverstanden sein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85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oter Placeholder 1">
            <a:extLst>
              <a:ext uri="{FF2B5EF4-FFF2-40B4-BE49-F238E27FC236}">
                <a16:creationId xmlns:a16="http://schemas.microsoft.com/office/drawing/2014/main" id="{94DECEAA-B243-80B6-3370-F3139E76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3932" y="6356350"/>
            <a:ext cx="7241920" cy="365125"/>
          </a:xfrm>
        </p:spPr>
        <p:txBody>
          <a:bodyPr/>
          <a:lstStyle/>
          <a:p>
            <a:endParaRPr lang="de-CH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61698ED-37B7-4276-A52C-BA37711D5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33" y="1355140"/>
            <a:ext cx="9949926" cy="779262"/>
          </a:xfrm>
        </p:spPr>
        <p:txBody>
          <a:bodyPr anchor="b">
            <a:normAutofit/>
          </a:bodyPr>
          <a:lstStyle/>
          <a:p>
            <a:r>
              <a:rPr lang="de-DE" sz="3300" dirty="0"/>
              <a:t>Was Kinder aus gewaltbetroffenen Familien brauchen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EB7623E-CCE9-4A64-BF0A-D878DE698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913" y="2389909"/>
            <a:ext cx="9352221" cy="3829916"/>
          </a:xfrm>
        </p:spPr>
        <p:txBody>
          <a:bodyPr>
            <a:normAutofit/>
          </a:bodyPr>
          <a:lstStyle/>
          <a:p>
            <a:pPr marL="432000" indent="-432000">
              <a:buFont typeface="Wingdings" pitchFamily="2" charset="2"/>
              <a:buChar char="Ø"/>
            </a:pPr>
            <a:r>
              <a:rPr lang="de-DE" sz="2500" dirty="0"/>
              <a:t>Verantwortung des Vorgefallenen muss von Kinder weg genommen werden</a:t>
            </a:r>
          </a:p>
          <a:p>
            <a:pPr marL="432000" indent="-432000">
              <a:buFont typeface="Wingdings" pitchFamily="2" charset="2"/>
              <a:buChar char="Ø"/>
            </a:pPr>
            <a:r>
              <a:rPr lang="de-DE" sz="2500" dirty="0"/>
              <a:t>Offenes Ansprechen des Vorgefallenen sowie Psychoedukation</a:t>
            </a:r>
          </a:p>
          <a:p>
            <a:pPr marL="432000" indent="-432000">
              <a:buFont typeface="Wingdings" pitchFamily="2" charset="2"/>
              <a:buChar char="Ø"/>
            </a:pPr>
            <a:r>
              <a:rPr lang="de-DE" sz="2500" dirty="0"/>
              <a:t>Fachliche und therapeutische Angebote</a:t>
            </a:r>
          </a:p>
          <a:p>
            <a:pPr marL="432000" indent="-432000">
              <a:buFont typeface="Wingdings" pitchFamily="2" charset="2"/>
              <a:buChar char="Ø"/>
            </a:pPr>
            <a:r>
              <a:rPr lang="de-DE" sz="2500" dirty="0"/>
              <a:t>Loyalitäten der Kinder sollen nicht in Frage gestellt sein</a:t>
            </a:r>
          </a:p>
          <a:p>
            <a:pPr marL="432000" indent="-432000">
              <a:buFont typeface="Wingdings" pitchFamily="2" charset="2"/>
              <a:buChar char="Ø"/>
            </a:pPr>
            <a:r>
              <a:rPr lang="de-DE" sz="2500" dirty="0"/>
              <a:t>Kindern in ihren Bedürfnissen ernst nehmen – und advokatisch vertreten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D0D5A939-7625-4C93-BD83-5A538A68BCB9}"/>
              </a:ext>
            </a:extLst>
          </p:cNvPr>
          <p:cNvSpPr txBox="1">
            <a:spLocks/>
          </p:cNvSpPr>
          <p:nvPr/>
        </p:nvSpPr>
        <p:spPr>
          <a:xfrm>
            <a:off x="6296891" y="1862367"/>
            <a:ext cx="5594772" cy="22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>
              <a:buFont typeface="Wingdings" pitchFamily="2" charset="2"/>
              <a:buChar char="Ø"/>
            </a:pP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24762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Mehrfarbiges Riesenrad">
            <a:extLst>
              <a:ext uri="{FF2B5EF4-FFF2-40B4-BE49-F238E27FC236}">
                <a16:creationId xmlns:a16="http://schemas.microsoft.com/office/drawing/2014/main" id="{81DD7BFE-F107-6646-7209-B47DA6C3F4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r="8278" b="1"/>
          <a:stretch/>
        </p:blipFill>
        <p:spPr>
          <a:xfrm>
            <a:off x="1034714" y="2313789"/>
            <a:ext cx="4888833" cy="3863175"/>
          </a:xfrm>
          <a:noFill/>
        </p:spPr>
      </p:pic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D0D5A939-7625-4C93-BD83-5A538A68BCB9}"/>
              </a:ext>
            </a:extLst>
          </p:cNvPr>
          <p:cNvSpPr txBox="1">
            <a:spLocks/>
          </p:cNvSpPr>
          <p:nvPr/>
        </p:nvSpPr>
        <p:spPr>
          <a:xfrm>
            <a:off x="6096000" y="2313788"/>
            <a:ext cx="4937859" cy="386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de-DE" sz="2700" dirty="0"/>
              <a:t>Sicherer Ort analog des </a:t>
            </a:r>
            <a:r>
              <a:rPr lang="de-DE" sz="2700" dirty="0" err="1"/>
              <a:t>traumapädagogischen</a:t>
            </a:r>
            <a:r>
              <a:rPr lang="de-DE" sz="2700" dirty="0"/>
              <a:t> Ansatzes</a:t>
            </a:r>
          </a:p>
          <a:p>
            <a:pPr>
              <a:buFont typeface="Wingdings" pitchFamily="2" charset="2"/>
              <a:buChar char="Ø"/>
            </a:pPr>
            <a:r>
              <a:rPr lang="de-DE" sz="2700" dirty="0"/>
              <a:t>Phasenweise Entscheidungen treffen</a:t>
            </a:r>
          </a:p>
          <a:p>
            <a:pPr marL="0" indent="0">
              <a:buNone/>
            </a:pPr>
            <a:endParaRPr lang="de-DE" sz="2700" dirty="0"/>
          </a:p>
          <a:p>
            <a:pPr>
              <a:buFont typeface="Wingdings" pitchFamily="2" charset="2"/>
              <a:buChar char="Ø"/>
            </a:pPr>
            <a:r>
              <a:rPr lang="de-DE" sz="2700" b="1" dirty="0"/>
              <a:t>Schritt für Schritt…GEDULD – das Gras wächst nicht schneller wenn man daran zieht</a:t>
            </a:r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254C5AE5-9A02-5CBC-7345-8D8E769A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4714" y="6356350"/>
            <a:ext cx="7291138" cy="365125"/>
          </a:xfrm>
        </p:spPr>
        <p:txBody>
          <a:bodyPr/>
          <a:lstStyle/>
          <a:p>
            <a:endParaRPr lang="de-CH"/>
          </a:p>
        </p:txBody>
      </p:sp>
      <p:sp>
        <p:nvSpPr>
          <p:cNvPr id="57" name="Title 4">
            <a:extLst>
              <a:ext uri="{FF2B5EF4-FFF2-40B4-BE49-F238E27FC236}">
                <a16:creationId xmlns:a16="http://schemas.microsoft.com/office/drawing/2014/main" id="{335EC865-EBF6-A9DF-9FD4-081FA2C7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33" y="1355140"/>
            <a:ext cx="10143700" cy="779262"/>
          </a:xfrm>
        </p:spPr>
        <p:txBody>
          <a:bodyPr/>
          <a:lstStyle/>
          <a:p>
            <a:r>
              <a:rPr lang="en-US" sz="3200" dirty="0"/>
              <a:t>Was </a:t>
            </a:r>
            <a:r>
              <a:rPr lang="en-US" sz="3200" dirty="0" err="1"/>
              <a:t>Opfer</a:t>
            </a:r>
            <a:r>
              <a:rPr lang="en-US" sz="3200" dirty="0"/>
              <a:t> </a:t>
            </a:r>
            <a:r>
              <a:rPr lang="en-US" sz="3200" dirty="0" err="1"/>
              <a:t>aus</a:t>
            </a:r>
            <a:r>
              <a:rPr lang="en-US" sz="3200" dirty="0"/>
              <a:t> </a:t>
            </a:r>
            <a:r>
              <a:rPr lang="en-US" sz="3200" dirty="0" err="1"/>
              <a:t>gewaltbetroffenen</a:t>
            </a:r>
            <a:r>
              <a:rPr lang="en-US" sz="3200" dirty="0"/>
              <a:t> </a:t>
            </a:r>
            <a:r>
              <a:rPr lang="en-US" sz="3200" dirty="0" err="1"/>
              <a:t>Familien</a:t>
            </a:r>
            <a:r>
              <a:rPr lang="en-US" sz="3200" dirty="0"/>
              <a:t> </a:t>
            </a:r>
            <a:r>
              <a:rPr lang="en-US" sz="3200" dirty="0" err="1"/>
              <a:t>brauchen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50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">
            <a:extLst>
              <a:ext uri="{FF2B5EF4-FFF2-40B4-BE49-F238E27FC236}">
                <a16:creationId xmlns:a16="http://schemas.microsoft.com/office/drawing/2014/main" id="{5D369149-4B3E-22BF-589C-FCCFCF298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209" y="2728211"/>
            <a:ext cx="9440141" cy="3477718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tx1"/>
                </a:solidFill>
              </a:rPr>
              <a:t>Familie B </a:t>
            </a:r>
            <a:r>
              <a:rPr lang="de-DE" b="1" i="1" dirty="0">
                <a:solidFill>
                  <a:schemeClr val="tx1"/>
                </a:solidFill>
              </a:rPr>
              <a:t>(Zusammenfassung Handout) </a:t>
            </a:r>
          </a:p>
          <a:p>
            <a:r>
              <a:rPr lang="de-DE" dirty="0">
                <a:solidFill>
                  <a:schemeClr val="tx1"/>
                </a:solidFill>
              </a:rPr>
              <a:t>Ehepaar verheiratet seit 16 Jahren</a:t>
            </a:r>
          </a:p>
          <a:p>
            <a:r>
              <a:rPr lang="de-DE" dirty="0">
                <a:solidFill>
                  <a:schemeClr val="tx1"/>
                </a:solidFill>
              </a:rPr>
              <a:t>Vater arbeitet als Sanitärinstallateur, Mutter arbeitet als Haushaltshilfe bei der Spitex. Die Eltern stammen aus Bosnien.</a:t>
            </a:r>
          </a:p>
          <a:p>
            <a:r>
              <a:rPr lang="de-DE" dirty="0">
                <a:solidFill>
                  <a:schemeClr val="tx1"/>
                </a:solidFill>
              </a:rPr>
              <a:t>3 Kinder; 2 Söhne (Zwillinge) 15 Jahre, 1 Tochter 13 Jahre</a:t>
            </a:r>
          </a:p>
          <a:p>
            <a:r>
              <a:rPr lang="de-DE" dirty="0">
                <a:solidFill>
                  <a:schemeClr val="tx1"/>
                </a:solidFill>
              </a:rPr>
              <a:t>Die Familie lebt zu tiefen Mietpreis  in einer Wohnung des Arbeitgebers des Ehemannes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932395-B3DB-DE31-84F7-AFE657BEF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209" y="1600200"/>
            <a:ext cx="9440141" cy="1397833"/>
          </a:xfrm>
        </p:spPr>
        <p:txBody>
          <a:bodyPr anchor="ctr"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Fallbeispiel 1 </a:t>
            </a:r>
          </a:p>
        </p:txBody>
      </p:sp>
    </p:spTree>
    <p:extLst>
      <p:ext uri="{BB962C8B-B14F-4D97-AF65-F5344CB8AC3E}">
        <p14:creationId xmlns:p14="http://schemas.microsoft.com/office/powerpoint/2010/main" val="14579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C809100B-07BD-229D-2C8D-8CD4B5609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887" y="2413417"/>
            <a:ext cx="9806463" cy="4684426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tx1"/>
                </a:solidFill>
              </a:rPr>
              <a:t>Familie M.  - </a:t>
            </a:r>
            <a:r>
              <a:rPr lang="de-DE" b="1" i="1" dirty="0">
                <a:solidFill>
                  <a:schemeClr val="tx1"/>
                </a:solidFill>
              </a:rPr>
              <a:t>(Zusammenfassung Handout)</a:t>
            </a:r>
          </a:p>
          <a:p>
            <a:r>
              <a:rPr lang="de-DE" dirty="0">
                <a:solidFill>
                  <a:schemeClr val="tx1"/>
                </a:solidFill>
              </a:rPr>
              <a:t>Ehepaar ist sein 8 Jahren verheiratet – stammt aus der Türkei/Syrien</a:t>
            </a:r>
          </a:p>
          <a:p>
            <a:r>
              <a:rPr lang="de-DE" dirty="0">
                <a:solidFill>
                  <a:schemeClr val="tx1"/>
                </a:solidFill>
              </a:rPr>
              <a:t>Familie lebt von Sozialhilfe, Vater arbeitet Teilzeit im einem türkischen Geschäft, Mutter ist Hausfrau</a:t>
            </a:r>
          </a:p>
          <a:p>
            <a:r>
              <a:rPr lang="de-DE" dirty="0">
                <a:solidFill>
                  <a:schemeClr val="tx1"/>
                </a:solidFill>
              </a:rPr>
              <a:t>4 Kinder;3 Söhne: 8 Jahre, 7 Jahre und  5 Jahre,</a:t>
            </a:r>
          </a:p>
          <a:p>
            <a:r>
              <a:rPr lang="de-DE" dirty="0">
                <a:solidFill>
                  <a:schemeClr val="tx1"/>
                </a:solidFill>
              </a:rPr>
              <a:t>Tochter 2 Jahre alt</a:t>
            </a:r>
          </a:p>
          <a:p>
            <a:r>
              <a:rPr lang="de-DE" dirty="0">
                <a:solidFill>
                  <a:schemeClr val="tx1"/>
                </a:solidFill>
              </a:rPr>
              <a:t>Mutter spricht kein Deutsch</a:t>
            </a:r>
          </a:p>
          <a:p>
            <a:r>
              <a:rPr lang="de-DE" dirty="0">
                <a:solidFill>
                  <a:schemeClr val="tx1"/>
                </a:solidFill>
              </a:rPr>
              <a:t>Ältester Sohn hat beim letzten Gewaltvorfall die Polizei angerufen. Die Familie lebt in einer kleinen 3 Zimmerwohnung.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E1AE26-6DCF-7988-0305-3AFB49F77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209" y="1600201"/>
            <a:ext cx="9440141" cy="918148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Fallbeispiel 2 </a:t>
            </a:r>
          </a:p>
        </p:txBody>
      </p:sp>
    </p:spTree>
    <p:extLst>
      <p:ext uri="{BB962C8B-B14F-4D97-AF65-F5344CB8AC3E}">
        <p14:creationId xmlns:p14="http://schemas.microsoft.com/office/powerpoint/2010/main" val="163187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75285062-B4A5-3DEA-01BB-D996F3D38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209" y="2793999"/>
            <a:ext cx="9469582" cy="3516859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Welche Eigenheiten aus der Dynamik häuslicher Gewalt wird erkennbar?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Welche Personen sind besonders schutzbedürftig?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Womit muss gerechnet werden?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Welche Herausforderungen ergeben sich in Bezug auf die Wohnsituation?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Wie kann die kurz- und längerfristige Wohnform der Familie aussehen?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Welche Unterstützung kann im Rahmen des Kindes und Erwachsenenschutzes sinnvoll sein?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5064318-461B-4BB4-093D-08AC4883E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277" y="1195466"/>
            <a:ext cx="9440141" cy="11938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Fragen zu den Fallbeispielen</a:t>
            </a:r>
          </a:p>
        </p:txBody>
      </p:sp>
    </p:spTree>
    <p:extLst>
      <p:ext uri="{BB962C8B-B14F-4D97-AF65-F5344CB8AC3E}">
        <p14:creationId xmlns:p14="http://schemas.microsoft.com/office/powerpoint/2010/main" val="179887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F8D2512-7E0A-F744-A9DD-3B8B5D0980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83932" y="2411164"/>
            <a:ext cx="9949927" cy="3668424"/>
          </a:xfrm>
        </p:spPr>
        <p:txBody>
          <a:bodyPr>
            <a:normAutofit fontScale="92500" lnSpcReduction="10000"/>
          </a:bodyPr>
          <a:lstStyle/>
          <a:p>
            <a:pPr marL="576263" indent="-611188" algn="l"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800" dirty="0"/>
              <a:t>Formen von häuslicher Gewalt</a:t>
            </a:r>
          </a:p>
          <a:p>
            <a:pPr marL="576263" indent="-611188" algn="l"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800" dirty="0"/>
              <a:t>Muster von Partnerschaftsgewalt</a:t>
            </a:r>
          </a:p>
          <a:p>
            <a:pPr marL="576263" indent="-611188" algn="l"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800" dirty="0"/>
              <a:t>Auswirkungen auf Opfer - Trauma</a:t>
            </a:r>
          </a:p>
          <a:p>
            <a:pPr marL="576263" indent="-611188" algn="l"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/>
              <a:t>P</a:t>
            </a:r>
            <a:r>
              <a:rPr lang="de-DE" sz="2800" dirty="0"/>
              <a:t>roblematisches Verhalten von Kindern</a:t>
            </a:r>
          </a:p>
          <a:p>
            <a:pPr marL="576263" indent="-611188" algn="l"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800" dirty="0"/>
              <a:t>Problemstellungen bei Kindern von gewaltbetroffenen Familien</a:t>
            </a:r>
          </a:p>
          <a:p>
            <a:pPr marL="576263" indent="-611188" algn="l"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/>
              <a:t>Grundsätze aus der Traumapädagogik</a:t>
            </a:r>
          </a:p>
          <a:p>
            <a:pPr marL="576263" indent="-611188" algn="l"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800" dirty="0"/>
              <a:t>Was Opfer von gewaltgeprägten Familien brauchen</a:t>
            </a:r>
          </a:p>
          <a:p>
            <a:pPr marL="576263" indent="-611188" algn="l">
              <a:spcAft>
                <a:spcPts val="600"/>
              </a:spcAft>
              <a:buFont typeface="Wingdings" pitchFamily="2" charset="2"/>
              <a:buChar char="Ø"/>
            </a:pPr>
            <a:endParaRPr lang="de-DE" sz="2400" dirty="0"/>
          </a:p>
          <a:p>
            <a:pPr marL="324000" indent="-360000">
              <a:buFont typeface="Wingdings" panose="05000000000000000000" pitchFamily="2" charset="2"/>
              <a:buChar char="Ø"/>
            </a:pPr>
            <a:endParaRPr lang="de-D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98837F-4F4B-FC4F-B79A-DD2A8F7D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57" y="1355140"/>
            <a:ext cx="10359302" cy="779262"/>
          </a:xfrm>
        </p:spPr>
        <p:txBody>
          <a:bodyPr/>
          <a:lstStyle/>
          <a:p>
            <a:pPr algn="l"/>
            <a:r>
              <a:rPr lang="de-DE" sz="4400" dirty="0"/>
              <a:t>Themen</a:t>
            </a:r>
            <a:endParaRPr lang="de-DE" sz="4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57A4B6-E915-441E-08C7-BC51DD75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77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7FA7D0E1-99F3-E1F0-144E-F464F70B8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539" y="2623279"/>
            <a:ext cx="10732956" cy="3117954"/>
          </a:xfrm>
        </p:spPr>
        <p:txBody>
          <a:bodyPr/>
          <a:lstStyle/>
          <a:p>
            <a:r>
              <a:rPr lang="de-DE" sz="3200" b="1" dirty="0">
                <a:solidFill>
                  <a:schemeClr val="tx1"/>
                </a:solidFill>
              </a:rPr>
              <a:t>Welches Erkenntnisse ziehen Sie aus dem Workshop?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13BDF3E-CA8B-197D-C581-6FC4B34B1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209" y="1600200"/>
            <a:ext cx="9440141" cy="141282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4123946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580A3B2-C7B0-4BE6-9B95-3015A0FD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33" y="1355140"/>
            <a:ext cx="9949926" cy="779262"/>
          </a:xfrm>
        </p:spPr>
        <p:txBody>
          <a:bodyPr anchor="ctr">
            <a:normAutofit/>
          </a:bodyPr>
          <a:lstStyle/>
          <a:p>
            <a:r>
              <a:rPr lang="de-CH" sz="3600" dirty="0"/>
              <a:t>Formen Häuslicher Gewalt</a:t>
            </a:r>
          </a:p>
        </p:txBody>
      </p:sp>
      <p:graphicFrame>
        <p:nvGraphicFramePr>
          <p:cNvPr id="5" name="Inhaltsplatzhalter 1">
            <a:extLst>
              <a:ext uri="{FF2B5EF4-FFF2-40B4-BE49-F238E27FC236}">
                <a16:creationId xmlns:a16="http://schemas.microsoft.com/office/drawing/2014/main" id="{59C18B89-FBB3-475A-BBE3-4B88042DCB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18198640"/>
              </p:ext>
            </p:extLst>
          </p:nvPr>
        </p:nvGraphicFramePr>
        <p:xfrm>
          <a:off x="1083932" y="2441865"/>
          <a:ext cx="10140328" cy="366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E2F2C3B-47E0-AD9D-15F8-E90C750B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1108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rgbClr val="287B88"/>
            </a:gs>
            <a:gs pos="5000">
              <a:srgbClr val="B2E1E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2C26AFD-0999-694C-897A-102125E2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04" y="1044589"/>
            <a:ext cx="6505622" cy="779262"/>
          </a:xfrm>
        </p:spPr>
        <p:txBody>
          <a:bodyPr/>
          <a:lstStyle/>
          <a:p>
            <a:r>
              <a:rPr lang="de-DE"/>
              <a:t>Gewaltzyklus… der Ablauf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86A811C8-65D6-1641-9FA8-F2F14956F9C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7961492"/>
              </p:ext>
            </p:extLst>
          </p:nvPr>
        </p:nvGraphicFramePr>
        <p:xfrm>
          <a:off x="648930" y="1968250"/>
          <a:ext cx="6967896" cy="4395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843DDB51-310A-437F-B2E3-78543D0090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r="53626"/>
          <a:stretch/>
        </p:blipFill>
        <p:spPr>
          <a:xfrm>
            <a:off x="7990205" y="0"/>
            <a:ext cx="4201795" cy="6858000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1E78FD1-0285-C769-5C30-8AA7613E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04" y="6479163"/>
            <a:ext cx="6057982" cy="357251"/>
          </a:xfrm>
        </p:spPr>
        <p:txBody>
          <a:bodyPr/>
          <a:lstStyle/>
          <a:p>
            <a:r>
              <a:rPr lang="de-CH" b="1" dirty="0"/>
              <a:t>Walker </a:t>
            </a:r>
            <a:r>
              <a:rPr lang="de-CH" dirty="0"/>
              <a:t>Lenore E. (1979): The </a:t>
            </a:r>
            <a:r>
              <a:rPr lang="de-CH" dirty="0" err="1"/>
              <a:t>Battered</a:t>
            </a:r>
            <a:r>
              <a:rPr lang="de-CH" dirty="0"/>
              <a:t> Woman. New York: Harper and </a:t>
            </a:r>
            <a:r>
              <a:rPr lang="de-CH" dirty="0" err="1"/>
              <a:t>Row</a:t>
            </a:r>
            <a:r>
              <a:rPr lang="de-CH" dirty="0"/>
              <a:t>. 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9640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Schwarze Ketten">
            <a:extLst>
              <a:ext uri="{FF2B5EF4-FFF2-40B4-BE49-F238E27FC236}">
                <a16:creationId xmlns:a16="http://schemas.microsoft.com/office/drawing/2014/main" id="{DFAEF93E-3AF0-0E3A-E607-65B8017DCE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9" r="27589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5B335C4-A688-A3AA-6FD3-32B65B0C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Vier Muster von Partnerschaftsgewalt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81435280-823A-8A64-1268-DF74993F271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98223582"/>
              </p:ext>
            </p:extLst>
          </p:nvPr>
        </p:nvGraphicFramePr>
        <p:xfrm>
          <a:off x="1110914" y="2389909"/>
          <a:ext cx="6505622" cy="3829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4AF1E7-5C17-A904-6F66-E7A511C9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Muster nach M. P. Johnson (1995, 2006 &amp; 2008) &amp; E. Stark (2006)</a:t>
            </a:r>
          </a:p>
        </p:txBody>
      </p:sp>
    </p:spTree>
    <p:extLst>
      <p:ext uri="{BB962C8B-B14F-4D97-AF65-F5344CB8AC3E}">
        <p14:creationId xmlns:p14="http://schemas.microsoft.com/office/powerpoint/2010/main" val="1445232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43CF79-DD70-A34B-8809-5DD117C9C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C99766-CFAC-0E49-B538-D6B7B216C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362056-6FCE-0D46-8CA7-782F7F218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768662-8132-2B49-B638-9139469D9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49980-B8C2-964C-BE5B-5361B3113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D4E56C-DF3C-BA4E-9847-5C962ED0C9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D5D3A2B-1D42-1A4A-B679-35867CDD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9AB9F1-8C67-804C-ABC6-28E1E2507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7D6F90-9BF5-E7FB-87FA-67B073770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28" y="1729086"/>
            <a:ext cx="10314330" cy="779262"/>
          </a:xfrm>
        </p:spPr>
        <p:txBody>
          <a:bodyPr/>
          <a:lstStyle/>
          <a:p>
            <a:r>
              <a:rPr lang="en-US" sz="3200" dirty="0"/>
              <a:t>Coercive-Controlling Violence (CCV) / intimate </a:t>
            </a:r>
            <a:r>
              <a:rPr lang="en-US" sz="3200" dirty="0" err="1"/>
              <a:t>terorrism</a:t>
            </a:r>
            <a:r>
              <a:rPr lang="en-US" sz="3200" dirty="0"/>
              <a:t>– </a:t>
            </a:r>
            <a:br>
              <a:rPr lang="en-US" sz="3200" dirty="0"/>
            </a:br>
            <a:r>
              <a:rPr lang="de-DE" sz="3200" dirty="0"/>
              <a:t>patriarchale Gewalt und Kontrollverhalten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AB1CA5-BFAB-181B-22C0-03B911F3B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914" y="2295729"/>
            <a:ext cx="9068256" cy="39240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900" dirty="0"/>
              <a:t>Wiederkehrende psychische und physische Gewalt, Kontrolle und emotionale Misshandlung</a:t>
            </a:r>
          </a:p>
          <a:p>
            <a:pPr>
              <a:buFont typeface="Wingdings" pitchFamily="2" charset="2"/>
              <a:buChar char="Ø"/>
            </a:pPr>
            <a:r>
              <a:rPr lang="de-DE" sz="2900" dirty="0"/>
              <a:t>Meinst männliche Täter</a:t>
            </a:r>
          </a:p>
          <a:p>
            <a:pPr>
              <a:buFont typeface="Wingdings" pitchFamily="2" charset="2"/>
              <a:buChar char="Ø"/>
            </a:pPr>
            <a:r>
              <a:rPr lang="de-DE" sz="2900" dirty="0"/>
              <a:t>Distanziert und/oder verteidigt die Tat</a:t>
            </a:r>
          </a:p>
          <a:p>
            <a:pPr>
              <a:buFont typeface="Wingdings" pitchFamily="2" charset="2"/>
              <a:buChar char="Ø"/>
            </a:pPr>
            <a:r>
              <a:rPr lang="de-DE" sz="2900" dirty="0"/>
              <a:t>Opfer leben in Angst vor dem Täter und dessen Verhalten</a:t>
            </a:r>
          </a:p>
          <a:p>
            <a:pPr>
              <a:buFont typeface="Wingdings" pitchFamily="2" charset="2"/>
              <a:buChar char="Ø"/>
            </a:pPr>
            <a:r>
              <a:rPr lang="de-DE" sz="2900" dirty="0"/>
              <a:t>Opfer bestreiten anfangs oft die Geschehnisse aus Scham</a:t>
            </a:r>
          </a:p>
          <a:p>
            <a:pPr>
              <a:buFont typeface="Wingdings" pitchFamily="2" charset="2"/>
              <a:buChar char="Ø"/>
            </a:pPr>
            <a:r>
              <a:rPr lang="de-DE" sz="2900" dirty="0"/>
              <a:t>Opfer leben oft isoliert von sozialen Kontakten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6DD81E-C305-01E7-8F66-DBE74DE9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b="1" dirty="0"/>
              <a:t>Johnson </a:t>
            </a:r>
            <a:r>
              <a:rPr lang="de-CH" dirty="0"/>
              <a:t>Michael P. (2008): A </a:t>
            </a:r>
            <a:r>
              <a:rPr lang="de-CH" dirty="0" err="1"/>
              <a:t>Typology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Domestic</a:t>
            </a:r>
            <a:r>
              <a:rPr lang="de-CH" dirty="0"/>
              <a:t> </a:t>
            </a:r>
            <a:r>
              <a:rPr lang="de-CH" dirty="0" err="1"/>
              <a:t>Violence</a:t>
            </a:r>
            <a:r>
              <a:rPr lang="de-CH" dirty="0"/>
              <a:t>. </a:t>
            </a:r>
            <a:r>
              <a:rPr lang="de-CH" dirty="0" err="1"/>
              <a:t>Intimate</a:t>
            </a:r>
            <a:r>
              <a:rPr lang="de-CH" dirty="0"/>
              <a:t> </a:t>
            </a:r>
            <a:r>
              <a:rPr lang="de-CH" dirty="0" err="1"/>
              <a:t>Terrorism</a:t>
            </a:r>
            <a:r>
              <a:rPr lang="de-CH" dirty="0"/>
              <a:t>, Violent Resistance and Situational </a:t>
            </a:r>
            <a:r>
              <a:rPr lang="de-CH" dirty="0" err="1"/>
              <a:t>Couple</a:t>
            </a:r>
            <a:r>
              <a:rPr lang="de-CH" dirty="0"/>
              <a:t> </a:t>
            </a:r>
            <a:r>
              <a:rPr lang="de-CH" dirty="0" err="1"/>
              <a:t>Violence</a:t>
            </a:r>
            <a:r>
              <a:rPr lang="de-CH" dirty="0"/>
              <a:t>. Boston: Northeastern University Press </a:t>
            </a:r>
            <a:endParaRPr lang="de-CH" sz="8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4264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ACD8E-6C84-41D9-CC94-1D1E5C81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57" y="1693889"/>
            <a:ext cx="10807908" cy="935188"/>
          </a:xfrm>
        </p:spPr>
        <p:txBody>
          <a:bodyPr/>
          <a:lstStyle/>
          <a:p>
            <a:r>
              <a:rPr lang="en-US" sz="3100" dirty="0"/>
              <a:t>Separation Instigated Violence (SIV) / situational violence, </a:t>
            </a:r>
            <a:r>
              <a:rPr lang="en-US" sz="3100" dirty="0" err="1"/>
              <a:t>situationsbezogene</a:t>
            </a:r>
            <a:r>
              <a:rPr lang="en-US" sz="3100" dirty="0"/>
              <a:t> </a:t>
            </a:r>
            <a:r>
              <a:rPr lang="en-US" sz="3100" dirty="0" err="1"/>
              <a:t>Gewalt</a:t>
            </a:r>
            <a:br>
              <a:rPr lang="en-US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259F19-3144-39E9-AD90-8201F03CF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3930" y="2239446"/>
            <a:ext cx="9060213" cy="38299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800" dirty="0"/>
              <a:t>Ein- bis zweimalige Gewaltvorfälle 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Situationsbedingt – vorwiegend bei Trennung, oder anspruchsvollen Lebensereignissen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TäterInnen schämen sich sehr oft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Opfer zeigt keine Angst vor </a:t>
            </a:r>
            <a:r>
              <a:rPr lang="de-DE" sz="2800" dirty="0" err="1"/>
              <a:t>TäterIn</a:t>
            </a:r>
            <a:endParaRPr lang="de-DE" sz="2800" dirty="0"/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Diese Vorfälle werden seltener zur Anzeige gebracht</a:t>
            </a:r>
          </a:p>
          <a:p>
            <a:pPr>
              <a:buFont typeface="Wingdings" pitchFamily="2" charset="2"/>
              <a:buChar char="v"/>
            </a:pPr>
            <a:endParaRPr lang="de-DE" sz="1600" dirty="0"/>
          </a:p>
          <a:p>
            <a:pPr>
              <a:buFont typeface="Wingdings" pitchFamily="2" charset="2"/>
              <a:buChar char="v"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F6E67-7B8E-7BF0-8B8B-9538AC6D5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3932" y="6254496"/>
            <a:ext cx="9060212" cy="466979"/>
          </a:xfrm>
        </p:spPr>
        <p:txBody>
          <a:bodyPr/>
          <a:lstStyle/>
          <a:p>
            <a:r>
              <a:rPr lang="de-CH" b="1" dirty="0"/>
              <a:t>Johnson </a:t>
            </a:r>
            <a:r>
              <a:rPr lang="de-CH" dirty="0"/>
              <a:t>Michael P. (2008): A </a:t>
            </a:r>
            <a:r>
              <a:rPr lang="de-CH" dirty="0" err="1"/>
              <a:t>Typology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Domestic</a:t>
            </a:r>
            <a:r>
              <a:rPr lang="de-CH" dirty="0"/>
              <a:t> </a:t>
            </a:r>
            <a:r>
              <a:rPr lang="de-CH" dirty="0" err="1"/>
              <a:t>Violence</a:t>
            </a:r>
            <a:r>
              <a:rPr lang="de-CH" dirty="0"/>
              <a:t>. </a:t>
            </a:r>
            <a:r>
              <a:rPr lang="de-CH" dirty="0" err="1"/>
              <a:t>Intimate</a:t>
            </a:r>
            <a:r>
              <a:rPr lang="de-CH" dirty="0"/>
              <a:t> </a:t>
            </a:r>
            <a:r>
              <a:rPr lang="de-CH" dirty="0" err="1"/>
              <a:t>Terrorism</a:t>
            </a:r>
            <a:r>
              <a:rPr lang="de-CH" dirty="0"/>
              <a:t>, Violent Resistance and Situational </a:t>
            </a:r>
            <a:r>
              <a:rPr lang="de-CH" dirty="0" err="1"/>
              <a:t>Couple</a:t>
            </a:r>
            <a:r>
              <a:rPr lang="de-CH" dirty="0"/>
              <a:t> </a:t>
            </a:r>
            <a:r>
              <a:rPr lang="de-CH" dirty="0" err="1"/>
              <a:t>Violence</a:t>
            </a:r>
            <a:r>
              <a:rPr lang="de-CH" dirty="0"/>
              <a:t>. Boston: Northeastern University Press </a:t>
            </a:r>
            <a:endParaRPr lang="de-CH" sz="8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231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9AC387-BB03-FBE0-181A-E758B65A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08" y="2000278"/>
            <a:ext cx="10321455" cy="779262"/>
          </a:xfrm>
        </p:spPr>
        <p:txBody>
          <a:bodyPr/>
          <a:lstStyle/>
          <a:p>
            <a:r>
              <a:rPr lang="en-US" sz="3200" dirty="0"/>
              <a:t>Mutual Violent Control (SCV) – </a:t>
            </a:r>
            <a:r>
              <a:rPr lang="en-US" sz="3200" dirty="0" err="1"/>
              <a:t>gegenseitige</a:t>
            </a:r>
            <a:r>
              <a:rPr lang="en-US" sz="3200" dirty="0"/>
              <a:t> </a:t>
            </a:r>
            <a:r>
              <a:rPr lang="en-US" sz="3200" dirty="0" err="1"/>
              <a:t>Paargewalt</a:t>
            </a:r>
            <a:br>
              <a:rPr lang="en-US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84BFB3-32B0-7537-819A-FFBDC5073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3932" y="2708996"/>
            <a:ext cx="9157348" cy="38299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800" dirty="0"/>
              <a:t>Beide Partner sind Opfer und Täter zugleich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 Impulsives Streiten wobei Tätlichkeiten, Schlagen, Treten, Gegenstände werfen vorkommen können </a:t>
            </a:r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Opfer hat keine Angst vor </a:t>
            </a:r>
            <a:r>
              <a:rPr lang="de-DE" sz="2800" dirty="0" err="1"/>
              <a:t>TäterIn</a:t>
            </a:r>
            <a:endParaRPr lang="de-DE" sz="2800" dirty="0"/>
          </a:p>
          <a:p>
            <a:pPr>
              <a:buFont typeface="Wingdings" pitchFamily="2" charset="2"/>
              <a:buChar char="Ø"/>
            </a:pPr>
            <a:r>
              <a:rPr lang="de-DE" sz="2800" dirty="0"/>
              <a:t>Beide sehen sich als Opfer – gegenseitige Anzeigen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8B8268-E137-E118-D281-DFAA54A12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3932" y="6356350"/>
            <a:ext cx="8090048" cy="365125"/>
          </a:xfrm>
        </p:spPr>
        <p:txBody>
          <a:bodyPr/>
          <a:lstStyle/>
          <a:p>
            <a:r>
              <a:rPr lang="de-CH" b="1" dirty="0"/>
              <a:t>Johnson </a:t>
            </a:r>
            <a:r>
              <a:rPr lang="de-CH" dirty="0"/>
              <a:t>Michael P. (2008): A </a:t>
            </a:r>
            <a:r>
              <a:rPr lang="de-CH" dirty="0" err="1"/>
              <a:t>Typology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Domestic</a:t>
            </a:r>
            <a:r>
              <a:rPr lang="de-CH" dirty="0"/>
              <a:t> </a:t>
            </a:r>
            <a:r>
              <a:rPr lang="de-CH" dirty="0" err="1"/>
              <a:t>Violence</a:t>
            </a:r>
            <a:r>
              <a:rPr lang="de-CH" dirty="0"/>
              <a:t>. </a:t>
            </a:r>
            <a:r>
              <a:rPr lang="de-CH" dirty="0" err="1"/>
              <a:t>Intimate</a:t>
            </a:r>
            <a:r>
              <a:rPr lang="de-CH" dirty="0"/>
              <a:t> </a:t>
            </a:r>
            <a:r>
              <a:rPr lang="de-CH" dirty="0" err="1"/>
              <a:t>Terrorism</a:t>
            </a:r>
            <a:r>
              <a:rPr lang="de-CH" dirty="0"/>
              <a:t>, Violent Resistance and Situational </a:t>
            </a:r>
            <a:r>
              <a:rPr lang="de-CH" dirty="0" err="1"/>
              <a:t>Couple</a:t>
            </a:r>
            <a:r>
              <a:rPr lang="de-CH" dirty="0"/>
              <a:t> </a:t>
            </a:r>
            <a:r>
              <a:rPr lang="de-CH" dirty="0" err="1"/>
              <a:t>Violence</a:t>
            </a:r>
            <a:r>
              <a:rPr lang="de-CH" dirty="0"/>
              <a:t>. Boston: Northeastern University Press </a:t>
            </a:r>
            <a:endParaRPr lang="de-CH" sz="8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7531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Kleines Kind beim Spielen von Himmel und Hölle">
            <a:extLst>
              <a:ext uri="{FF2B5EF4-FFF2-40B4-BE49-F238E27FC236}">
                <a16:creationId xmlns:a16="http://schemas.microsoft.com/office/drawing/2014/main" id="{9752285F-D235-E1C5-DA37-B447B46481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9" b="1"/>
          <a:stretch/>
        </p:blipFill>
        <p:spPr>
          <a:xfrm>
            <a:off x="1034715" y="2313789"/>
            <a:ext cx="4179312" cy="3863175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48218F4-6308-BF86-39EE-3C08958C9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4766" y="2313788"/>
            <a:ext cx="5489093" cy="38631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500" b="1" dirty="0"/>
              <a:t>Kinder sind IMMER betroffen </a:t>
            </a:r>
            <a:endParaRPr lang="de-DE" sz="2500" dirty="0"/>
          </a:p>
          <a:p>
            <a:pPr marL="0" indent="0">
              <a:buNone/>
            </a:pPr>
            <a:r>
              <a:rPr lang="de-DE" sz="2500" dirty="0"/>
              <a:t>Kinder welche Gewalt erfahren, ob als direkt oder indirekt Betroffene, erleben eine Traumatisierung. </a:t>
            </a:r>
          </a:p>
          <a:p>
            <a:pPr marL="0" indent="0">
              <a:buNone/>
            </a:pPr>
            <a:endParaRPr lang="de-DE" sz="2500" dirty="0"/>
          </a:p>
          <a:p>
            <a:pPr marL="0" indent="0">
              <a:buNone/>
            </a:pPr>
            <a:r>
              <a:rPr lang="de-DE" sz="2500" b="1" dirty="0"/>
              <a:t>“Ein Trauma ist eine unmittelbare Gefahr für das Leben und um körperliche und seelische Unversehrtheit der eigenen oder das einer anderen Person”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1A4566C9-66C6-8477-1A1E-B77A13D5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4714" y="6356350"/>
            <a:ext cx="7291138" cy="365125"/>
          </a:xfrm>
        </p:spPr>
        <p:txBody>
          <a:bodyPr/>
          <a:lstStyle/>
          <a:p>
            <a:r>
              <a:rPr lang="de-CH" dirty="0"/>
              <a:t>Schmid M. (2008) </a:t>
            </a:r>
            <a:r>
              <a:rPr lang="de-CH" dirty="0" err="1"/>
              <a:t>Entwicklungspsychopatologische</a:t>
            </a:r>
            <a:r>
              <a:rPr lang="de-CH" dirty="0"/>
              <a:t> Grundlagen einer Traumapädagogik. Trauma &amp; Gewalt , 2 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BF3502D-D38F-70FD-E327-6661DE7E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714" y="1055202"/>
            <a:ext cx="9949926" cy="779262"/>
          </a:xfrm>
        </p:spPr>
        <p:txBody>
          <a:bodyPr anchor="ctr">
            <a:normAutofit/>
          </a:bodyPr>
          <a:lstStyle/>
          <a:p>
            <a:r>
              <a:rPr lang="de-DE" sz="3200" dirty="0"/>
              <a:t>Auswirkungen von Gewalt im familiären Milieu auf Kinder</a:t>
            </a:r>
          </a:p>
        </p:txBody>
      </p:sp>
    </p:spTree>
    <p:extLst>
      <p:ext uri="{BB962C8B-B14F-4D97-AF65-F5344CB8AC3E}">
        <p14:creationId xmlns:p14="http://schemas.microsoft.com/office/powerpoint/2010/main" val="1447223331"/>
      </p:ext>
    </p:extLst>
  </p:cSld>
  <p:clrMapOvr>
    <a:masterClrMapping/>
  </p:clrMapOvr>
</p:sld>
</file>

<file path=ppt/theme/theme1.xml><?xml version="1.0" encoding="utf-8"?>
<a:theme xmlns:a="http://schemas.openxmlformats.org/drawingml/2006/main" name="BettinaRiederer">
  <a:themeElements>
    <a:clrScheme name="Benutzerdefiniert 1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287B88"/>
      </a:accent1>
      <a:accent2>
        <a:srgbClr val="B2C4DA"/>
      </a:accent2>
      <a:accent3>
        <a:srgbClr val="4E74A3"/>
      </a:accent3>
      <a:accent4>
        <a:srgbClr val="344D6C"/>
      </a:accent4>
      <a:accent5>
        <a:srgbClr val="E5E1E1"/>
      </a:accent5>
      <a:accent6>
        <a:srgbClr val="CCC4C4"/>
      </a:accent6>
      <a:hlink>
        <a:srgbClr val="B2A7A7"/>
      </a:hlink>
      <a:folHlink>
        <a:srgbClr val="00206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Präsentation" id="{98311CD6-BF79-6346-B051-03D8A50F57A9}" vid="{6861F87F-AA62-9541-A984-8678E0068CE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1018</Words>
  <Application>Microsoft Macintosh PowerPoint</Application>
  <PresentationFormat>Breitbild</PresentationFormat>
  <Paragraphs>144</Paragraphs>
  <Slides>20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Dubai</vt:lpstr>
      <vt:lpstr>Wingdings</vt:lpstr>
      <vt:lpstr>BettinaRiederer</vt:lpstr>
      <vt:lpstr>PowerPoint-Präsentation</vt:lpstr>
      <vt:lpstr>Themen</vt:lpstr>
      <vt:lpstr>Formen Häuslicher Gewalt</vt:lpstr>
      <vt:lpstr>Gewaltzyklus… der Ablauf</vt:lpstr>
      <vt:lpstr>Vier Muster von Partnerschaftsgewalt</vt:lpstr>
      <vt:lpstr>Coercive-Controlling Violence (CCV) / intimate terorrism–  patriarchale Gewalt und Kontrollverhalten </vt:lpstr>
      <vt:lpstr>Separation Instigated Violence (SIV) / situational violence, situationsbezogene Gewalt </vt:lpstr>
      <vt:lpstr>Mutual Violent Control (SCV) – gegenseitige Paargewalt </vt:lpstr>
      <vt:lpstr>Auswirkungen von Gewalt im familiären Milieu auf Kinder</vt:lpstr>
      <vt:lpstr>Trauma</vt:lpstr>
      <vt:lpstr>Besonders belastend….</vt:lpstr>
      <vt:lpstr>Problematisches Verhalten bei PTBS</vt:lpstr>
      <vt:lpstr>Spezifische Herausforderungen im Umgang für gewaltbetroffenen Familien</vt:lpstr>
      <vt:lpstr>Grundsätze aus dem traumapädagogischen Ansatz</vt:lpstr>
      <vt:lpstr>Was Kinder aus gewaltbetroffenen Familien brauchen</vt:lpstr>
      <vt:lpstr>Was Opfer aus gewaltbetroffenen Familien brauchen</vt:lpstr>
      <vt:lpstr>Fallbeispiel 1 </vt:lpstr>
      <vt:lpstr>Fallbeispiel 2 </vt:lpstr>
      <vt:lpstr>Fragen zu den Fallbeispielen</vt:lpstr>
      <vt:lpstr>Fazit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Lara Riederer</dc:creator>
  <cp:lastModifiedBy>Bettina Riederer</cp:lastModifiedBy>
  <cp:revision>62</cp:revision>
  <cp:lastPrinted>2023-09-14T08:36:49Z</cp:lastPrinted>
  <dcterms:created xsi:type="dcterms:W3CDTF">2020-11-21T20:07:57Z</dcterms:created>
  <dcterms:modified xsi:type="dcterms:W3CDTF">2023-09-14T09:00:41Z</dcterms:modified>
</cp:coreProperties>
</file>