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71" r:id="rId4"/>
    <p:sldId id="284" r:id="rId5"/>
    <p:sldId id="272" r:id="rId6"/>
    <p:sldId id="281" r:id="rId7"/>
    <p:sldId id="288" r:id="rId8"/>
    <p:sldId id="286" r:id="rId9"/>
    <p:sldId id="273" r:id="rId10"/>
    <p:sldId id="274" r:id="rId11"/>
    <p:sldId id="285" r:id="rId12"/>
    <p:sldId id="282" r:id="rId13"/>
    <p:sldId id="290" r:id="rId14"/>
    <p:sldId id="275" r:id="rId15"/>
    <p:sldId id="276" r:id="rId16"/>
    <p:sldId id="277" r:id="rId17"/>
    <p:sldId id="278" r:id="rId18"/>
    <p:sldId id="291" r:id="rId19"/>
    <p:sldId id="287" r:id="rId20"/>
    <p:sldId id="289" r:id="rId21"/>
    <p:sldId id="283" r:id="rId22"/>
    <p:sldId id="280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84800" autoAdjust="0"/>
  </p:normalViewPr>
  <p:slideViewPr>
    <p:cSldViewPr snapToGrid="0">
      <p:cViewPr>
        <p:scale>
          <a:sx n="63" d="100"/>
          <a:sy n="63" d="100"/>
        </p:scale>
        <p:origin x="-138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70A3B13-3398-45C4-8D0E-1871000B31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D993914-37BE-4C67-B7FA-120AA159F1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495E-125C-43C5-9066-6CD6B5510619}" type="datetime1">
              <a:rPr lang="de-CH" smtClean="0"/>
              <a:t>30.07.2019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B7F22BB-19EF-475D-83C6-8CFD00B943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AF9A9BFF-65ED-407B-B464-398D89A729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D3D1-9E7D-4B52-A3B6-034A81FA390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41122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9A58-9A22-470D-BCE1-AA7A14FEC156}" type="datetime1">
              <a:rPr lang="de-CH" smtClean="0"/>
              <a:t>30.07.2019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C3DEB-F14F-4594-908D-F0CB27F32BE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11841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E719A58-9A22-470D-BCE1-AA7A14FEC156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C3DEB-F14F-4594-908D-F0CB27F32BE3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981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E719A58-9A22-470D-BCE1-AA7A14FEC156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C3DEB-F14F-4594-908D-F0CB27F32BE3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727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Da die Zeit von beiden Parteien kostbar ist, ist es wichtig, im Vorfeld von Gesprächen, Telefonaten sich klar zu werden:</a:t>
            </a:r>
          </a:p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E719A58-9A22-470D-BCE1-AA7A14FEC156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C3DEB-F14F-4594-908D-F0CB27F32BE3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658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0D7EEB-BC47-4D28-9E2D-42667EE9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5C794529-628C-4010-9FF3-BF146F45B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2A6BA85-20A3-4745-8846-46A86E78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44F1-2A1B-4011-A72D-B09E6CA10BFE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E38D9E-EF0E-4DE0-9DA7-7BCB054B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84B4CC1-59E6-4905-B572-62357BA3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1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A834C3-0E06-4557-85CF-FD317CE3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BB5BAD98-C655-45F6-B923-E9CDCEB5E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651B77A-2402-44A3-9CC4-616E92DD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058A-DCE5-4047-B935-073CDF293976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18E6B7B-7D99-45C1-A6EB-CA1D8F10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210B76-3C19-4E15-B7D0-D7725F68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9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64AED0DC-2CAC-4CBF-87D2-BBE4057C1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70E04DF-4752-4175-B034-626DA4EB5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ED5101-6ACD-4DFE-9A75-F1574DAB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FA7A-32E1-45E3-9B73-35B60C93A7B3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8119733-9D95-4D82-A965-83E15FA8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368D9C-8E18-4B67-ABA3-5700B14F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000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50B0A4C-3737-4A7B-93FA-6B2EFC17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8F9CDC2-DCCD-493C-849A-D89BCC74F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3CCABE4-FE04-4456-B9C8-055E73BC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6DD81E-B948-48B3-80EF-A0495B90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B283EB-CBFB-421F-8D40-867A96BA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138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519A0E2-A067-4C9D-99F8-3EEF20D5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BD773BF-1163-44BE-AEC4-F66020726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967F0D-A3ED-420E-B09D-B9CC71B2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0FDE-6BFC-45A2-8110-83A82F79CC29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FE50A0-8634-4AC6-856B-EC1913FF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6B659B-ED08-4979-B10C-C4E954B6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065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062CCBB-5431-4D56-9E2C-B75FF873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057C64B-2488-4A82-AD96-E09697913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36823C1A-1867-46CB-B5D1-AB1431280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87DE325-38F9-4D62-8A58-0BD3150B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495-5A13-404F-8B69-C8509AE5B72B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B811B71-B768-4D26-9E0A-A3515650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CD39DEC-14FA-42FB-88DB-4234CC83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643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CCB51D-B96D-4EA7-9C2F-ACCA4477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F0FB4C7-44D9-4D69-8B58-B21A38802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159D63F-1DC7-4D23-A942-9F3C7141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547304C0-612C-4582-8852-CBDEEAE8B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6A8C275B-8BB5-4EF4-8EBE-D364FB01C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F7DBD4CD-4900-41BF-BF1E-D2FEBFC6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5B12-46AC-4FF6-96DD-16F6E4C82DD6}" type="datetime1">
              <a:rPr lang="de-CH" smtClean="0"/>
              <a:t>30.07.2019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13C32BEE-8522-4911-852C-0B9E2EAD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128F0C2E-C000-40D0-AEA9-2F266CAC6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92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F98BBC2-14FB-4D23-88F7-0652A966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CA4C867B-C6FD-4328-9F34-814A9BD8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CDE5-BF87-464F-99F6-835FB2A62B75}" type="datetime1">
              <a:rPr lang="de-CH" smtClean="0"/>
              <a:t>30.07.2019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7FD068E-051B-4072-84D1-54F20223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26CB66E-AD0F-4839-B807-7382871F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762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22AFB27E-426C-47BD-A6B6-6ADA9C33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AF7-8BF5-4C69-A9E1-4C7B840464D2}" type="datetime1">
              <a:rPr lang="de-CH" smtClean="0"/>
              <a:t>30.07.2019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96037F6D-C4DB-402C-AF4D-F4CD2C9B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9E9BE4C9-87F0-40BD-A5B8-E7674868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45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BB43E4-D371-4327-80E2-376A2BDE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3BF91C3-A54F-48D9-8F62-8E98ED3B8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031A3CA0-030F-4286-BD71-8962BADEB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7169D3A-5348-41B5-836D-F27856A8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A4B-E720-45A1-A634-3B35B6DFC957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9155FF2-5D5A-45D7-A630-18565D4E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46DD55E-A0C7-46CE-9982-882CB371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617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161DCF-2549-4171-A0C3-97D2288D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797F4C2B-5FF8-4C4B-9A54-C929197F0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E5DD98FF-2A95-44EA-90C9-17E56B665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C7E9FAC-603B-473D-9DE4-F6FEBA6B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D4B9-9ADF-483E-AE78-A6D01C326683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DEEA9EC-D8EA-49FA-8C8B-8641F22A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0E5EADB-E317-43AC-8DDB-F0F5C7CA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136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9F416B17-3379-4EB6-8A2E-89BF379E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25F0E57-5E79-4B3D-9CEC-1D456A3EC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3B730C-053B-41CB-A675-DAFB1670C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ACC3-F823-490A-8125-78EEB99B553C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F8FAB3-5BB1-464F-9B21-5BEC87C14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E9F38D0-3BC2-45AD-BDEA-A6BC5CC35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5A6B-26E2-4FD9-A246-0E35AC8EB2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98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47220F1C-D7ED-40F9-92A9-E159D1F42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sz="4400" b="1" dirty="0"/>
              <a:t/>
            </a:r>
            <a:br>
              <a:rPr lang="de-CH" sz="4400" b="1" dirty="0"/>
            </a:br>
            <a:r>
              <a:rPr lang="de-CH" sz="4400" b="1" dirty="0"/>
              <a:t/>
            </a:r>
            <a:br>
              <a:rPr lang="de-CH" sz="4400" b="1" dirty="0"/>
            </a:br>
            <a:r>
              <a:rPr lang="de-CH" sz="4400" b="1" dirty="0"/>
              <a:t/>
            </a:r>
            <a:br>
              <a:rPr lang="de-CH" sz="4400" b="1" dirty="0"/>
            </a:br>
            <a:endParaRPr lang="de-CH" dirty="0"/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xmlns="" id="{78BE5D0C-8DAE-4EB0-AA57-6DDB05923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7763"/>
            <a:ext cx="9144000" cy="2840037"/>
          </a:xfrm>
        </p:spPr>
        <p:txBody>
          <a:bodyPr>
            <a:noAutofit/>
          </a:bodyPr>
          <a:lstStyle/>
          <a:p>
            <a:r>
              <a:rPr lang="de-CH" sz="4000" b="1" dirty="0">
                <a:solidFill>
                  <a:srgbClr val="990099"/>
                </a:solidFill>
              </a:rPr>
              <a:t>Systemisches Arbeiten in der Zusammenarbeit </a:t>
            </a:r>
            <a:br>
              <a:rPr lang="de-CH" sz="4000" b="1" dirty="0">
                <a:solidFill>
                  <a:srgbClr val="990099"/>
                </a:solidFill>
              </a:rPr>
            </a:br>
            <a:r>
              <a:rPr lang="de-CH" sz="4000" b="1" dirty="0">
                <a:solidFill>
                  <a:srgbClr val="990099"/>
                </a:solidFill>
              </a:rPr>
              <a:t>mit </a:t>
            </a:r>
            <a:br>
              <a:rPr lang="de-CH" sz="4000" b="1" dirty="0">
                <a:solidFill>
                  <a:srgbClr val="990099"/>
                </a:solidFill>
              </a:rPr>
            </a:br>
            <a:r>
              <a:rPr lang="de-CH" sz="4000" b="1" dirty="0">
                <a:solidFill>
                  <a:srgbClr val="990099"/>
                </a:solidFill>
              </a:rPr>
              <a:t>Kliniken, </a:t>
            </a:r>
            <a:r>
              <a:rPr lang="de-CH" sz="4000" b="1" dirty="0" err="1">
                <a:solidFill>
                  <a:srgbClr val="990099"/>
                </a:solidFill>
              </a:rPr>
              <a:t>Ärzt</a:t>
            </a:r>
            <a:r>
              <a:rPr lang="de-CH" sz="4000" b="1" dirty="0">
                <a:solidFill>
                  <a:srgbClr val="990099"/>
                </a:solidFill>
              </a:rPr>
              <a:t>*innen, Betreuenden und Fachdiensten</a:t>
            </a:r>
            <a:r>
              <a:rPr lang="de-CH" sz="4000" dirty="0"/>
              <a:t/>
            </a:r>
            <a:br>
              <a:rPr lang="de-CH" sz="4000" dirty="0"/>
            </a:br>
            <a:endParaRPr lang="de-CH" sz="4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E54D75EB-9D94-476F-80E5-813AF871FA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55" y="304800"/>
            <a:ext cx="265493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5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CB3EE2-35A4-4CC5-B6BB-3E78BF58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Gegenseitige Bilder und Vorurteile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xmlns="" id="{FF359F00-6931-4892-B8C6-BD5929DDE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3340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/>
              <a:t>Von Kliniken u. weiteren Fachpersonen aus dem Gesundheitsbereich</a:t>
            </a:r>
          </a:p>
          <a:p>
            <a:pPr>
              <a:buFontTx/>
              <a:buChar char="-"/>
            </a:pPr>
            <a:r>
              <a:rPr lang="de-CH" dirty="0"/>
              <a:t>Sind nicht gut erreichbar</a:t>
            </a:r>
          </a:p>
          <a:p>
            <a:pPr>
              <a:buFontTx/>
              <a:buChar char="-"/>
            </a:pPr>
            <a:r>
              <a:rPr lang="de-CH" dirty="0"/>
              <a:t>Verstecken sich hinter dem Datenschutz</a:t>
            </a:r>
          </a:p>
          <a:p>
            <a:pPr>
              <a:buFontTx/>
              <a:buChar char="-"/>
            </a:pPr>
            <a:r>
              <a:rPr lang="de-CH" dirty="0"/>
              <a:t>Schlechter Informationsfluss</a:t>
            </a:r>
          </a:p>
          <a:p>
            <a:pPr>
              <a:buFontTx/>
              <a:buChar char="-"/>
            </a:pPr>
            <a:r>
              <a:rPr lang="de-CH" dirty="0"/>
              <a:t>Fachjargon</a:t>
            </a:r>
          </a:p>
          <a:p>
            <a:pPr>
              <a:buFontTx/>
              <a:buChar char="-"/>
            </a:pPr>
            <a:r>
              <a:rPr lang="de-CH" dirty="0"/>
              <a:t>Verstehen nicht, welche Rolle die KESB, die Mandatstragenden haben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="" id="{D271491A-A583-4776-A02A-68ED66DE8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644" y="1690688"/>
            <a:ext cx="5181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/>
              <a:t>Von Mitarbeitenden KESB/</a:t>
            </a:r>
            <a:r>
              <a:rPr lang="de-CH" dirty="0" err="1"/>
              <a:t>Beiständ</a:t>
            </a:r>
            <a:r>
              <a:rPr lang="de-CH" dirty="0"/>
              <a:t>*innen</a:t>
            </a:r>
          </a:p>
          <a:p>
            <a:pPr>
              <a:buFontTx/>
              <a:buChar char="-"/>
            </a:pPr>
            <a:r>
              <a:rPr lang="de-CH" dirty="0"/>
              <a:t>Sind nicht gut erreichbar</a:t>
            </a:r>
          </a:p>
          <a:p>
            <a:pPr>
              <a:buFontTx/>
              <a:buChar char="-"/>
            </a:pPr>
            <a:r>
              <a:rPr lang="de-CH" dirty="0"/>
              <a:t>Verstecken sich hinter dem Datenschutz</a:t>
            </a:r>
          </a:p>
          <a:p>
            <a:pPr>
              <a:buFontTx/>
              <a:buChar char="-"/>
            </a:pPr>
            <a:r>
              <a:rPr lang="de-CH" dirty="0"/>
              <a:t>Schlechter Informationsfluss</a:t>
            </a:r>
          </a:p>
          <a:p>
            <a:pPr>
              <a:buFontTx/>
              <a:buChar char="-"/>
            </a:pPr>
            <a:r>
              <a:rPr lang="de-CH" dirty="0"/>
              <a:t>Fachjargon</a:t>
            </a:r>
          </a:p>
          <a:p>
            <a:pPr>
              <a:buFontTx/>
              <a:buChar char="-"/>
            </a:pPr>
            <a:r>
              <a:rPr lang="de-CH" dirty="0"/>
              <a:t>Verstehen nicht, welche gesetzlichen Vorgaben Kliniken haben (z.B. bei einem FU)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A3DF7F-2E4C-4964-8C6B-9E3978ED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DC48A1-5F6A-404D-9A5F-AD610FC1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922803-B338-4FAE-9B4D-581F7930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1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xmlns="" id="{66136490-8503-4579-A13E-18A69602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3859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Im Fachbereich Gesundheit sind immer wieder andere Personen zuständig (ausser Hausarzt/Hausärztin) und </a:t>
            </a:r>
            <a:br>
              <a:rPr lang="de-CH" b="1" dirty="0">
                <a:solidFill>
                  <a:srgbClr val="990099"/>
                </a:solidFill>
              </a:rPr>
            </a:br>
            <a:r>
              <a:rPr lang="de-CH" b="1" dirty="0">
                <a:solidFill>
                  <a:srgbClr val="990099"/>
                </a:solidFill>
              </a:rPr>
              <a:t>sie stehen unter grossem Zeitdruck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xmlns="" id="{A3C71EAD-F892-41E1-AAE5-B45848DB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2753"/>
            <a:ext cx="10515600" cy="39142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dirty="0"/>
          </a:p>
          <a:p>
            <a:pPr>
              <a:buFontTx/>
              <a:buChar char="-"/>
            </a:pPr>
            <a:r>
              <a:rPr lang="de-CH" dirty="0"/>
              <a:t>24 - Stunden Betriebe – eine Fachperson kann gar nicht alles abdecken (Spitäler, Kliniken, Spitex)</a:t>
            </a:r>
          </a:p>
          <a:p>
            <a:pPr>
              <a:buFontTx/>
              <a:buChar char="-"/>
            </a:pPr>
            <a:r>
              <a:rPr lang="de-CH" dirty="0"/>
              <a:t>Höhere Personalfluktuation (Assistenzärzte, Pflegepersonal in Heimen)</a:t>
            </a:r>
          </a:p>
          <a:p>
            <a:pPr>
              <a:buFontTx/>
              <a:buChar char="-"/>
            </a:pPr>
            <a:r>
              <a:rPr lang="de-CH" dirty="0"/>
              <a:t>Extreme zeitliche Belastung – Kurzkontakte</a:t>
            </a:r>
          </a:p>
          <a:p>
            <a:pPr>
              <a:buFontTx/>
              <a:buChar char="-"/>
            </a:pPr>
            <a:r>
              <a:rPr lang="de-CH" dirty="0"/>
              <a:t>Administrativer Aufwand hat zugenommen</a:t>
            </a:r>
          </a:p>
          <a:p>
            <a:pPr>
              <a:buFontTx/>
              <a:buChar char="-"/>
            </a:pPr>
            <a:r>
              <a:rPr lang="de-CH" dirty="0"/>
              <a:t>Das Personal kommt aus dem Ausland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A20DAEC-B207-4550-BD6B-CB184EBC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495-5A13-404F-8B69-C8509AE5B72B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33C28BB-EA0E-4D01-A93F-E8CBFAA2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D538338-A0C3-480C-BBA9-2140224F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616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xmlns="" id="{AE13C178-C2C3-409E-8C8F-EE1E6FF3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Eingestehen: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xmlns="" id="{3CDEAC02-CF5F-4542-B09D-B03BF505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der Blindheit der eigenen Profession</a:t>
            </a:r>
          </a:p>
          <a:p>
            <a:r>
              <a:rPr lang="de-CH" dirty="0"/>
              <a:t>das Nichtanerkennen von gesetzlich festgelegten Abläufen und Rahmenbedingungen der anderen Seite</a:t>
            </a:r>
          </a:p>
          <a:p>
            <a:r>
              <a:rPr lang="de-CH" dirty="0"/>
              <a:t>der eigenen zeitlich engen Ressourcen</a:t>
            </a:r>
          </a:p>
          <a:p>
            <a:r>
              <a:rPr lang="de-CH" dirty="0"/>
              <a:t>einer zu wenig guten Klarheit/Strukturiertheit im Handlungsgeschehen der KESB und der </a:t>
            </a:r>
            <a:r>
              <a:rPr lang="de-CH" dirty="0" err="1"/>
              <a:t>Berufsbeiständ</a:t>
            </a:r>
            <a:r>
              <a:rPr lang="de-CH" dirty="0"/>
              <a:t>*innen  </a:t>
            </a:r>
          </a:p>
          <a:p>
            <a:r>
              <a:rPr lang="de-CH" dirty="0"/>
              <a:t>das Nichtaushalten von Gefährdungssituationen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C5893F3-E308-45C1-A413-113A31EA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495-5A13-404F-8B69-C8509AE5B72B}" type="datetime1">
              <a:rPr lang="de-CH" smtClean="0"/>
              <a:t>30.07.2019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1C517CA-C31A-4D93-92C1-623E7BD4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94B3038-1156-425B-9A39-3C407055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3450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A6BBDA-9DBE-4E9B-A1A0-E10DAB8D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Zusammenarbeit mit Fachpersonen aus dem Gesundheitsbereich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xmlns="" id="{E8DD49A4-2431-4A34-88A2-35634EDFD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85" y="1825625"/>
            <a:ext cx="7252230" cy="4351338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91A4ADF-E4E5-4C90-9229-F5A31781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2E4F007-45C8-4EBE-A2F6-ADBFA435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228283E-84E7-4A6E-BE22-5027D715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14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6B25E7D-E015-43B0-9652-88F15F21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Gute Vorbereitung für Gespräche Klient*innen und  Personen aus dem Fachbereich Gesundheit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0F22CF2-3689-451B-870B-FAE3BEE1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285"/>
            <a:ext cx="10515600" cy="4208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/>
              <a:t>- Ist Klient*in bereit für ein Gespräch?</a:t>
            </a:r>
          </a:p>
          <a:p>
            <a:pPr>
              <a:buFontTx/>
              <a:buChar char="-"/>
            </a:pPr>
            <a:r>
              <a:rPr lang="de-CH" dirty="0"/>
              <a:t>Welche Auskunft wird mir die Fachperson aus dem</a:t>
            </a:r>
          </a:p>
          <a:p>
            <a:pPr marL="0" indent="0">
              <a:buNone/>
            </a:pPr>
            <a:r>
              <a:rPr lang="de-CH" dirty="0"/>
              <a:t>   Gesundheitsbereich geben können (Datenschutz) und welche</a:t>
            </a:r>
          </a:p>
          <a:p>
            <a:pPr marL="0" indent="0">
              <a:buNone/>
            </a:pPr>
            <a:r>
              <a:rPr lang="de-CH" dirty="0"/>
              <a:t>   Vollmachten sind zunächst zu erbringen?</a:t>
            </a:r>
          </a:p>
          <a:p>
            <a:pPr>
              <a:buFontTx/>
              <a:buChar char="-"/>
            </a:pPr>
            <a:r>
              <a:rPr lang="de-CH" dirty="0"/>
              <a:t>Was wollen wir mit dem Gespräch erreichen: Ziel des Gesprächs?</a:t>
            </a:r>
          </a:p>
          <a:p>
            <a:pPr>
              <a:buFontTx/>
              <a:buChar char="-"/>
            </a:pPr>
            <a:r>
              <a:rPr lang="de-CH" dirty="0"/>
              <a:t>Welche Personen müssen für dieses Gespräch eingeladen werden?</a:t>
            </a:r>
          </a:p>
          <a:p>
            <a:pPr>
              <a:buFontTx/>
              <a:buChar char="-"/>
            </a:pPr>
            <a:r>
              <a:rPr lang="de-CH" dirty="0"/>
              <a:t>Wie viel Zeit werden wird dafür haben?</a:t>
            </a:r>
          </a:p>
          <a:p>
            <a:pPr>
              <a:buFontTx/>
              <a:buChar char="-"/>
            </a:pPr>
            <a:r>
              <a:rPr lang="de-CH" dirty="0"/>
              <a:t>Was wird meine Aufgabe/mein Beitrag sein? Wer führt durch das Gespräch?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EACB29-13CA-4E23-81B9-FC87E67C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4A5EEC-C4C0-4A6B-BC90-4DF8BEFC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32CE365-67A3-40E0-81AD-47F8F460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293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64DAC6-CAB5-40DD-B3C1-1FEAC85D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Aufgabenzuteilung und Abmachungen über weiteres Vorgehen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FD6B257-076E-4569-BB7B-8B764B979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r>
              <a:rPr lang="de-CH" dirty="0"/>
              <a:t>Zuweisung von Aufgaben an den anderen, z.B. bei einem Klinikaustritt: wer ist zuständig für die Suche eines neuen, betreuten Heimplatzes? Wie viel Zeit ist dafür vorgesehen?</a:t>
            </a:r>
          </a:p>
          <a:p>
            <a:r>
              <a:rPr lang="de-CH" dirty="0"/>
              <a:t>Wer ist für die Kommunikation an weitere involvierte Personen/Fachstellen zuständig</a:t>
            </a:r>
          </a:p>
          <a:p>
            <a:endParaRPr lang="de-CH" dirty="0"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de-CH" dirty="0">
                <a:sym typeface="Wingdings 3" panose="05040102010807070707" pitchFamily="18" charset="2"/>
              </a:rPr>
              <a:t> Was ist für Klient/in am sinnvollsten, was spart am meisten Zeit und Ressourcen, wer hat das bessere Fachwissen?</a:t>
            </a:r>
            <a:endParaRPr lang="de-CH" dirty="0"/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8EB452D-145E-450E-BC8D-84391094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766DF37-C73F-460B-8E1A-D282DCB0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0A7307D-EB04-4ED6-AFD4-6204658D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6739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68195E-DEF9-4609-9CD6-CCD8A1E4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Informationsfluss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72ADD65-48BB-4001-8168-8F744CDFF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- Die andere Seite weiss vielleicht gar nichts von mir.</a:t>
            </a:r>
          </a:p>
          <a:p>
            <a:pPr marL="0" indent="0">
              <a:buNone/>
            </a:pPr>
            <a:r>
              <a:rPr lang="de-CH" dirty="0"/>
              <a:t>- Die andere Seite muss noch viele andere involvierte Personen informieren (Verwandte, andere Personen aus dem Fachbereich Gesundheit, Arbeitsgeber usw.)</a:t>
            </a:r>
          </a:p>
          <a:p>
            <a:pPr marL="0" indent="0">
              <a:buNone/>
            </a:pPr>
            <a:r>
              <a:rPr lang="de-CH" dirty="0"/>
              <a:t>- Telefonisch sind beide Seiten oft schwierig zu erreichen:</a:t>
            </a:r>
          </a:p>
          <a:p>
            <a:r>
              <a:rPr lang="de-CH" dirty="0"/>
              <a:t>Informationsmails (Datenschutz)</a:t>
            </a:r>
          </a:p>
          <a:p>
            <a:r>
              <a:rPr lang="de-CH" dirty="0"/>
              <a:t>Telefongespräche per Mail vereinbaren</a:t>
            </a:r>
          </a:p>
          <a:p>
            <a:r>
              <a:rPr lang="de-CH" dirty="0"/>
              <a:t>Sich Erinnerungstermine setzen: Wann frage ich wieder nach, wenn ich nichts höre?</a:t>
            </a:r>
          </a:p>
          <a:p>
            <a:pPr>
              <a:buFontTx/>
              <a:buChar char="-"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9105233-5BBC-4636-86A0-E0A13C55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E173F0-D8A8-4A18-AEE6-7CBEF14A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23B678B-AFF2-459C-BC88-6678275D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5244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F3CC0A-94A5-44A2-8065-E0FC6D05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Datenschutz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E20575-E838-4F36-8ECB-AB2D30998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- Auskunft wird von der anderen Seite nicht erteilt: Aufklärung über die gesetzliche Grundlage, Zustellung von Entscheiden</a:t>
            </a:r>
          </a:p>
          <a:p>
            <a:pPr marL="0" indent="0">
              <a:buNone/>
            </a:pPr>
            <a:r>
              <a:rPr lang="de-CH" dirty="0"/>
              <a:t>- Wenn nicht im Aufgabenbereich der </a:t>
            </a:r>
            <a:r>
              <a:rPr lang="de-CH" dirty="0" err="1"/>
              <a:t>Berufbeiständ</a:t>
            </a:r>
            <a:r>
              <a:rPr lang="de-CH" dirty="0"/>
              <a:t>*innen:</a:t>
            </a:r>
          </a:p>
          <a:p>
            <a:r>
              <a:rPr lang="de-CH" dirty="0"/>
              <a:t>Hinweis, dass es nicht im Aufgabengebiet liegt</a:t>
            </a:r>
          </a:p>
          <a:p>
            <a:r>
              <a:rPr lang="de-CH" dirty="0"/>
              <a:t>Für sich klären, ob die Situation einen Einsatz dennoch rechtfertigt (</a:t>
            </a:r>
            <a:r>
              <a:rPr lang="de-CH"/>
              <a:t>allenfalls danach </a:t>
            </a:r>
            <a:r>
              <a:rPr lang="de-CH" dirty="0"/>
              <a:t>Antrag auf Ausweitung der Aufgabe)</a:t>
            </a:r>
          </a:p>
          <a:p>
            <a:pPr marL="0" indent="0">
              <a:buNone/>
            </a:pPr>
            <a:r>
              <a:rPr lang="de-CH" dirty="0"/>
              <a:t>- Auskunft kann selber nicht erteilt werden: Aufklärung über die gesetzlichen Grundlagen/über die Hintergründe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60BAADC-0888-4B6C-A81F-2BFFFC47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97F5F43-036D-4896-9D8B-B63A2D09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800335-10E8-4D53-AF44-CF2360D9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306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39E8CB-DB9D-470D-85F3-D42F69DB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Vernetzen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DCE566E-8576-43C9-806C-77533CDB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Welche Angebote im Gesundheitsbereich gibt es in unserer Umgebung?</a:t>
            </a:r>
          </a:p>
          <a:p>
            <a:r>
              <a:rPr lang="de-CH" dirty="0"/>
              <a:t>Auf welche Partner sind wir als KESB und </a:t>
            </a:r>
            <a:r>
              <a:rPr lang="de-CH" dirty="0" err="1"/>
              <a:t>Beiständ</a:t>
            </a:r>
            <a:r>
              <a:rPr lang="de-CH" dirty="0"/>
              <a:t>*innen angewiesen?</a:t>
            </a:r>
          </a:p>
          <a:p>
            <a:r>
              <a:rPr lang="de-CH" dirty="0"/>
              <a:t>Lohnt es sich, regelmässige Treffen zu vereinbaren oder an gegenseitigen Weiterbildungen teilzunehmen?</a:t>
            </a:r>
          </a:p>
          <a:p>
            <a:r>
              <a:rPr lang="de-CH" dirty="0"/>
              <a:t>Mit welchen Partnern sollten wir Zusammenarbeitsvereinbarungen treffen?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32E88D1-B307-4AF7-85E0-4761B9FA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2ADBB7A-5FA9-43FE-BFF3-78918DF8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C579D9B-5EB5-4938-B40B-42A2C76B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4716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B75E36-5901-4104-BD43-6DAD4004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Zusammenarbeitsvereinbarungen mit Kliniken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90F8CAE-730A-4601-93DE-5BE9D425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5515B67-39AF-4122-A155-82CD4B39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F39F5D4-551A-437F-9F24-BEA7F6F2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19</a:t>
            </a:fld>
            <a:endParaRPr lang="de-CH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xmlns="" id="{D6A49456-3C40-47E9-B831-146E6CCA71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85" y="1825625"/>
            <a:ext cx="7252230" cy="4351338"/>
          </a:xfrm>
        </p:spPr>
      </p:pic>
    </p:spTree>
    <p:extLst>
      <p:ext uri="{BB962C8B-B14F-4D97-AF65-F5344CB8AC3E}">
        <p14:creationId xmlns:p14="http://schemas.microsoft.com/office/powerpoint/2010/main" val="414051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7CC92E3-0DB6-4380-9BFA-7D3E08FB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D8397E3-AEE4-47C4-841E-4AF42B11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CH" dirty="0"/>
              <a:t>Vorbemerkungen zum Stellenwert der Fachpersonen im Gesundheitsbereich für die KESB und BB</a:t>
            </a:r>
          </a:p>
          <a:p>
            <a:pPr>
              <a:buFontTx/>
              <a:buChar char="-"/>
            </a:pPr>
            <a:r>
              <a:rPr lang="de-CH" dirty="0"/>
              <a:t>Gegenseitige Erwartungen, Bilder und Vorurteile</a:t>
            </a:r>
          </a:p>
          <a:p>
            <a:pPr>
              <a:buFontTx/>
              <a:buChar char="-"/>
            </a:pPr>
            <a:r>
              <a:rPr lang="de-CH" dirty="0"/>
              <a:t>Zusammenarbeit mit Fachpersonen aus dem Gesundheitsbereich</a:t>
            </a:r>
          </a:p>
          <a:p>
            <a:pPr>
              <a:buFontTx/>
              <a:buChar char="-"/>
            </a:pPr>
            <a:r>
              <a:rPr lang="de-CH" dirty="0"/>
              <a:t>Zusammenarbeitsvereinbarungen 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0557BDB-0644-4D84-9DD7-0BF21F85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51D2B13-5053-4065-B63A-7C99BCA9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A7DA83-9E23-48CC-A515-F600472F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6105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xmlns="" id="{EE6BADEA-65D3-4D64-A20B-FBAEEE56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Mögliche Inhalte 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="" id="{A05A1CC1-6192-4B0F-9E3F-1CB391464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de-CH" dirty="0"/>
              <a:t>Informationsfluss</a:t>
            </a:r>
          </a:p>
          <a:p>
            <a:r>
              <a:rPr lang="de-CH" dirty="0"/>
              <a:t>Festlegen der Rollen und Aufgaben bei Gefährdungssituationen</a:t>
            </a:r>
          </a:p>
          <a:p>
            <a:r>
              <a:rPr lang="de-CH" dirty="0"/>
              <a:t>Festlegen der Aufgaben während eines Aufenthalts</a:t>
            </a:r>
          </a:p>
          <a:p>
            <a:r>
              <a:rPr lang="de-CH" dirty="0"/>
              <a:t>Festlegen der Aufgaben bei einem Austritt, insbesondere zwischen den Sozialen Diensten der Kliniken und den </a:t>
            </a:r>
            <a:r>
              <a:rPr lang="de-CH" dirty="0" err="1"/>
              <a:t>Beiständ</a:t>
            </a:r>
            <a:r>
              <a:rPr lang="de-CH" dirty="0"/>
              <a:t>*innen</a:t>
            </a:r>
          </a:p>
          <a:p>
            <a:r>
              <a:rPr lang="de-CH" dirty="0"/>
              <a:t>Handhabung von Standortgesprächen und Behandlungsvereinbarungen/Patientenverfügungen</a:t>
            </a:r>
          </a:p>
          <a:p>
            <a:r>
              <a:rPr lang="de-CH" dirty="0"/>
              <a:t>Festlegen von Ansprechpersonen bei Konflikten, Nichteinhalten der Vereinbarung</a:t>
            </a:r>
          </a:p>
          <a:p>
            <a:r>
              <a:rPr lang="de-CH" dirty="0"/>
              <a:t>Vorgehen für Anpassungen/Änderungen der Vereinbarung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931B07D-1F5E-4D69-BAF4-2C5CEC2B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1901AAF-F2C0-40E8-8ABA-8AD3E1E3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E0C862-59E3-4FA8-98CF-96C200E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238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034EC9C-5EC2-42BC-B2BA-2A05A9FC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Dankbarkeit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5369C9C-E1DF-470D-9AB7-FCAE80BA4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1687"/>
            <a:ext cx="10515600" cy="3325275"/>
          </a:xfrm>
        </p:spPr>
        <p:txBody>
          <a:bodyPr/>
          <a:lstStyle/>
          <a:p>
            <a:r>
              <a:rPr lang="de-CH" dirty="0"/>
              <a:t>Wertschätzung für die schwierige Aufgabe für den anderen Bereich ausdrücken</a:t>
            </a:r>
          </a:p>
          <a:p>
            <a:r>
              <a:rPr lang="de-CH" dirty="0"/>
              <a:t>Sich dafür einsetzen, dass die Fachkompetenz, die Finanzierung und die zeitlichen Ressourcen im Bereich Gesundheit erhalten bleiben</a:t>
            </a:r>
          </a:p>
          <a:p>
            <a:r>
              <a:rPr lang="de-CH" dirty="0"/>
              <a:t>Sich gegenseitig klar werden, dass es nicht immer eine Lösung für eine schwierige Situation gibt: Aushalten können.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BED6499-47B5-4A08-A70D-42A0B02E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16DFEF-2E09-440A-BD5E-466B4512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E80B89-CE79-47F7-BD14-DEB601E4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9438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22C5CC-A383-4A80-9880-6D6EE6C4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Was uns (Kindes- und Erwachsenenschutz und Fachpersonen im Gesundheitsbereich) verbindet: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FCA8B3-5238-4C0C-BD6F-04F98C7F5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9213"/>
            <a:ext cx="10515600" cy="355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4000" dirty="0"/>
              <a:t>Niemand möchte sie gerne in Anspruch nehmen oder etwas mit ihnen zu tun haben</a:t>
            </a:r>
          </a:p>
          <a:p>
            <a:pPr marL="0" indent="0">
              <a:buNone/>
            </a:pPr>
            <a:r>
              <a:rPr lang="de-CH" sz="4000" dirty="0"/>
              <a:t>Aber wenn es notwendig wird - </a:t>
            </a:r>
          </a:p>
          <a:p>
            <a:pPr marL="0" indent="0">
              <a:buNone/>
            </a:pPr>
            <a:r>
              <a:rPr lang="de-CH" sz="4000" dirty="0"/>
              <a:t>dann am liebsten sofort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485BAAC-9FC3-4B9C-A4C6-A866F352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C7072F9-9418-4089-B749-B36BC57D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623EE02-8E64-4CF2-AEF5-B640C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242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209B20-35E5-4956-8754-7A498C464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6726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Für das Errichten einer Beistandschaft/Vormundschaft bei Kindern oder einer Beistandschaft bei Erwachsenen sind wir auf die Meinung von Fachpersonen im Gesundheitsbereich angewiesen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FA90610-4109-4AC3-8D52-FBD28D802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3647"/>
            <a:ext cx="10515600" cy="2953315"/>
          </a:xfrm>
        </p:spPr>
        <p:txBody>
          <a:bodyPr>
            <a:normAutofit lnSpcReduction="10000"/>
          </a:bodyPr>
          <a:lstStyle/>
          <a:p>
            <a:r>
              <a:rPr lang="de-CH" dirty="0"/>
              <a:t>Kinder/Jugendliche: Gefährdung des Kindeswohls</a:t>
            </a:r>
          </a:p>
          <a:p>
            <a:pPr>
              <a:buFont typeface="Wingdings 3" panose="05040102010807070707" pitchFamily="18" charset="2"/>
              <a:buChar char="&quot;"/>
            </a:pPr>
            <a:r>
              <a:rPr lang="de-CH" dirty="0">
                <a:sym typeface="Wingdings 3" panose="05040102010807070707" pitchFamily="18" charset="2"/>
              </a:rPr>
              <a:t> z.B. Ankerbeispiele Berner und Luzerner Abklärungsinstrument zum Kindesschutz: Indikatoren für einen (sofortigen) Handlungsbedarf sind z.B. körperliche Misshandlungen, sexuelle Ausbeutung, existentielle Krisen oder psychische Störungen der Betreuungspersonen usw.</a:t>
            </a:r>
          </a:p>
          <a:p>
            <a:r>
              <a:rPr lang="de-CH" dirty="0">
                <a:sym typeface="Wingdings 3" panose="05040102010807070707" pitchFamily="18" charset="2"/>
              </a:rPr>
              <a:t>Erwachsene: Vorliegen einer </a:t>
            </a:r>
            <a:r>
              <a:rPr lang="de-CH" dirty="0"/>
              <a:t>geistigen Behinderung oder einer psychischen Störung</a:t>
            </a:r>
            <a:endParaRPr lang="de-CH" dirty="0">
              <a:sym typeface="Wingdings 3" panose="05040102010807070707" pitchFamily="18" charset="2"/>
            </a:endParaRPr>
          </a:p>
          <a:p>
            <a:pPr>
              <a:buFont typeface="Wingdings 3" panose="05040102010807070707" pitchFamily="18" charset="2"/>
              <a:buChar char="&quot;"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64A1ED4-6D77-4B8F-8FB9-1FCFFB39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6F6B0A-F9B1-41C4-B725-E20A7E94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E3F5FF-EC08-4E3A-9819-716945FF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471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4BCE19-DB0A-40D2-B299-BB7634D4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92475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Fast alle Klient*innen aus dem Kindes- und Erwachsenenschutz werden regelmässig von Fachpersonen aus dem Gesundheitsbereich begleitet, betreut, gepflegt, begutachtet, geschützt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FCB01DA-48CC-4737-BACB-71E64DF95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4577"/>
            <a:ext cx="10515600" cy="2302386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Ermöglichen Stabilisierung und Förderung unserer Klient*innen</a:t>
            </a:r>
          </a:p>
          <a:p>
            <a:pPr marL="0" indent="0">
              <a:buNone/>
            </a:pPr>
            <a:r>
              <a:rPr lang="de-CH" dirty="0"/>
              <a:t>Ermöglichen ein möglichst hohes Mass an körperlichem und psychischem Wohlbefinden.</a:t>
            </a:r>
          </a:p>
          <a:p>
            <a:pPr marL="0" indent="0">
              <a:buNone/>
            </a:pPr>
            <a:r>
              <a:rPr lang="de-CH" dirty="0"/>
              <a:t>Ermöglichen Selbstbestimmung und Unabhängigkeit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7F08CA4-9A42-4C75-B8A7-C09B2DD1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84C4CC-8895-4454-9DDE-F71449B5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299A20-52F9-4B1D-A2E8-B625A625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366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1659DB-EED6-4CA4-ADF2-3C6726633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62158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In Notsituationen sind wir meistens auf die Fachpersonen im Gesundheitsbereich angewiesen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5A9249-B8CD-4726-A23E-5B6C1D47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0551"/>
            <a:ext cx="10515600" cy="3076411"/>
          </a:xfrm>
        </p:spPr>
        <p:txBody>
          <a:bodyPr/>
          <a:lstStyle/>
          <a:p>
            <a:r>
              <a:rPr lang="de-CH" dirty="0"/>
              <a:t>Abgesehen von der Polizei sind Fachkräfte aus dem Gesundheitsbereich bei Notsituationen im Einsatz</a:t>
            </a:r>
          </a:p>
          <a:p>
            <a:r>
              <a:rPr lang="de-CH" dirty="0"/>
              <a:t>Bei der Selbst- und Fremdgefährdung von Kindern/Jugendlichen und Erwachsenen ist die Zusammenarbeit mit </a:t>
            </a:r>
            <a:r>
              <a:rPr lang="de-CH" dirty="0" err="1"/>
              <a:t>Ärzt</a:t>
            </a:r>
            <a:r>
              <a:rPr lang="de-CH" dirty="0"/>
              <a:t>*innen und Kliniken unmittelbar notwendig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FBB1CA7-A302-48A3-9FBE-0491C30C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49D0EB-9F69-4222-826C-15FFB3B3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60465D2-5BE1-4060-9B5B-EC3794E7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646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A6BBDA-9DBE-4E9B-A1A0-E10DAB8D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Gegenseitige Erwartungen, Bilder und Vorurteile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xmlns="" id="{E8DD49A4-2431-4A34-88A2-35634EDFD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85" y="1825625"/>
            <a:ext cx="7252230" cy="4351338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91A4ADF-E4E5-4C90-9229-F5A31781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2E4F007-45C8-4EBE-A2F6-ADBFA435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228283E-84E7-4A6E-BE22-5027D715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440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xmlns="" id="{099014C9-2B4A-47C6-93BF-22A9D59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990099"/>
                </a:solidFill>
              </a:rPr>
              <a:t>Gegenseitige Erwartungen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="" id="{BDEC4F78-2F52-40CA-BE52-D8ECC6028B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dirty="0"/>
              <a:t>An Fachpersonen aus dem Gesundheitsbereich</a:t>
            </a:r>
          </a:p>
          <a:p>
            <a:pPr>
              <a:buFontTx/>
              <a:buChar char="-"/>
            </a:pPr>
            <a:r>
              <a:rPr lang="de-CH" dirty="0"/>
              <a:t>Schneller Einsatz (z.T. sofort) bei  schwerer psychischer/ körperlicher Beeinträchtigung</a:t>
            </a:r>
          </a:p>
          <a:p>
            <a:pPr>
              <a:buFontTx/>
              <a:buChar char="-"/>
            </a:pPr>
            <a:r>
              <a:rPr lang="de-CH" dirty="0"/>
              <a:t>Verbesserung oder Stabilisierung des Gesundheitszustands </a:t>
            </a:r>
          </a:p>
          <a:p>
            <a:pPr>
              <a:buFontTx/>
              <a:buChar char="-"/>
            </a:pPr>
            <a:r>
              <a:rPr lang="de-CH" dirty="0"/>
              <a:t>Möglichst zeitnahe Information über Einsätze/über das Geschehene/über Veränderungen</a:t>
            </a:r>
          </a:p>
          <a:p>
            <a:pPr>
              <a:buFontTx/>
              <a:buChar char="-"/>
            </a:pPr>
            <a:r>
              <a:rPr lang="de-CH" dirty="0"/>
              <a:t>Einschätzungen mittels Gutachten/Stellungnahmen/ärztliche Zeugnisse</a:t>
            </a:r>
          </a:p>
          <a:p>
            <a:pPr>
              <a:buFontTx/>
              <a:buChar char="-"/>
            </a:pPr>
            <a:r>
              <a:rPr lang="de-CH" dirty="0"/>
              <a:t>Gute Erreichbarkeit</a:t>
            </a:r>
          </a:p>
          <a:p>
            <a:pPr>
              <a:buFontTx/>
              <a:buChar char="-"/>
            </a:pPr>
            <a:endParaRPr lang="de-CH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xmlns="" id="{3F4B6840-2BDB-47A6-9C40-5661F122C9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dirty="0"/>
              <a:t>An Mitarbeitende KESB/</a:t>
            </a:r>
            <a:r>
              <a:rPr lang="de-CH" dirty="0" err="1"/>
              <a:t>Beiständ</a:t>
            </a:r>
            <a:r>
              <a:rPr lang="de-CH" dirty="0"/>
              <a:t>*innen</a:t>
            </a:r>
          </a:p>
          <a:p>
            <a:pPr>
              <a:buFontTx/>
              <a:buChar char="-"/>
            </a:pPr>
            <a:r>
              <a:rPr lang="de-CH" dirty="0"/>
              <a:t>Schnelle Kostengutsprachen für den fachlichen Einsatz im </a:t>
            </a:r>
            <a:r>
              <a:rPr lang="de-CH" dirty="0" err="1"/>
              <a:t>Gesundheitsbereicht</a:t>
            </a:r>
            <a:r>
              <a:rPr lang="de-CH" dirty="0"/>
              <a:t> (v.a., was nicht über eine KK gedeckt ist)</a:t>
            </a:r>
          </a:p>
          <a:p>
            <a:pPr>
              <a:buFontTx/>
              <a:buChar char="-"/>
            </a:pPr>
            <a:r>
              <a:rPr lang="de-CH" dirty="0"/>
              <a:t>Schnelle Entscheide/Anpassungen  von Massnahmen bei Gefährdungsmeldungen</a:t>
            </a:r>
          </a:p>
          <a:p>
            <a:pPr>
              <a:buFontTx/>
              <a:buChar char="-"/>
            </a:pPr>
            <a:r>
              <a:rPr lang="de-CH" dirty="0"/>
              <a:t>Teilnahme an Standort-/ Austritts-gesprächen am Ort der Fachpersonen aus dem Gesundheitsbereichs</a:t>
            </a:r>
          </a:p>
          <a:p>
            <a:pPr>
              <a:buFontTx/>
              <a:buChar char="-"/>
            </a:pPr>
            <a:r>
              <a:rPr lang="de-CH" dirty="0"/>
              <a:t>Suchen und finden von geeigneten Wohn- und Betreuungsplätzen</a:t>
            </a:r>
          </a:p>
          <a:p>
            <a:pPr>
              <a:buFontTx/>
              <a:buChar char="-"/>
            </a:pPr>
            <a:r>
              <a:rPr lang="de-CH" dirty="0"/>
              <a:t>Gute Erreichbarkeit</a:t>
            </a:r>
          </a:p>
          <a:p>
            <a:pPr>
              <a:buFontTx/>
              <a:buChar char="-"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CFA80D-E8D5-405D-8E38-9ED38504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E2D8C85-3219-4D83-8433-F0740D0A9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2A8CDC0-B780-495A-95EB-1AF30943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724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41ABD6-C368-42CC-B3C5-ACA34DE7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7078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Auftrag:</a:t>
            </a:r>
            <a:br>
              <a:rPr lang="de-CH" b="1" dirty="0">
                <a:solidFill>
                  <a:srgbClr val="990099"/>
                </a:solidFill>
              </a:rPr>
            </a:br>
            <a:r>
              <a:rPr lang="de-CH" b="1" dirty="0">
                <a:solidFill>
                  <a:srgbClr val="990099"/>
                </a:solidFill>
              </a:rPr>
              <a:t>Fachpersonen aus dem Gesundheitsbereich leisten die Unterstützung für ein möglichst hohes psychisches und körperliches Wohlbefinden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305D66A-7E92-417E-A543-E34E2D53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8664"/>
            <a:ext cx="10515600" cy="3108298"/>
          </a:xfrm>
        </p:spPr>
        <p:txBody>
          <a:bodyPr/>
          <a:lstStyle/>
          <a:p>
            <a:r>
              <a:rPr lang="de-CH" dirty="0"/>
              <a:t>Sind in engem (Körper)Kontakt </a:t>
            </a:r>
          </a:p>
          <a:p>
            <a:r>
              <a:rPr lang="de-CH" dirty="0"/>
              <a:t>Sind in stationären Settings in längerem Kontakt mit den Betroffenen</a:t>
            </a:r>
          </a:p>
          <a:p>
            <a:r>
              <a:rPr lang="de-CH" dirty="0"/>
              <a:t>Unmittelbarer Einsatz in Notsituationen</a:t>
            </a:r>
          </a:p>
          <a:p>
            <a:pPr marL="0" indent="0">
              <a:buNone/>
            </a:pPr>
            <a:r>
              <a:rPr lang="de-CH" dirty="0">
                <a:sym typeface="Wingdings 3" panose="05040102010807070707" pitchFamily="18" charset="2"/>
              </a:rPr>
              <a:t> bei z.T. schwer beeinträchtigten Gesundheitszuständen von Klient*innen des Kindes- und Erwachsenenschutzes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5EF2CFF-A16D-4DED-A2F1-76D9D904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6C212F-E651-4853-87DB-7F125A3B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A79238E-8B96-4845-8A47-EE37E6FD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48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03CC7B-F7F9-4937-80C7-1C5276AF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86765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990099"/>
                </a:solidFill>
              </a:rPr>
              <a:t>Auftrag:</a:t>
            </a:r>
            <a:br>
              <a:rPr lang="de-CH" b="1" dirty="0">
                <a:solidFill>
                  <a:srgbClr val="990099"/>
                </a:solidFill>
              </a:rPr>
            </a:br>
            <a:r>
              <a:rPr lang="de-CH" b="1" dirty="0">
                <a:solidFill>
                  <a:srgbClr val="990099"/>
                </a:solidFill>
              </a:rPr>
              <a:t>Fachpersonen aus dem Kindes- und Erwachsenenschutzbereich müssen erkennen, welche Unterstützung das Klientensystem im Bereich der körperlichen und psychischen Gesundheit benötigt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AA717FF-0777-44A4-AC54-2F476505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1889"/>
            <a:ext cx="10515600" cy="2225073"/>
          </a:xfrm>
        </p:spPr>
        <p:txBody>
          <a:bodyPr>
            <a:normAutofit fontScale="92500" lnSpcReduction="10000"/>
          </a:bodyPr>
          <a:lstStyle/>
          <a:p>
            <a:r>
              <a:rPr lang="de-CH" dirty="0"/>
              <a:t>Organisation der notwendigen Unterstützung</a:t>
            </a:r>
          </a:p>
          <a:p>
            <a:r>
              <a:rPr lang="de-CH" dirty="0"/>
              <a:t>Aufgabenzuteilung/Rollenklärung</a:t>
            </a:r>
          </a:p>
          <a:p>
            <a:r>
              <a:rPr lang="de-CH" dirty="0"/>
              <a:t>Vernetzung/Informationsfluss</a:t>
            </a:r>
          </a:p>
          <a:p>
            <a:r>
              <a:rPr lang="de-CH" dirty="0"/>
              <a:t>Finanzierung der Angebote</a:t>
            </a:r>
          </a:p>
          <a:p>
            <a:r>
              <a:rPr lang="de-CH" dirty="0"/>
              <a:t>Überprüfung der delegierten Aufgaben</a:t>
            </a:r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5BF2F33-03A6-410D-8127-A20C3979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EB0-33DF-4299-A21B-19F7925B6CB8}" type="datetime1">
              <a:rPr lang="de-CH" smtClean="0"/>
              <a:t>30.07.2019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742B6F6-1D14-4E05-AF2A-68F7BAE1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Astrid Estermann | Hertistrasse 47 | 6300 Zug | 079 502 90 10 | ae@astridestermann.ch | www.astridestermann.ch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0C5EB39-8058-4CC8-9929-F3C5D213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5A6B-26E2-4FD9-A246-0E35AC8EB220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783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1464</Words>
  <Application>Microsoft Office PowerPoint</Application>
  <PresentationFormat>Benutzerdefiniert</PresentationFormat>
  <Paragraphs>193</Paragraphs>
  <Slides>22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Office</vt:lpstr>
      <vt:lpstr>   </vt:lpstr>
      <vt:lpstr>Inhalt</vt:lpstr>
      <vt:lpstr>Für das Errichten einer Beistandschaft/Vormundschaft bei Kindern oder einer Beistandschaft bei Erwachsenen sind wir auf die Meinung von Fachpersonen im Gesundheitsbereich angewiesen</vt:lpstr>
      <vt:lpstr>Fast alle Klient*innen aus dem Kindes- und Erwachsenenschutz werden regelmässig von Fachpersonen aus dem Gesundheitsbereich begleitet, betreut, gepflegt, begutachtet, geschützt</vt:lpstr>
      <vt:lpstr>In Notsituationen sind wir meistens auf die Fachpersonen im Gesundheitsbereich angewiesen</vt:lpstr>
      <vt:lpstr>Gegenseitige Erwartungen, Bilder und Vorurteile</vt:lpstr>
      <vt:lpstr>Gegenseitige Erwartungen</vt:lpstr>
      <vt:lpstr>Auftrag: Fachpersonen aus dem Gesundheitsbereich leisten die Unterstützung für ein möglichst hohes psychisches und körperliches Wohlbefinden</vt:lpstr>
      <vt:lpstr>Auftrag: Fachpersonen aus dem Kindes- und Erwachsenenschutzbereich müssen erkennen, welche Unterstützung das Klientensystem im Bereich der körperlichen und psychischen Gesundheit benötigt</vt:lpstr>
      <vt:lpstr>Gegenseitige Bilder und Vorurteile</vt:lpstr>
      <vt:lpstr>Im Fachbereich Gesundheit sind immer wieder andere Personen zuständig (ausser Hausarzt/Hausärztin) und  sie stehen unter grossem Zeitdruck</vt:lpstr>
      <vt:lpstr>Eingestehen:</vt:lpstr>
      <vt:lpstr>Zusammenarbeit mit Fachpersonen aus dem Gesundheitsbereich</vt:lpstr>
      <vt:lpstr>Gute Vorbereitung für Gespräche Klient*innen und  Personen aus dem Fachbereich Gesundheit</vt:lpstr>
      <vt:lpstr>Aufgabenzuteilung und Abmachungen über weiteres Vorgehen</vt:lpstr>
      <vt:lpstr>Informationsfluss</vt:lpstr>
      <vt:lpstr>Datenschutz</vt:lpstr>
      <vt:lpstr>Vernetzen</vt:lpstr>
      <vt:lpstr>Zusammenarbeitsvereinbarungen mit Kliniken</vt:lpstr>
      <vt:lpstr>Mögliche Inhalte </vt:lpstr>
      <vt:lpstr>Dankbarkeit</vt:lpstr>
      <vt:lpstr>Was uns (Kindes- und Erwachsenenschutz und Fachpersonen im Gesundheitsbereich) verbindet: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Astrid Estermann</dc:creator>
  <cp:lastModifiedBy>SVBB</cp:lastModifiedBy>
  <cp:revision>191</cp:revision>
  <dcterms:created xsi:type="dcterms:W3CDTF">2018-08-23T07:40:47Z</dcterms:created>
  <dcterms:modified xsi:type="dcterms:W3CDTF">2019-07-30T06:24:01Z</dcterms:modified>
</cp:coreProperties>
</file>