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5"/>
  </p:notesMasterIdLst>
  <p:handoutMasterIdLst>
    <p:handoutMasterId r:id="rId16"/>
  </p:handoutMasterIdLst>
  <p:sldIdLst>
    <p:sldId id="264" r:id="rId2"/>
    <p:sldId id="257" r:id="rId3"/>
    <p:sldId id="270" r:id="rId4"/>
    <p:sldId id="263" r:id="rId5"/>
    <p:sldId id="280" r:id="rId6"/>
    <p:sldId id="279" r:id="rId7"/>
    <p:sldId id="259" r:id="rId8"/>
    <p:sldId id="277" r:id="rId9"/>
    <p:sldId id="267" r:id="rId10"/>
    <p:sldId id="272" r:id="rId11"/>
    <p:sldId id="262" r:id="rId12"/>
    <p:sldId id="276" r:id="rId13"/>
    <p:sldId id="278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e Studer" initials="D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9" d="100"/>
          <a:sy n="79" d="100"/>
        </p:scale>
        <p:origin x="-24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2FEC-3352-F24F-BBAD-20F5CA833A30}" type="datetimeFigureOut">
              <a:rPr lang="de-DE" smtClean="0"/>
              <a:t>30.08.2019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366C5-0EC5-1E46-9628-D6E70AD9B4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512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629B-64D6-0447-BB1B-C27C32DADE8F}" type="datetimeFigureOut">
              <a:rPr lang="de-DE" smtClean="0"/>
              <a:t>30.08.2019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9F73A-E347-6C4B-8931-827F9E620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1516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3CB7-2D60-A942-B250-B5C212971B72}" type="datetime1">
              <a:rPr lang="de-CH" smtClean="0"/>
              <a:t>30.08.2019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SVBB-Fachtagung am 16. und 17. September 2019 in Thun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EFB9-CACC-244A-AE1D-E2A0CCACC2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5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EAF0-7E0C-3240-89FF-F1AAB071AB0A}" type="datetime1">
              <a:rPr lang="de-CH" smtClean="0"/>
              <a:t>30.08.2019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SVBB-Fachtagung am 16. und 17. September 2019 in Thun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EFB9-CACC-244A-AE1D-E2A0CCACC2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6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327C-A3B3-9C44-8D3A-0FEA70AB257A}" type="datetime1">
              <a:rPr lang="de-CH" smtClean="0"/>
              <a:t>30.08.2019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SVBB-Fachtagung am 16. und 17. September 2019 in Thun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EFB9-CACC-244A-AE1D-E2A0CCACC2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52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5600-72D9-354D-B068-D44D3778BF22}" type="datetime1">
              <a:rPr lang="de-CH" smtClean="0"/>
              <a:t>30.08.2019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SVBB-Fachtagung am 16. und 17. September 2019 in Thun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EFB9-CACC-244A-AE1D-E2A0CCACC2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6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A3E3-7EB9-EB4C-ADD7-60019129F2B2}" type="datetime1">
              <a:rPr lang="de-CH" smtClean="0"/>
              <a:t>30.08.2019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SVBB-Fachtagung am 16. und 17. September 2019 in Thun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EFB9-CACC-244A-AE1D-E2A0CCACC2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42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99EC-6DAC-D849-8914-EBD0EB1B555E}" type="datetime1">
              <a:rPr lang="de-CH" smtClean="0"/>
              <a:t>30.08.2019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SVBB-Fachtagung am 16. und 17. September 2019 in Thun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EFB9-CACC-244A-AE1D-E2A0CCACC2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49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715A-7DCB-544C-BA45-3CE1EF78D138}" type="datetime1">
              <a:rPr lang="de-CH" smtClean="0"/>
              <a:t>30.08.2019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SVBB-Fachtagung am 16. und 17. September 2019 in Thun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EFB9-CACC-244A-AE1D-E2A0CCACC2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12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5212-87AB-B845-9198-5B8C4842F42B}" type="datetime1">
              <a:rPr lang="de-CH" smtClean="0"/>
              <a:t>30.08.2019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SVBB-Fachtagung am 16. und 17. September 2019 in Thun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EFB9-CACC-244A-AE1D-E2A0CCACC2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6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E0F8-BB21-0B4C-AE20-E2DA8A68E52C}" type="datetime1">
              <a:rPr lang="de-CH" smtClean="0"/>
              <a:t>30.08.2019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SVBB-Fachtagung am 16. und 17. September 2019 in Thun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EFB9-CACC-244A-AE1D-E2A0CCACC2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38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53FC-688F-2142-BC3B-F9B5EC0D47B9}" type="datetime1">
              <a:rPr lang="de-CH" smtClean="0"/>
              <a:t>30.08.2019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SVBB-Fachtagung am 16. und 17. September 2019 in Thun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EFB9-CACC-244A-AE1D-E2A0CCACC2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41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829C-DE41-4147-AC7F-93238503C8BF}" type="datetime1">
              <a:rPr lang="de-CH" smtClean="0"/>
              <a:t>30.08.2019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SVBB-Fachtagung am 16. und 17. September 2019 in Thun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EFB9-CACC-244A-AE1D-E2A0CCACC2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00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B5780-FEB6-9C4E-8352-62156635A042}" type="datetime1">
              <a:rPr lang="de-CH" smtClean="0"/>
              <a:t>30.08.2019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SVBB-Fachtagung am 16. und 17. September 2019 in Thun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4EFB9-CACC-244A-AE1D-E2A0CCACC2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75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Bild 6" descr="SVBB Fachtagung 2019 3D bw perspektisc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7" r="-5657"/>
          <a:stretch/>
        </p:blipFill>
        <p:spPr>
          <a:xfrm>
            <a:off x="-510390" y="-110106"/>
            <a:ext cx="10178604" cy="702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89069" y="491578"/>
            <a:ext cx="7893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878586"/>
                </a:solidFill>
              </a:rPr>
              <a:t>KESCHA – Erfahrungen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89069" y="1218669"/>
            <a:ext cx="7893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878586"/>
                </a:solidFill>
              </a:rPr>
              <a:t>Nur wer versteht, kann mitgestalten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89070" y="1820663"/>
            <a:ext cx="7893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rgbClr val="878586"/>
                </a:solidFill>
              </a:rPr>
              <a:t>SVBB-Fachtagung 16. + 17. September 2019</a:t>
            </a:r>
          </a:p>
          <a:p>
            <a:r>
              <a:rPr lang="de-CH" sz="2000" dirty="0">
                <a:solidFill>
                  <a:srgbClr val="878586"/>
                </a:solidFill>
              </a:rPr>
              <a:t>Systemisches Arbeiten im Kindes- und Erwachsenenschutz</a:t>
            </a:r>
          </a:p>
        </p:txBody>
      </p:sp>
    </p:spTree>
    <p:extLst>
      <p:ext uri="{BB962C8B-B14F-4D97-AF65-F5344CB8AC3E}">
        <p14:creationId xmlns:p14="http://schemas.microsoft.com/office/powerpoint/2010/main" val="1476116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799B922-586E-4E1E-A9C2-DFB3E6B76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dirty="0">
                <a:solidFill>
                  <a:srgbClr val="878586"/>
                </a:solidFill>
              </a:rPr>
              <a:t>Beispiel im Erwachsenenschutz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5AF586B-642A-4BFE-BC70-880AE989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CH" sz="2300" dirty="0">
                <a:solidFill>
                  <a:srgbClr val="878586"/>
                </a:solidFill>
              </a:rPr>
              <a:t>48-Jähriger mit Depression- und Suchtthematik </a:t>
            </a:r>
          </a:p>
          <a:p>
            <a:r>
              <a:rPr lang="de-CH" sz="2300" dirty="0">
                <a:solidFill>
                  <a:srgbClr val="878586"/>
                </a:solidFill>
              </a:rPr>
              <a:t>Klinikaufenthalt (2016), KESB-Massnahmen und -Auflagen</a:t>
            </a:r>
          </a:p>
          <a:p>
            <a:pPr marL="720725" indent="-360363" defTabSz="720725">
              <a:buFontTx/>
              <a:buChar char="-"/>
            </a:pPr>
            <a:r>
              <a:rPr lang="de-CH" sz="2000" dirty="0">
                <a:solidFill>
                  <a:srgbClr val="878586"/>
                </a:solidFill>
              </a:rPr>
              <a:t>Vertretungsbeistandschaft mit Vermögensverwaltung</a:t>
            </a:r>
          </a:p>
          <a:p>
            <a:pPr marL="720725" indent="-360363" defTabSz="720725">
              <a:buFontTx/>
              <a:buChar char="-"/>
            </a:pPr>
            <a:r>
              <a:rPr lang="de-CH" sz="2000" dirty="0">
                <a:solidFill>
                  <a:srgbClr val="878586"/>
                </a:solidFill>
              </a:rPr>
              <a:t>Psychiatrische Spitex</a:t>
            </a:r>
          </a:p>
          <a:p>
            <a:pPr marL="720725" indent="-360363" defTabSz="720725">
              <a:buFontTx/>
              <a:buChar char="-"/>
            </a:pPr>
            <a:r>
              <a:rPr lang="de-CH" sz="2000" dirty="0">
                <a:solidFill>
                  <a:srgbClr val="878586"/>
                </a:solidFill>
              </a:rPr>
              <a:t>Termine bei Psychiater, medikamentöse Entwöhnung</a:t>
            </a:r>
          </a:p>
          <a:p>
            <a:pPr marL="720725" indent="-360363" defTabSz="720725">
              <a:buFontTx/>
              <a:buChar char="-"/>
            </a:pPr>
            <a:r>
              <a:rPr lang="de-CH" sz="2000" dirty="0">
                <a:solidFill>
                  <a:srgbClr val="878586"/>
                </a:solidFill>
              </a:rPr>
              <a:t>Berufliche Wiedereingliederung</a:t>
            </a:r>
          </a:p>
          <a:p>
            <a:r>
              <a:rPr lang="de-CH" sz="2300" dirty="0">
                <a:solidFill>
                  <a:srgbClr val="878586"/>
                </a:solidFill>
              </a:rPr>
              <a:t>Konflikt mit Berufsbeistand, Wegzug  </a:t>
            </a:r>
          </a:p>
          <a:p>
            <a:r>
              <a:rPr lang="de-CH" sz="2300" dirty="0">
                <a:solidFill>
                  <a:srgbClr val="878586"/>
                </a:solidFill>
              </a:rPr>
              <a:t>Therapeut schlägt privaten Mandatsträger vor</a:t>
            </a:r>
          </a:p>
          <a:p>
            <a:r>
              <a:rPr lang="de-CH" sz="2300" dirty="0">
                <a:solidFill>
                  <a:srgbClr val="878586"/>
                </a:solidFill>
              </a:rPr>
              <a:t>Erneute Konflikte</a:t>
            </a:r>
          </a:p>
          <a:p>
            <a:pPr lvl="1"/>
            <a:r>
              <a:rPr lang="de-CH" sz="2000" dirty="0">
                <a:solidFill>
                  <a:srgbClr val="878586"/>
                </a:solidFill>
              </a:rPr>
              <a:t>Fehlende Autonomie</a:t>
            </a:r>
          </a:p>
          <a:p>
            <a:r>
              <a:rPr lang="de-CH" sz="2300" dirty="0">
                <a:solidFill>
                  <a:srgbClr val="878586"/>
                </a:solidFill>
              </a:rPr>
              <a:t>Beschwerde bei KESB</a:t>
            </a:r>
          </a:p>
          <a:p>
            <a:pPr marL="703262" defTabSz="635000">
              <a:buFont typeface="Symbol" charset="2"/>
              <a:buChar char="-"/>
            </a:pPr>
            <a:r>
              <a:rPr lang="de-CH" sz="2000" dirty="0">
                <a:solidFill>
                  <a:srgbClr val="878586"/>
                </a:solidFill>
              </a:rPr>
              <a:t>Sozialdienst prüft Mandatsführung und -lockerung</a:t>
            </a:r>
          </a:p>
          <a:p>
            <a:endParaRPr lang="de-CH" sz="2400" dirty="0">
              <a:solidFill>
                <a:srgbClr val="878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7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Bild 6" descr="SVBB Fachtagung 2019 3D bw perspektisc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7" r="-5657"/>
          <a:stretch/>
        </p:blipFill>
        <p:spPr>
          <a:xfrm>
            <a:off x="-510390" y="-110106"/>
            <a:ext cx="10178604" cy="702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64484" y="448969"/>
            <a:ext cx="7893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878586"/>
                </a:solidFill>
              </a:rPr>
              <a:t>Workshop-Erkenntnisse</a:t>
            </a:r>
          </a:p>
        </p:txBody>
      </p:sp>
    </p:spTree>
    <p:extLst>
      <p:ext uri="{BB962C8B-B14F-4D97-AF65-F5344CB8AC3E}">
        <p14:creationId xmlns:p14="http://schemas.microsoft.com/office/powerpoint/2010/main" val="406844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>
                <a:solidFill>
                  <a:srgbClr val="878586"/>
                </a:solidFill>
              </a:rPr>
              <a:t>Workshop-Erkenntnisse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>
                <a:solidFill>
                  <a:srgbClr val="878586"/>
                </a:solidFill>
              </a:rPr>
              <a:t>Lösungsvorschläge zur Deeskalation </a:t>
            </a:r>
            <a:br>
              <a:rPr lang="de-DE" sz="2800" dirty="0">
                <a:solidFill>
                  <a:srgbClr val="878586"/>
                </a:solidFill>
              </a:rPr>
            </a:br>
            <a:endParaRPr lang="de-DE" sz="2800" dirty="0">
              <a:solidFill>
                <a:srgbClr val="878586"/>
              </a:solidFill>
            </a:endParaRPr>
          </a:p>
          <a:p>
            <a:r>
              <a:rPr lang="de-DE" sz="2800" dirty="0">
                <a:solidFill>
                  <a:srgbClr val="878586"/>
                </a:solidFill>
              </a:rPr>
              <a:t>Ratschläge der KESCHA an die Klienten</a:t>
            </a:r>
            <a:br>
              <a:rPr lang="de-DE" sz="2800" dirty="0">
                <a:solidFill>
                  <a:srgbClr val="878586"/>
                </a:solidFill>
              </a:rPr>
            </a:br>
            <a:endParaRPr lang="de-DE" sz="2800" dirty="0">
              <a:solidFill>
                <a:srgbClr val="878586"/>
              </a:solidFill>
            </a:endParaRPr>
          </a:p>
          <a:p>
            <a:r>
              <a:rPr lang="de-DE" sz="2800" dirty="0">
                <a:solidFill>
                  <a:srgbClr val="878586"/>
                </a:solidFill>
              </a:rPr>
              <a:t>Ergebnisse aus den beiden Workshops</a:t>
            </a:r>
            <a:endParaRPr lang="de-DE" dirty="0">
              <a:solidFill>
                <a:srgbClr val="000090"/>
              </a:solidFill>
            </a:endParaRP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2878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5AF586B-642A-4BFE-BC70-880AE989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de-CH" sz="1800" dirty="0">
              <a:solidFill>
                <a:srgbClr val="878586"/>
              </a:solidFill>
            </a:endParaRPr>
          </a:p>
          <a:p>
            <a:pPr marL="0" indent="0">
              <a:buNone/>
            </a:pPr>
            <a:r>
              <a:rPr lang="de-CH" sz="2800" dirty="0">
                <a:solidFill>
                  <a:srgbClr val="878586"/>
                </a:solidFill>
              </a:rPr>
              <a:t>Vielen Dank für Ihre Aufmerksamkeit</a:t>
            </a:r>
          </a:p>
          <a:p>
            <a:pPr marL="0" indent="0">
              <a:buNone/>
            </a:pPr>
            <a:endParaRPr lang="de-CH" sz="1800" dirty="0">
              <a:solidFill>
                <a:srgbClr val="878586"/>
              </a:solidFill>
            </a:endParaRPr>
          </a:p>
          <a:p>
            <a:pPr marL="0" indent="0">
              <a:buNone/>
            </a:pPr>
            <a:r>
              <a:rPr lang="de-CH" sz="2000" dirty="0">
                <a:solidFill>
                  <a:srgbClr val="878586"/>
                </a:solidFill>
              </a:rPr>
              <a:t>Patrizia </a:t>
            </a:r>
            <a:r>
              <a:rPr lang="de-CH" sz="2000" dirty="0" err="1">
                <a:solidFill>
                  <a:srgbClr val="878586"/>
                </a:solidFill>
              </a:rPr>
              <a:t>Andermatt</a:t>
            </a:r>
            <a:r>
              <a:rPr lang="de-CH" sz="2000" dirty="0">
                <a:solidFill>
                  <a:srgbClr val="878586"/>
                </a:solidFill>
              </a:rPr>
              <a:t>, Sozialarbeiterin FH, KESCHA-Beraterin</a:t>
            </a:r>
          </a:p>
          <a:p>
            <a:pPr marL="0" indent="0">
              <a:buNone/>
            </a:pPr>
            <a:r>
              <a:rPr lang="de-CH" sz="2000" dirty="0">
                <a:solidFill>
                  <a:srgbClr val="878586"/>
                </a:solidFill>
              </a:rPr>
              <a:t>Daniel </a:t>
            </a:r>
            <a:r>
              <a:rPr lang="de-CH" sz="2000" dirty="0" err="1">
                <a:solidFill>
                  <a:srgbClr val="878586"/>
                </a:solidFill>
              </a:rPr>
              <a:t>Wallimann</a:t>
            </a:r>
            <a:r>
              <a:rPr lang="de-CH" sz="2000" dirty="0">
                <a:solidFill>
                  <a:srgbClr val="878586"/>
                </a:solidFill>
              </a:rPr>
              <a:t>, </a:t>
            </a:r>
            <a:r>
              <a:rPr lang="de-CH" sz="2000" dirty="0" err="1">
                <a:solidFill>
                  <a:srgbClr val="878586"/>
                </a:solidFill>
              </a:rPr>
              <a:t>lic</a:t>
            </a:r>
            <a:r>
              <a:rPr lang="de-CH" sz="2000" dirty="0">
                <a:solidFill>
                  <a:srgbClr val="878586"/>
                </a:solidFill>
              </a:rPr>
              <a:t>. phil. Psychologe, KESCHA-Berater</a:t>
            </a:r>
          </a:p>
          <a:p>
            <a:pPr marL="0" indent="0">
              <a:buNone/>
            </a:pPr>
            <a:endParaRPr lang="de-CH" sz="1800" dirty="0">
              <a:solidFill>
                <a:srgbClr val="878586"/>
              </a:solidFill>
            </a:endParaRPr>
          </a:p>
          <a:p>
            <a:pPr marL="0" indent="0">
              <a:buNone/>
            </a:pPr>
            <a:endParaRPr lang="de-CH" sz="1800" dirty="0">
              <a:solidFill>
                <a:srgbClr val="878586"/>
              </a:solidFill>
            </a:endParaRPr>
          </a:p>
          <a:p>
            <a:pPr marL="0" indent="0">
              <a:buNone/>
            </a:pPr>
            <a:endParaRPr lang="de-CH" sz="1800" dirty="0">
              <a:solidFill>
                <a:srgbClr val="878586"/>
              </a:solidFill>
            </a:endParaRPr>
          </a:p>
          <a:p>
            <a:pPr marL="0" indent="0">
              <a:buNone/>
            </a:pPr>
            <a:endParaRPr lang="de-CH" sz="1800" dirty="0">
              <a:solidFill>
                <a:srgbClr val="878586"/>
              </a:solidFill>
            </a:endParaRPr>
          </a:p>
          <a:p>
            <a:pPr marL="0" indent="0">
              <a:buNone/>
            </a:pPr>
            <a:r>
              <a:rPr lang="de-CH" sz="1800" dirty="0">
                <a:solidFill>
                  <a:srgbClr val="878586"/>
                </a:solidFill>
              </a:rPr>
              <a:t>Anlaufstelle KESCHA</a:t>
            </a:r>
          </a:p>
          <a:p>
            <a:pPr marL="0" indent="0">
              <a:buNone/>
            </a:pPr>
            <a:r>
              <a:rPr lang="de-CH" sz="1800" dirty="0">
                <a:solidFill>
                  <a:srgbClr val="878586"/>
                </a:solidFill>
              </a:rPr>
              <a:t>Limmatstrasse 35, 8005 Zürich</a:t>
            </a:r>
          </a:p>
          <a:p>
            <a:pPr marL="0" indent="0">
              <a:buNone/>
            </a:pPr>
            <a:r>
              <a:rPr lang="de-CH" sz="1800" dirty="0">
                <a:solidFill>
                  <a:srgbClr val="878586"/>
                </a:solidFill>
              </a:rPr>
              <a:t>044 273 96 96 / info@kescha.ch </a:t>
            </a:r>
          </a:p>
          <a:p>
            <a:pPr marL="0" indent="0">
              <a:buNone/>
            </a:pPr>
            <a:r>
              <a:rPr lang="de-CH" sz="1800" dirty="0">
                <a:solidFill>
                  <a:srgbClr val="878586"/>
                </a:solidFill>
              </a:rPr>
              <a:t>www.kescha.ch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48" y="3946940"/>
            <a:ext cx="3252952" cy="21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6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rgbClr val="878586"/>
                </a:solidFill>
              </a:rPr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de-DE" sz="2800" dirty="0">
                <a:solidFill>
                  <a:srgbClr val="878586"/>
                </a:solidFill>
              </a:rPr>
              <a:t>KESCHA </a:t>
            </a:r>
            <a:br>
              <a:rPr lang="de-DE" sz="2800" dirty="0">
                <a:solidFill>
                  <a:srgbClr val="878586"/>
                </a:solidFill>
              </a:rPr>
            </a:br>
            <a:r>
              <a:rPr lang="de-DE" sz="2800" dirty="0">
                <a:solidFill>
                  <a:srgbClr val="878586"/>
                </a:solidFill>
              </a:rPr>
              <a:t>Anlaufstelle Kindes- und Erwachsenenschutz</a:t>
            </a:r>
          </a:p>
          <a:p>
            <a:pPr marL="700088">
              <a:spcBef>
                <a:spcPts val="0"/>
              </a:spcBef>
              <a:buFont typeface="Symbol" panose="05050102010706020507" pitchFamily="18" charset="2"/>
              <a:buChar char="-"/>
              <a:tabLst>
                <a:tab pos="714375" algn="l"/>
              </a:tabLst>
            </a:pPr>
            <a:r>
              <a:rPr lang="de-DE" sz="2000" dirty="0">
                <a:solidFill>
                  <a:srgbClr val="878586"/>
                </a:solidFill>
              </a:rPr>
              <a:t>Über KESCHA</a:t>
            </a:r>
          </a:p>
          <a:p>
            <a:pPr marL="700088">
              <a:spcBef>
                <a:spcPts val="0"/>
              </a:spcBef>
              <a:buFont typeface="Symbol" panose="05050102010706020507" pitchFamily="18" charset="2"/>
              <a:buChar char="-"/>
              <a:tabLst>
                <a:tab pos="714375" algn="l"/>
              </a:tabLst>
            </a:pPr>
            <a:r>
              <a:rPr lang="de-DE" sz="2000" dirty="0">
                <a:solidFill>
                  <a:srgbClr val="878586"/>
                </a:solidFill>
              </a:rPr>
              <a:t>Angebot</a:t>
            </a:r>
          </a:p>
          <a:p>
            <a:pPr marL="700088">
              <a:spcBef>
                <a:spcPts val="0"/>
              </a:spcBef>
              <a:buFont typeface="Symbol" panose="05050102010706020507" pitchFamily="18" charset="2"/>
              <a:buChar char="-"/>
              <a:tabLst>
                <a:tab pos="714375" algn="l"/>
              </a:tabLst>
            </a:pPr>
            <a:r>
              <a:rPr lang="de-DE" sz="2000" dirty="0">
                <a:solidFill>
                  <a:srgbClr val="878586"/>
                </a:solidFill>
              </a:rPr>
              <a:t>Klientel</a:t>
            </a:r>
            <a:br>
              <a:rPr lang="de-DE" sz="2000" dirty="0">
                <a:solidFill>
                  <a:srgbClr val="878586"/>
                </a:solidFill>
              </a:rPr>
            </a:br>
            <a:endParaRPr lang="de-DE" sz="2000" dirty="0">
              <a:solidFill>
                <a:srgbClr val="878586"/>
              </a:solidFill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de-DE" sz="2800" dirty="0">
                <a:solidFill>
                  <a:srgbClr val="878586"/>
                </a:solidFill>
              </a:rPr>
              <a:t>Erkenntnisse aus den beiden Workshops </a:t>
            </a:r>
          </a:p>
          <a:p>
            <a:pPr>
              <a:spcBef>
                <a:spcPts val="1800"/>
              </a:spcBef>
            </a:pPr>
            <a:r>
              <a:rPr lang="de-DE" sz="2800" dirty="0">
                <a:solidFill>
                  <a:srgbClr val="878586"/>
                </a:solidFill>
              </a:rPr>
              <a:t>Schlussfolgerungen</a:t>
            </a:r>
          </a:p>
        </p:txBody>
      </p:sp>
    </p:spTree>
    <p:extLst>
      <p:ext uri="{BB962C8B-B14F-4D97-AF65-F5344CB8AC3E}">
        <p14:creationId xmlns:p14="http://schemas.microsoft.com/office/powerpoint/2010/main" val="194940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Bild 6" descr="SVBB Fachtagung 2019 3D bw perspektisc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7" r="-5657"/>
          <a:stretch/>
        </p:blipFill>
        <p:spPr>
          <a:xfrm>
            <a:off x="-510390" y="-110106"/>
            <a:ext cx="10178604" cy="702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64484" y="448969"/>
            <a:ext cx="7893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878586"/>
                </a:solidFill>
              </a:rPr>
              <a:t>KESCHA</a:t>
            </a:r>
          </a:p>
        </p:txBody>
      </p:sp>
    </p:spTree>
    <p:extLst>
      <p:ext uri="{BB962C8B-B14F-4D97-AF65-F5344CB8AC3E}">
        <p14:creationId xmlns:p14="http://schemas.microsoft.com/office/powerpoint/2010/main" val="325168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434552" cy="1143000"/>
          </a:xfrm>
        </p:spPr>
        <p:txBody>
          <a:bodyPr>
            <a:noAutofit/>
          </a:bodyPr>
          <a:lstStyle/>
          <a:p>
            <a:pPr algn="l"/>
            <a:r>
              <a:rPr lang="de-DE" dirty="0">
                <a:solidFill>
                  <a:srgbClr val="878586"/>
                </a:solidFill>
              </a:rPr>
              <a:t>Über KESCHA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de-DE" sz="2800" dirty="0">
                <a:solidFill>
                  <a:srgbClr val="878586"/>
                </a:solidFill>
              </a:rPr>
              <a:t>Gründung der KESCHA: 2017</a:t>
            </a:r>
          </a:p>
          <a:p>
            <a:pPr>
              <a:spcBef>
                <a:spcPts val="1800"/>
              </a:spcBef>
            </a:pPr>
            <a:r>
              <a:rPr lang="de-DE" sz="2800" dirty="0">
                <a:solidFill>
                  <a:srgbClr val="878586"/>
                </a:solidFill>
              </a:rPr>
              <a:t>Unabhängige und nichtstaatliche Anlaufstelle </a:t>
            </a:r>
          </a:p>
          <a:p>
            <a:pPr>
              <a:spcBef>
                <a:spcPts val="1800"/>
              </a:spcBef>
            </a:pPr>
            <a:r>
              <a:rPr lang="de-DE" sz="2800" dirty="0">
                <a:solidFill>
                  <a:srgbClr val="878586"/>
                </a:solidFill>
              </a:rPr>
              <a:t>Klienten stehen im Fokus und nicht primär die Behörde oder die Mandatsträger</a:t>
            </a:r>
          </a:p>
          <a:p>
            <a:pPr>
              <a:spcBef>
                <a:spcPts val="1800"/>
              </a:spcBef>
            </a:pPr>
            <a:r>
              <a:rPr lang="de-DE" sz="2800" dirty="0">
                <a:solidFill>
                  <a:srgbClr val="878586"/>
                </a:solidFill>
              </a:rPr>
              <a:t>Büros in Zürich und der </a:t>
            </a:r>
            <a:r>
              <a:rPr lang="de-DE" sz="2800" dirty="0" err="1">
                <a:solidFill>
                  <a:srgbClr val="878586"/>
                </a:solidFill>
              </a:rPr>
              <a:t>Romandie</a:t>
            </a:r>
            <a:endParaRPr lang="de-DE" sz="2800" dirty="0">
              <a:solidFill>
                <a:srgbClr val="878586"/>
              </a:solidFill>
            </a:endParaRPr>
          </a:p>
          <a:p>
            <a:pPr>
              <a:spcBef>
                <a:spcPts val="1800"/>
              </a:spcBef>
            </a:pPr>
            <a:r>
              <a:rPr lang="de-DE" sz="2800" dirty="0">
                <a:solidFill>
                  <a:srgbClr val="878586"/>
                </a:solidFill>
              </a:rPr>
              <a:t>Getragen durch die Guido </a:t>
            </a:r>
            <a:r>
              <a:rPr lang="de-DE" sz="2800" dirty="0" err="1">
                <a:solidFill>
                  <a:srgbClr val="878586"/>
                </a:solidFill>
              </a:rPr>
              <a:t>Fluri</a:t>
            </a:r>
            <a:r>
              <a:rPr lang="de-DE" sz="2800" dirty="0">
                <a:solidFill>
                  <a:srgbClr val="878586"/>
                </a:solidFill>
              </a:rPr>
              <a:t>-Stiftung</a:t>
            </a:r>
          </a:p>
        </p:txBody>
      </p:sp>
    </p:spTree>
    <p:extLst>
      <p:ext uri="{BB962C8B-B14F-4D97-AF65-F5344CB8AC3E}">
        <p14:creationId xmlns:p14="http://schemas.microsoft.com/office/powerpoint/2010/main" val="270779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>
                <a:solidFill>
                  <a:srgbClr val="878586"/>
                </a:solidFill>
              </a:rPr>
              <a:t>«Das Ziel der KESCHA besteht darin, den Betroffenen im Konflikt mit der KESB und den Mandatsträgern die Möglichkeit zu geben, wieder einen konstruktiven Dialog mit ihnen aufzunehmen.»</a:t>
            </a:r>
          </a:p>
          <a:p>
            <a:pPr marL="0" indent="0">
              <a:buNone/>
            </a:pPr>
            <a:endParaRPr lang="de-CH" sz="1800" dirty="0">
              <a:solidFill>
                <a:srgbClr val="878586"/>
              </a:solidFill>
            </a:endParaRPr>
          </a:p>
          <a:p>
            <a:pPr marL="0" indent="0">
              <a:buNone/>
            </a:pPr>
            <a:endParaRPr lang="de-CH" sz="1800" dirty="0">
              <a:solidFill>
                <a:srgbClr val="878586"/>
              </a:solidFill>
            </a:endParaRPr>
          </a:p>
          <a:p>
            <a:pPr marL="0" indent="0">
              <a:buNone/>
            </a:pPr>
            <a:endParaRPr lang="de-CH" sz="1800" dirty="0">
              <a:solidFill>
                <a:srgbClr val="878586"/>
              </a:solidFill>
            </a:endParaRPr>
          </a:p>
          <a:p>
            <a:pPr marL="0" indent="0">
              <a:buNone/>
            </a:pPr>
            <a:endParaRPr lang="de-CH" sz="1800" dirty="0">
              <a:solidFill>
                <a:srgbClr val="878586"/>
              </a:solidFill>
            </a:endParaRPr>
          </a:p>
          <a:p>
            <a:pPr marL="0" indent="0">
              <a:buNone/>
            </a:pPr>
            <a:endParaRPr lang="de-CH" sz="1800" dirty="0">
              <a:solidFill>
                <a:srgbClr val="878586"/>
              </a:solidFill>
            </a:endParaRPr>
          </a:p>
          <a:p>
            <a:pPr marL="0" indent="0">
              <a:buNone/>
            </a:pPr>
            <a:r>
              <a:rPr lang="de-CH" sz="1800" dirty="0">
                <a:solidFill>
                  <a:srgbClr val="878586"/>
                </a:solidFill>
              </a:rPr>
              <a:t>Guido </a:t>
            </a:r>
            <a:r>
              <a:rPr lang="de-CH" sz="1800" dirty="0" err="1">
                <a:solidFill>
                  <a:srgbClr val="878586"/>
                </a:solidFill>
              </a:rPr>
              <a:t>Fluri</a:t>
            </a:r>
            <a:r>
              <a:rPr lang="de-CH" sz="1800" dirty="0">
                <a:solidFill>
                  <a:srgbClr val="878586"/>
                </a:solidFill>
              </a:rPr>
              <a:t>, Medienmitteilung vom 24.01.2017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48" y="3956470"/>
            <a:ext cx="3252952" cy="21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6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434552" cy="1143000"/>
          </a:xfrm>
        </p:spPr>
        <p:txBody>
          <a:bodyPr>
            <a:noAutofit/>
          </a:bodyPr>
          <a:lstStyle/>
          <a:p>
            <a:pPr algn="l"/>
            <a:r>
              <a:rPr lang="de-DE" dirty="0">
                <a:solidFill>
                  <a:srgbClr val="878586"/>
                </a:solidFill>
              </a:rPr>
              <a:t>Angebot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78586"/>
                </a:solidFill>
              </a:rPr>
              <a:t>Beratung in Kindes- und Erwachsenenschutzfragen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78586"/>
                </a:solidFill>
              </a:rPr>
              <a:t>Psychosoziale Beratung, Rechtsberatung, Triagen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78586"/>
                </a:solidFill>
              </a:rPr>
              <a:t>Qualifizierte Mitarbeitende</a:t>
            </a:r>
            <a:br>
              <a:rPr lang="de-DE" dirty="0">
                <a:solidFill>
                  <a:srgbClr val="878586"/>
                </a:solidFill>
              </a:rPr>
            </a:br>
            <a:r>
              <a:rPr lang="de-DE" dirty="0">
                <a:solidFill>
                  <a:srgbClr val="878586"/>
                </a:solidFill>
              </a:rPr>
              <a:t>(Sozialarbeit, -pädagogik, Rechtswissenschaften und Psychologie)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878586"/>
                </a:solidFill>
              </a:rPr>
              <a:t>Kostenlos für Betroffene</a:t>
            </a:r>
          </a:p>
        </p:txBody>
      </p:sp>
    </p:spTree>
    <p:extLst>
      <p:ext uri="{BB962C8B-B14F-4D97-AF65-F5344CB8AC3E}">
        <p14:creationId xmlns:p14="http://schemas.microsoft.com/office/powerpoint/2010/main" val="364126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>
                <a:solidFill>
                  <a:srgbClr val="878586"/>
                </a:solidFill>
              </a:rPr>
              <a:t>Klientel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878586"/>
                </a:solidFill>
              </a:rPr>
              <a:t>60 % Kindesschutzrecht</a:t>
            </a:r>
          </a:p>
          <a:p>
            <a:pPr marL="714375"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878586"/>
                </a:solidFill>
              </a:rPr>
              <a:t>Eltern, </a:t>
            </a:r>
            <a:r>
              <a:rPr lang="de-DE" sz="2000" dirty="0" err="1">
                <a:solidFill>
                  <a:srgbClr val="878586"/>
                </a:solidFill>
              </a:rPr>
              <a:t>Grosseltern</a:t>
            </a:r>
            <a:r>
              <a:rPr lang="de-DE" sz="2000" dirty="0">
                <a:solidFill>
                  <a:srgbClr val="878586"/>
                </a:solidFill>
              </a:rPr>
              <a:t>, Angehörige</a:t>
            </a:r>
          </a:p>
          <a:p>
            <a:pPr marL="714375"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878586"/>
                </a:solidFill>
              </a:rPr>
              <a:t>Streit um Obhut, Sorge- und Besuchsrecht</a:t>
            </a:r>
          </a:p>
          <a:p>
            <a:pPr marL="714375"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878586"/>
                </a:solidFill>
              </a:rPr>
              <a:t>Fremdplatzierungen</a:t>
            </a:r>
          </a:p>
          <a:p>
            <a:pPr>
              <a:spcBef>
                <a:spcPts val="1800"/>
              </a:spcBef>
            </a:pPr>
            <a:r>
              <a:rPr lang="de-DE" sz="2800" dirty="0">
                <a:solidFill>
                  <a:srgbClr val="878586"/>
                </a:solidFill>
              </a:rPr>
              <a:t>40 % Erwachsenenschutzrecht</a:t>
            </a:r>
          </a:p>
          <a:p>
            <a:pPr marL="714375" indent="-357188">
              <a:buFont typeface="Symbol" panose="05050102010706020507" pitchFamily="18" charset="2"/>
              <a:buChar char="-"/>
              <a:tabLst>
                <a:tab pos="452438" algn="l"/>
              </a:tabLst>
            </a:pPr>
            <a:r>
              <a:rPr lang="de-DE" sz="2000" dirty="0">
                <a:solidFill>
                  <a:srgbClr val="878586"/>
                </a:solidFill>
              </a:rPr>
              <a:t>Betroffene, Eltern von erwachsenen Kindern mit Beeinträchtigung</a:t>
            </a:r>
          </a:p>
          <a:p>
            <a:pPr marL="714375" indent="-357188">
              <a:buFont typeface="Symbol" panose="05050102010706020507" pitchFamily="18" charset="2"/>
              <a:buChar char="-"/>
              <a:tabLst>
                <a:tab pos="452438" algn="l"/>
              </a:tabLst>
            </a:pPr>
            <a:r>
              <a:rPr lang="de-DE" sz="2000" dirty="0">
                <a:solidFill>
                  <a:srgbClr val="878586"/>
                </a:solidFill>
              </a:rPr>
              <a:t>Konflikte mit Beiständen </a:t>
            </a:r>
          </a:p>
          <a:p>
            <a:pPr marL="714375" indent="-357188">
              <a:buFont typeface="Symbol" panose="05050102010706020507" pitchFamily="18" charset="2"/>
              <a:buChar char="-"/>
              <a:tabLst>
                <a:tab pos="452438" algn="l"/>
              </a:tabLst>
            </a:pPr>
            <a:r>
              <a:rPr lang="de-DE" sz="2000" dirty="0">
                <a:solidFill>
                  <a:srgbClr val="878586"/>
                </a:solidFill>
              </a:rPr>
              <a:t>Wunsch nach mehr Autonomie</a:t>
            </a:r>
          </a:p>
          <a:p>
            <a:pPr marL="714375" indent="-357188">
              <a:buFont typeface="Symbol" panose="05050102010706020507" pitchFamily="18" charset="2"/>
              <a:buChar char="-"/>
              <a:tabLst>
                <a:tab pos="452438" algn="l"/>
              </a:tabLst>
            </a:pPr>
            <a:r>
              <a:rPr lang="de-DE" sz="2000" dirty="0">
                <a:solidFill>
                  <a:srgbClr val="878586"/>
                </a:solidFill>
              </a:rPr>
              <a:t>Fürsorgerische Unterbringungen</a:t>
            </a:r>
          </a:p>
        </p:txBody>
      </p:sp>
    </p:spTree>
    <p:extLst>
      <p:ext uri="{BB962C8B-B14F-4D97-AF65-F5344CB8AC3E}">
        <p14:creationId xmlns:p14="http://schemas.microsoft.com/office/powerpoint/2010/main" val="36464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Bild 6" descr="SVBB Fachtagung 2019 3D bw perspektisc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7" r="-5657"/>
          <a:stretch/>
        </p:blipFill>
        <p:spPr>
          <a:xfrm>
            <a:off x="-510390" y="-110106"/>
            <a:ext cx="10178604" cy="702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64484" y="448969"/>
            <a:ext cx="7893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878586"/>
                </a:solidFill>
              </a:rPr>
              <a:t>Fallbeispiele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64485" y="1218410"/>
            <a:ext cx="7893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rgbClr val="878586"/>
                </a:solidFill>
              </a:rPr>
              <a:t>Klientengerechte</a:t>
            </a:r>
            <a:r>
              <a:rPr lang="de-DE" sz="2800" dirty="0">
                <a:solidFill>
                  <a:srgbClr val="878586"/>
                </a:solidFill>
              </a:rPr>
              <a:t> Kommunikation als Voraussetzung aktiver Beteiligung</a:t>
            </a:r>
          </a:p>
        </p:txBody>
      </p:sp>
    </p:spTree>
    <p:extLst>
      <p:ext uri="{BB962C8B-B14F-4D97-AF65-F5344CB8AC3E}">
        <p14:creationId xmlns:p14="http://schemas.microsoft.com/office/powerpoint/2010/main" val="213089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3231628-3CCD-4B62-844B-437FAE76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dirty="0">
                <a:solidFill>
                  <a:srgbClr val="878586"/>
                </a:solidFill>
              </a:rPr>
              <a:t>Beispiel im Kindesschutz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BD334AB-3453-4DC6-8DBB-027FBBA1C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CH" sz="2300" dirty="0">
                <a:solidFill>
                  <a:srgbClr val="878586"/>
                </a:solidFill>
              </a:rPr>
              <a:t>Jugendliche (15) verweigert Schule; Gefährdungsmeldung</a:t>
            </a:r>
          </a:p>
          <a:p>
            <a:r>
              <a:rPr lang="de-CH" sz="2300" dirty="0">
                <a:solidFill>
                  <a:srgbClr val="878586"/>
                </a:solidFill>
              </a:rPr>
              <a:t>Auflagen und Massnahmen</a:t>
            </a:r>
          </a:p>
          <a:p>
            <a:pPr indent="292100">
              <a:buFontTx/>
              <a:buChar char="-"/>
            </a:pPr>
            <a:r>
              <a:rPr lang="de-CH" sz="2000" dirty="0">
                <a:solidFill>
                  <a:srgbClr val="878586"/>
                </a:solidFill>
              </a:rPr>
              <a:t>Stationäre Abklärung </a:t>
            </a:r>
          </a:p>
          <a:p>
            <a:pPr indent="292100">
              <a:buFontTx/>
              <a:buChar char="-"/>
            </a:pPr>
            <a:r>
              <a:rPr lang="de-CH" sz="2000" dirty="0">
                <a:solidFill>
                  <a:srgbClr val="878586"/>
                </a:solidFill>
              </a:rPr>
              <a:t>Wöchentliches Elterncoaching, Gewaltpräventionskurs</a:t>
            </a:r>
          </a:p>
          <a:p>
            <a:pPr indent="292100">
              <a:buFontTx/>
              <a:buChar char="-"/>
            </a:pPr>
            <a:r>
              <a:rPr lang="de-CH" sz="2000" dirty="0">
                <a:solidFill>
                  <a:srgbClr val="878586"/>
                </a:solidFill>
              </a:rPr>
              <a:t>Beistandschaft für Jugendliche (ZGB Art. 308 Abs. 1 und 2)</a:t>
            </a:r>
          </a:p>
          <a:p>
            <a:pPr indent="292100">
              <a:buFontTx/>
              <a:buChar char="-"/>
            </a:pPr>
            <a:r>
              <a:rPr lang="de-CH" sz="2000" dirty="0">
                <a:solidFill>
                  <a:srgbClr val="878586"/>
                </a:solidFill>
              </a:rPr>
              <a:t>Schulheim</a:t>
            </a:r>
          </a:p>
          <a:p>
            <a:r>
              <a:rPr lang="de-CH" sz="2300" dirty="0">
                <a:solidFill>
                  <a:srgbClr val="878586"/>
                </a:solidFill>
              </a:rPr>
              <a:t>Elternwahrnehmung</a:t>
            </a:r>
          </a:p>
          <a:p>
            <a:pPr marL="635000" indent="-274638">
              <a:buFontTx/>
              <a:buChar char="-"/>
              <a:tabLst>
                <a:tab pos="635000" algn="l"/>
              </a:tabLst>
            </a:pPr>
            <a:r>
              <a:rPr lang="de-CH" sz="2000" dirty="0">
                <a:solidFill>
                  <a:srgbClr val="878586"/>
                </a:solidFill>
              </a:rPr>
              <a:t>Jugendliche in Krise, schulisch unterfordert</a:t>
            </a:r>
          </a:p>
          <a:p>
            <a:pPr marL="635000" indent="-274638">
              <a:buFontTx/>
              <a:buChar char="-"/>
              <a:tabLst>
                <a:tab pos="635000" algn="l"/>
              </a:tabLst>
            </a:pPr>
            <a:r>
              <a:rPr lang="de-CH" sz="2000" dirty="0">
                <a:solidFill>
                  <a:srgbClr val="878586"/>
                </a:solidFill>
              </a:rPr>
              <a:t>Vermissen Zusammenarbeit mit Schulheim</a:t>
            </a:r>
          </a:p>
          <a:p>
            <a:pPr marL="635000" indent="-274638">
              <a:buFontTx/>
              <a:buChar char="-"/>
              <a:tabLst>
                <a:tab pos="635000" algn="l"/>
              </a:tabLst>
            </a:pPr>
            <a:r>
              <a:rPr lang="de-CH" sz="2000" dirty="0">
                <a:solidFill>
                  <a:srgbClr val="878586"/>
                </a:solidFill>
              </a:rPr>
              <a:t>Private Tagesschule als Alternative</a:t>
            </a:r>
          </a:p>
          <a:p>
            <a:r>
              <a:rPr lang="de-CH" sz="2300" dirty="0">
                <a:solidFill>
                  <a:srgbClr val="878586"/>
                </a:solidFill>
              </a:rPr>
              <a:t>KESB droht mit </a:t>
            </a:r>
            <a:r>
              <a:rPr lang="de-CH" sz="2300" dirty="0" err="1">
                <a:solidFill>
                  <a:srgbClr val="878586"/>
                </a:solidFill>
              </a:rPr>
              <a:t>Obhutsentzug</a:t>
            </a:r>
            <a:endParaRPr lang="de-CH" sz="2300" dirty="0">
              <a:solidFill>
                <a:srgbClr val="878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35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302</Words>
  <Application>Microsoft Office PowerPoint</Application>
  <PresentationFormat>Bildschirmpräsentation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PowerPoint-Präsentation</vt:lpstr>
      <vt:lpstr>Agenda</vt:lpstr>
      <vt:lpstr>PowerPoint-Präsentation</vt:lpstr>
      <vt:lpstr>Über KESCHA</vt:lpstr>
      <vt:lpstr>PowerPoint-Präsentation</vt:lpstr>
      <vt:lpstr>Angebot</vt:lpstr>
      <vt:lpstr>Klientel</vt:lpstr>
      <vt:lpstr>PowerPoint-Präsentation</vt:lpstr>
      <vt:lpstr>Beispiel im Kindesschutz</vt:lpstr>
      <vt:lpstr>Beispiel im Erwachsenenschutz</vt:lpstr>
      <vt:lpstr>PowerPoint-Präsentation</vt:lpstr>
      <vt:lpstr>Workshop-Erkenntnisse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Denise Studer</dc:creator>
  <cp:lastModifiedBy>SVBB</cp:lastModifiedBy>
  <cp:revision>106</cp:revision>
  <dcterms:created xsi:type="dcterms:W3CDTF">2019-07-11T19:18:27Z</dcterms:created>
  <dcterms:modified xsi:type="dcterms:W3CDTF">2019-08-30T13:12:25Z</dcterms:modified>
</cp:coreProperties>
</file>